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80" r:id="rId2"/>
    <p:sldId id="523" r:id="rId3"/>
    <p:sldId id="524" r:id="rId4"/>
    <p:sldId id="525" r:id="rId5"/>
    <p:sldId id="570" r:id="rId6"/>
    <p:sldId id="518" r:id="rId7"/>
    <p:sldId id="519" r:id="rId8"/>
    <p:sldId id="520" r:id="rId9"/>
    <p:sldId id="521" r:id="rId10"/>
    <p:sldId id="526" r:id="rId11"/>
    <p:sldId id="528" r:id="rId12"/>
    <p:sldId id="568" r:id="rId13"/>
    <p:sldId id="546" r:id="rId14"/>
    <p:sldId id="547" r:id="rId15"/>
    <p:sldId id="531" r:id="rId16"/>
    <p:sldId id="561" r:id="rId17"/>
    <p:sldId id="533" r:id="rId18"/>
    <p:sldId id="535" r:id="rId19"/>
    <p:sldId id="554" r:id="rId20"/>
    <p:sldId id="555" r:id="rId21"/>
    <p:sldId id="556" r:id="rId22"/>
    <p:sldId id="557" r:id="rId23"/>
    <p:sldId id="534" r:id="rId24"/>
    <p:sldId id="537" r:id="rId25"/>
    <p:sldId id="551" r:id="rId26"/>
    <p:sldId id="552" r:id="rId27"/>
    <p:sldId id="536" r:id="rId28"/>
    <p:sldId id="571" r:id="rId29"/>
    <p:sldId id="578" r:id="rId30"/>
    <p:sldId id="572" r:id="rId31"/>
    <p:sldId id="574" r:id="rId32"/>
    <p:sldId id="575" r:id="rId33"/>
    <p:sldId id="579" r:id="rId34"/>
    <p:sldId id="576" r:id="rId35"/>
    <p:sldId id="577" r:id="rId36"/>
    <p:sldId id="543" r:id="rId37"/>
    <p:sldId id="540" r:id="rId38"/>
    <p:sldId id="522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4D4D4D"/>
    <a:srgbClr val="993300"/>
    <a:srgbClr val="006600"/>
    <a:srgbClr val="0000FF"/>
    <a:srgbClr val="0550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021" autoAdjust="0"/>
  </p:normalViewPr>
  <p:slideViewPr>
    <p:cSldViewPr>
      <p:cViewPr varScale="1">
        <p:scale>
          <a:sx n="111" d="100"/>
          <a:sy n="111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4D593C-9234-43ED-B5D4-E6455BA21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7CC8D-A0A5-45BB-BAC0-FE8527F39C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8EBF42B-4E56-4EB0-A904-A6F2B3095799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4D8834-B264-45F6-A836-46739EDCF7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180C90-90D9-4A6E-B1DD-BA0E36AA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BF6EF-ED3C-46C7-BEDA-B3A494BC79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48803-84B6-4242-B7FF-72F6DB3B4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97D3107-2B6A-4D08-8872-3C8BA1AED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677EA4A-60DA-4D0E-8F9D-9204DF168F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96A9D80-3D0F-4468-B76C-0CEB43CF1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0F52395-E9EF-4B84-B6E9-75E60063F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9C2D8745-B820-43BC-9554-DAE6B6EF1403}" type="slidenum">
              <a:rPr lang="en-US"/>
              <a:pPr eaLnBrk="1" hangingPunct="1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7EE6A7A-AF59-4537-B98D-465311D33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9DFC2C5-B4CE-4991-88CF-9203893F53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17A7DD9-7772-4BB1-893F-8D5BFF66C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03A3208-C28A-4816-9764-4676484498E7}" type="slidenum">
              <a:rPr lang="en-US" sz="1300">
                <a:latin typeface="Times New Roman" pitchFamily="18" charset="0"/>
              </a:rPr>
              <a:pPr>
                <a:defRPr/>
              </a:pPr>
              <a:t>18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BB1D269-A827-4756-8B72-FEB31CEAF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21F62E6-A8DA-4D2B-BBD9-D5CBEFA9A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D5DCCE82-6B58-4D91-AD30-67D14A33E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11DBCA1-3E0D-4639-9181-1EDC8F91308C}" type="slidenum">
              <a:rPr lang="en-US" sz="1300">
                <a:latin typeface="Times New Roman" pitchFamily="18" charset="0"/>
              </a:rPr>
              <a:pPr>
                <a:defRPr/>
              </a:pPr>
              <a:t>23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3345A2E-873D-470A-A6D2-F7189B33E2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70A1659-0A94-4140-9D7C-3858D9557B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E961159-73B3-4235-9209-705056229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157C88F-F520-48FC-AB27-55AF7A29AC60}" type="slidenum">
              <a:rPr lang="en-US" sz="1300">
                <a:latin typeface="Times New Roman" pitchFamily="18" charset="0"/>
              </a:rPr>
              <a:pPr>
                <a:defRPr/>
              </a:pPr>
              <a:t>24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A25899C-17EC-4559-912B-1274ACAE77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B32DD2D-6C03-4427-9D7A-E435A8BD2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1DDED10-09F4-4DC3-97C0-6CE204FC6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22DB6F0-5058-40CE-A806-08E105D1EC6F}" type="slidenum">
              <a:rPr lang="en-US" sz="1300">
                <a:latin typeface="Times New Roman" pitchFamily="18" charset="0"/>
              </a:rPr>
              <a:pPr>
                <a:defRPr/>
              </a:pPr>
              <a:t>27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D73EDF9-D160-4D8F-8DB9-084AC2871A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A4754F19-30BA-4E41-9E54-EDE01C8CAD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2E68AA79-20FF-48FB-8900-8C5A4861C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8760C95-F83B-4340-8033-36FDCDD31247}" type="slidenum">
              <a:rPr lang="en-US" sz="1300">
                <a:latin typeface="Times New Roman" pitchFamily="18" charset="0"/>
              </a:rPr>
              <a:pPr>
                <a:defRPr/>
              </a:pPr>
              <a:t>36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2208B5C3-75C0-4BB8-A32E-F9E1069E8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8061B296-9DBF-43BB-B81C-25E8C77BA9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1B34C56-3A40-4F5F-9C23-51CF46219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6F975FF-946A-434A-B338-CCEC3C6BC101}" type="slidenum">
              <a:rPr lang="en-US" sz="1300">
                <a:latin typeface="Times New Roman" pitchFamily="18" charset="0"/>
              </a:rPr>
              <a:pPr>
                <a:defRPr/>
              </a:pPr>
              <a:t>37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999706A-7B74-4B6E-98B7-7223296705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C89378C-4AF3-4D47-B8A9-56FE1D12DC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30BD6D3-BC0C-4A99-95D8-F93B3346B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614D048-C980-4AAE-98B9-D613808603B0}" type="slidenum">
              <a:rPr lang="en-US" sz="1300">
                <a:latin typeface="Times New Roman" pitchFamily="18" charset="0"/>
              </a:rPr>
              <a:pPr>
                <a:defRPr/>
              </a:pPr>
              <a:t>2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EA4AB1E-245B-46B8-B6B3-740CDC7A8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572DC36-5C8C-44E8-BFB8-D86D6A6EA4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F929907-9A8C-4EEE-ACA8-EC2D040DB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D9F65DC-27F3-4704-9290-072FFC83A3C9}" type="slidenum">
              <a:rPr lang="en-US" sz="1300">
                <a:latin typeface="Times New Roman" pitchFamily="18" charset="0"/>
              </a:rPr>
              <a:pPr>
                <a:defRPr/>
              </a:pPr>
              <a:t>3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696AD35-493F-4D7F-85D9-E95201705D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770D12C-84AB-4ECE-A3D8-D887CBF64E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2279404-BF35-4821-9DD9-91F2B007C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01893-2BF4-4BEF-8AC9-1A2167C0BA0F}" type="slidenum">
              <a:rPr lang="en-US" sz="1300">
                <a:latin typeface="Times New Roman" pitchFamily="18" charset="0"/>
              </a:rPr>
              <a:pPr>
                <a:defRPr/>
              </a:pPr>
              <a:t>4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AEB5121-7BE7-4300-B520-7875232DC4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1943511-44A4-4D97-A65B-BFBEF46C57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86B05AD-1499-4303-AB4B-9879733DC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C6F8E66-2F3B-402A-AA46-264523F708C1}" type="slidenum">
              <a:rPr lang="en-US" sz="1300">
                <a:latin typeface="Times New Roman" pitchFamily="18" charset="0"/>
              </a:rPr>
              <a:pPr>
                <a:defRPr/>
              </a:pPr>
              <a:t>10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2C0C9A8-9623-4212-89C9-9E9D816EFE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00CA407-DDBE-4309-AF77-EC711C4C71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D5EF9D9-11AB-4401-8A11-68FAF924F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B0436FD-EF7A-4045-9CF4-6DBE416DE0F5}" type="slidenum">
              <a:rPr lang="en-US" sz="1300">
                <a:latin typeface="Times New Roman" pitchFamily="18" charset="0"/>
              </a:rPr>
              <a:pPr>
                <a:defRPr/>
              </a:pPr>
              <a:t>11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C7DAABF-7FBB-4820-83D5-AB84B733F4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4E9F5A9-ACD6-4B58-A0D1-175D178B6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9B2828CC-5738-43AF-9943-5413E0FC4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469BE6E-78DF-49DF-94EB-9EFFB6CEA3CF}" type="slidenum">
              <a:rPr lang="en-US" sz="1300">
                <a:latin typeface="Times New Roman" pitchFamily="18" charset="0"/>
              </a:rPr>
              <a:pPr>
                <a:defRPr/>
              </a:pPr>
              <a:t>15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78436AE-247B-4ABB-BB9E-034B6C9604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F7B1569-9FFC-450B-874F-D7F0002010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A383236F-FB9E-495A-BD00-24B5A1A5C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E5B1764-55C8-4D49-BFBA-F505E3092CB6}" type="slidenum">
              <a:rPr lang="en-US" sz="1300">
                <a:latin typeface="Times New Roman" pitchFamily="18" charset="0"/>
              </a:rPr>
              <a:pPr>
                <a:defRPr/>
              </a:pPr>
              <a:t>16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FFFA80D-102E-4C42-B6BA-F72C51E1D1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698E759-3D9B-4E2E-9C5F-8327172AE5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7AE093B-8351-4A1E-A0F2-88C11BF2F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91FE52F-978F-4FCB-9D0D-A5A57EF9D251}" type="slidenum">
              <a:rPr lang="en-US" sz="1300">
                <a:latin typeface="Times New Roman" pitchFamily="18" charset="0"/>
              </a:rPr>
              <a:pPr>
                <a:defRPr/>
              </a:pPr>
              <a:t>17</a:t>
            </a:fld>
            <a:endParaRPr 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605D00A5-A48D-4F18-8DBD-3C4A8F59C9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193925"/>
            <a:ext cx="9144000" cy="2987675"/>
            <a:chOff x="0" y="2193713"/>
            <a:chExt cx="9144000" cy="2987887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2415BF9F-D768-4C22-B4F3-E4B127447D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3713"/>
              <a:ext cx="9144000" cy="298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58781398-2E9C-46F0-8775-748224AEDD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74" y="3733800"/>
              <a:ext cx="1292824" cy="140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FDBA40B6-CC7A-476B-981E-CB003A9DCF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534" y="2268443"/>
              <a:ext cx="2076183" cy="140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8AB618A6-6233-4A3C-931D-19E93E91C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794" y="2261286"/>
              <a:ext cx="1765851" cy="141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84B6CC48-B6AF-4D48-9F48-639962187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8" y="3733800"/>
              <a:ext cx="1973829" cy="140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0FFC9C7A-7AB5-440B-8DF5-B725DD429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120" y="3733800"/>
              <a:ext cx="1879525" cy="140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026586AB-E0AD-4765-B1A6-4C9381059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2" y="2261286"/>
              <a:ext cx="1465642" cy="1419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138BC68-49CB-4EDD-B0CA-950ED9933D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400800"/>
            <a:ext cx="624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b="1" i="1">
                <a:solidFill>
                  <a:srgbClr val="002060"/>
                </a:solidFill>
                <a:latin typeface="Garamond" pitchFamily="18" charset="0"/>
                <a:cs typeface="Arial" charset="0"/>
              </a:rPr>
              <a:t>GET CONNECTED to LEARN, SHARE, AND ADVANCE.</a:t>
            </a: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6E5D195A-DE6B-4CC9-B4FE-4D5C898EFF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5275"/>
            <a:ext cx="1905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9045" y="2751352"/>
            <a:ext cx="3372555" cy="1896848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563562"/>
            <a:ext cx="7391400" cy="884238"/>
          </a:xfrm>
        </p:spPr>
        <p:txBody>
          <a:bodyPr/>
          <a:lstStyle>
            <a:lvl1pPr algn="ctr">
              <a:defRPr sz="4000">
                <a:solidFill>
                  <a:srgbClr val="00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9352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656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2198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3601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643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8403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0639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4613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774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4777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1394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99E80C45-153E-4933-AD40-18AB953595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9144001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>
            <a:extLst>
              <a:ext uri="{FF2B5EF4-FFF2-40B4-BE49-F238E27FC236}">
                <a16:creationId xmlns:a16="http://schemas.microsoft.com/office/drawing/2014/main" id="{4B80837D-AC03-4103-BEEB-A94950501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557963"/>
            <a:ext cx="2667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100" b="1"/>
              <a:t>Footer: Event Name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52AEA3-BFBD-45D8-A487-BF99FE6E0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391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1DFBE0A8-4669-437E-A114-07D93C101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17">
            <a:extLst>
              <a:ext uri="{FF2B5EF4-FFF2-40B4-BE49-F238E27FC236}">
                <a16:creationId xmlns:a16="http://schemas.microsoft.com/office/drawing/2014/main" id="{BA48D1B5-024C-4F3A-AEDB-C86DB87D6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5754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0">
              <a:solidFill>
                <a:srgbClr val="4D4D4D"/>
              </a:solidFill>
            </a:endParaRPr>
          </a:p>
        </p:txBody>
      </p:sp>
      <p:sp>
        <p:nvSpPr>
          <p:cNvPr id="1031" name="Rectangle 18">
            <a:extLst>
              <a:ext uri="{FF2B5EF4-FFF2-40B4-BE49-F238E27FC236}">
                <a16:creationId xmlns:a16="http://schemas.microsoft.com/office/drawing/2014/main" id="{DD210CC7-0B39-422E-8D02-6D9D120F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754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681F1-CEFC-4DE6-AA01-54E5CA02AFE6}" type="slidenum">
              <a:rPr lang="en-US" altLang="en-US" sz="1000"/>
              <a:pPr eaLnBrk="1" hangingPunct="1"/>
              <a:t>‹#›</a:t>
            </a:fld>
            <a:r>
              <a:rPr lang="en-US" altLang="en-US" sz="1000"/>
              <a:t>:</a:t>
            </a:r>
            <a:r>
              <a:rPr lang="en-US" altLang="en-US" sz="1000" b="1"/>
              <a:t>Date xxxxxx</a:t>
            </a:r>
            <a:endParaRPr lang="en-US" altLang="en-US" sz="1000"/>
          </a:p>
        </p:txBody>
      </p:sp>
      <p:sp>
        <p:nvSpPr>
          <p:cNvPr id="1032" name="TextBox 8">
            <a:extLst>
              <a:ext uri="{FF2B5EF4-FFF2-40B4-BE49-F238E27FC236}">
                <a16:creationId xmlns:a16="http://schemas.microsoft.com/office/drawing/2014/main" id="{DF76D936-C381-47B5-8F6D-0949EF700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6557963"/>
            <a:ext cx="3884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100" b="1" i="1">
                <a:solidFill>
                  <a:srgbClr val="002060"/>
                </a:solidFill>
                <a:latin typeface="Garamond" pitchFamily="18" charset="0"/>
                <a:cs typeface="Arial" charset="0"/>
              </a:rPr>
              <a:t>GET CONNECTED to LEARN, SHARE, AND ADVANCE.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B51571-ED20-46C5-90F4-2C115F6865B3}"/>
              </a:ext>
            </a:extLst>
          </p:cNvPr>
          <p:cNvCxnSpPr/>
          <p:nvPr/>
        </p:nvCxnSpPr>
        <p:spPr>
          <a:xfrm>
            <a:off x="3175" y="6477000"/>
            <a:ext cx="9144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>
            <a:extLst>
              <a:ext uri="{FF2B5EF4-FFF2-40B4-BE49-F238E27FC236}">
                <a16:creationId xmlns:a16="http://schemas.microsoft.com/office/drawing/2014/main" id="{9644E5AD-F5D8-4AB9-A55B-1680BAEBED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7150"/>
            <a:ext cx="1263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5508E"/>
        </a:buClr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5508E"/>
        </a:buClr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5508E"/>
        </a:buClr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05508E"/>
        </a:buClr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05508E"/>
        </a:buClr>
        <a:buChar char="»"/>
        <a:defRPr sz="20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lr>
          <a:srgbClr val="05508E"/>
        </a:buClr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lr>
          <a:srgbClr val="05508E"/>
        </a:buClr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lr>
          <a:srgbClr val="05508E"/>
        </a:buClr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lr>
          <a:srgbClr val="05508E"/>
        </a:buClr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>
            <a:extLst>
              <a:ext uri="{FF2B5EF4-FFF2-40B4-BE49-F238E27FC236}">
                <a16:creationId xmlns:a16="http://schemas.microsoft.com/office/drawing/2014/main" id="{07255853-0F81-4861-BF4C-7BC96B1E0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0" y="2751138"/>
            <a:ext cx="3371850" cy="1897062"/>
          </a:xfrm>
        </p:spPr>
        <p:txBody>
          <a:bodyPr/>
          <a:lstStyle/>
          <a:p>
            <a:pPr eaLnBrk="1" hangingPunct="1"/>
            <a:r>
              <a:rPr lang="en-US" altLang="en-US" sz="3200"/>
              <a:t>WELCOME!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A998510-5035-4813-AD19-AF524D9E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563"/>
            <a:ext cx="73914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international test and evaluation association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8D65D21-EFF5-4955-9C63-5553C55E4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ITEA Values</a:t>
            </a:r>
            <a:endParaRPr 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4D6B31D-BB51-405D-84DD-F09B1200D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Professionalism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Volunteerism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Service-Oriented Organization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Open Communications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Balanced Focus on Individual and Corporate Members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02C0D0D8-5246-4F2B-BFE0-256C869A5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Governance</a:t>
            </a:r>
          </a:p>
        </p:txBody>
      </p:sp>
      <p:graphicFrame>
        <p:nvGraphicFramePr>
          <p:cNvPr id="21507" name="Object 0">
            <a:extLst>
              <a:ext uri="{FF2B5EF4-FFF2-40B4-BE49-F238E27FC236}">
                <a16:creationId xmlns:a16="http://schemas.microsoft.com/office/drawing/2014/main" id="{05DDA7F4-2550-4F9C-B715-C18CB960A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538" y="1582738"/>
          <a:ext cx="766286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Organization Chart" r:id="rId4" imgW="4755960" imgH="2660400" progId="OrgPlusWOPX.4">
                  <p:embed followColorScheme="full"/>
                </p:oleObj>
              </mc:Choice>
              <mc:Fallback>
                <p:oleObj name="Organization Chart" r:id="rId4" imgW="4755960" imgH="2660400" progId="OrgPlusWOPX.4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582738"/>
                        <a:ext cx="7662862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7">
            <a:extLst>
              <a:ext uri="{FF2B5EF4-FFF2-40B4-BE49-F238E27FC236}">
                <a16:creationId xmlns:a16="http://schemas.microsoft.com/office/drawing/2014/main" id="{1FCD7FB8-ABE8-4867-BD7B-C398E83D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70600"/>
            <a:ext cx="7170738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Narrow" panose="020B0606020202030204" pitchFamily="34" charset="0"/>
              </a:rPr>
              <a:t>19 Chapters / 1,500 Active Members/90 Corporate Members</a:t>
            </a:r>
          </a:p>
        </p:txBody>
      </p:sp>
      <p:sp>
        <p:nvSpPr>
          <p:cNvPr id="21509" name="Line 8">
            <a:extLst>
              <a:ext uri="{FF2B5EF4-FFF2-40B4-BE49-F238E27FC236}">
                <a16:creationId xmlns:a16="http://schemas.microsoft.com/office/drawing/2014/main" id="{828EE5B5-1813-4161-B8E1-B659633881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3175" y="5519738"/>
            <a:ext cx="1727200" cy="554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9">
            <a:extLst>
              <a:ext uri="{FF2B5EF4-FFF2-40B4-BE49-F238E27FC236}">
                <a16:creationId xmlns:a16="http://schemas.microsoft.com/office/drawing/2014/main" id="{21A00AE6-AA41-493D-B05D-4A23E07704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5975" y="5505450"/>
            <a:ext cx="91440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10">
            <a:extLst>
              <a:ext uri="{FF2B5EF4-FFF2-40B4-BE49-F238E27FC236}">
                <a16:creationId xmlns:a16="http://schemas.microsoft.com/office/drawing/2014/main" id="{253F4B76-B0E9-46A3-98B8-CDF5CB6AE7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54488" y="5519738"/>
            <a:ext cx="115887" cy="554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1">
            <a:extLst>
              <a:ext uri="{FF2B5EF4-FFF2-40B4-BE49-F238E27FC236}">
                <a16:creationId xmlns:a16="http://schemas.microsoft.com/office/drawing/2014/main" id="{E6698918-071E-4C4D-8261-1A8A31CD9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375" y="5505450"/>
            <a:ext cx="565150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2">
            <a:extLst>
              <a:ext uri="{FF2B5EF4-FFF2-40B4-BE49-F238E27FC236}">
                <a16:creationId xmlns:a16="http://schemas.microsoft.com/office/drawing/2014/main" id="{FA74E9BE-E85A-4739-BCE0-882EA3234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375" y="5534025"/>
            <a:ext cx="1335088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3">
            <a:extLst>
              <a:ext uri="{FF2B5EF4-FFF2-40B4-BE49-F238E27FC236}">
                <a16:creationId xmlns:a16="http://schemas.microsoft.com/office/drawing/2014/main" id="{C303B083-DD2D-4F6C-AFB7-2FDE99D87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375" y="5519738"/>
            <a:ext cx="2147888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2D1E-50B1-4846-8573-EABE0987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34963"/>
            <a:ext cx="7162800" cy="884237"/>
          </a:xfrm>
        </p:spPr>
        <p:txBody>
          <a:bodyPr/>
          <a:lstStyle/>
          <a:p>
            <a:pPr>
              <a:defRPr/>
            </a:pPr>
            <a:r>
              <a:rPr lang="en-US" dirty="0"/>
              <a:t>2016 ITEA board of directors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B6AAC2AA-1730-4249-84C6-8AF758889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1600200"/>
            <a:ext cx="8991600" cy="4876800"/>
          </a:xfrm>
        </p:spPr>
        <p:txBody>
          <a:bodyPr/>
          <a:lstStyle/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1800" i="1" dirty="0"/>
              <a:t>		</a:t>
            </a:r>
            <a:r>
              <a:rPr lang="en-US" altLang="en-US" sz="1600" i="1" u="sng" dirty="0"/>
              <a:t>Board Officers (1 year terms)</a:t>
            </a:r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i="1" dirty="0"/>
              <a:t>	President		Vice President</a:t>
            </a:r>
          </a:p>
          <a:p>
            <a:pPr marL="0" indent="0"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002060"/>
                </a:solidFill>
              </a:rPr>
              <a:t>Mr. William “Bill” Keegan		Mr. Peter G. Crump</a:t>
            </a:r>
            <a:endParaRPr lang="en-US" altLang="en-US" sz="500" dirty="0"/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i="1" dirty="0"/>
              <a:t>	Secretary		Treasurer</a:t>
            </a:r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dirty="0">
                <a:solidFill>
                  <a:srgbClr val="006600"/>
                </a:solidFill>
              </a:rPr>
              <a:t>	</a:t>
            </a:r>
            <a:r>
              <a:rPr lang="en-US" altLang="en-US" sz="2000" dirty="0">
                <a:solidFill>
                  <a:srgbClr val="002060"/>
                </a:solidFill>
              </a:rPr>
              <a:t>Wilson N. Felder, PhD		 Eileen Bjorkman, PhD</a:t>
            </a:r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endParaRPr lang="en-US" altLang="en-US" sz="2000" i="1" u="sng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endParaRPr lang="en-US" altLang="en-US" sz="400" i="1" u="sng" dirty="0"/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i="1" dirty="0"/>
              <a:t>		</a:t>
            </a:r>
            <a:r>
              <a:rPr lang="en-US" altLang="en-US" sz="1600" i="1" u="sng" dirty="0"/>
              <a:t>Elected Directors (3-year terms)</a:t>
            </a:r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dirty="0">
                <a:solidFill>
                  <a:srgbClr val="006600"/>
                </a:solidFill>
              </a:rPr>
              <a:t>	</a:t>
            </a:r>
            <a:r>
              <a:rPr lang="en-US" altLang="en-US" sz="2000" dirty="0">
                <a:solidFill>
                  <a:srgbClr val="002060"/>
                </a:solidFill>
              </a:rPr>
              <a:t>Mark Brown, PhD 		Mr. Peter Nikoloff	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dirty="0">
                <a:solidFill>
                  <a:srgbClr val="002060"/>
                </a:solidFill>
              </a:rPr>
              <a:t>	Mr. Bruce Einfalt		Mr. Brian Moore</a:t>
            </a:r>
          </a:p>
          <a:p>
            <a:pPr marL="0" indent="0"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dirty="0">
                <a:solidFill>
                  <a:srgbClr val="002060"/>
                </a:solidFill>
              </a:rPr>
              <a:t>	Mr. Ed Greer		Mr. John Schab</a:t>
            </a:r>
          </a:p>
          <a:p>
            <a:pPr marL="0" indent="0"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dirty="0">
                <a:solidFill>
                  <a:srgbClr val="002060"/>
                </a:solidFill>
              </a:rPr>
              <a:t> 	Mr. Brian Moore</a:t>
            </a:r>
            <a:endParaRPr lang="en-US" altLang="en-US" sz="400" dirty="0"/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i="1" dirty="0">
                <a:solidFill>
                  <a:srgbClr val="0066FF"/>
                </a:solidFill>
              </a:rPr>
              <a:t>	</a:t>
            </a:r>
            <a:r>
              <a:rPr lang="en-US" altLang="en-US" sz="1800" i="1" dirty="0">
                <a:solidFill>
                  <a:srgbClr val="0066FF"/>
                </a:solidFill>
              </a:rPr>
              <a:t>	</a:t>
            </a:r>
            <a:endParaRPr lang="en-US" altLang="en-US" sz="400" i="1" dirty="0">
              <a:solidFill>
                <a:srgbClr val="0066FF"/>
              </a:solidFill>
            </a:endParaRPr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i="1" dirty="0"/>
              <a:t>	</a:t>
            </a:r>
            <a:r>
              <a:rPr lang="en-US" altLang="en-US" sz="1800" i="1" dirty="0"/>
              <a:t>	</a:t>
            </a:r>
            <a:r>
              <a:rPr lang="en-US" altLang="en-US" sz="1600" i="1" u="sng" dirty="0"/>
              <a:t>Executive Director (ex officio)</a:t>
            </a:r>
            <a:endParaRPr lang="en-US" altLang="en-US" sz="2000" i="1" u="sng" dirty="0"/>
          </a:p>
          <a:p>
            <a:pPr marL="0" indent="0">
              <a:buFontTx/>
              <a:buNone/>
              <a:tabLst>
                <a:tab pos="2292350" algn="ctr"/>
                <a:tab pos="4121150" algn="ctr"/>
                <a:tab pos="5949950" algn="ctr"/>
              </a:tabLst>
            </a:pPr>
            <a:r>
              <a:rPr lang="en-US" altLang="en-US" sz="2000" dirty="0"/>
              <a:t>		</a:t>
            </a:r>
            <a:r>
              <a:rPr lang="en-US" altLang="en-US" sz="2000" dirty="0">
                <a:solidFill>
                  <a:srgbClr val="002060"/>
                </a:solidFill>
              </a:rPr>
              <a:t>Mr. James Gaidry, CAE</a:t>
            </a:r>
            <a:endParaRPr lang="en-US" altLang="en-US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5185-1BFB-492E-B40A-A4FB0EFF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Itea committee chairs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08DEFD3-D582-457C-B701-06820234E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46225"/>
            <a:ext cx="4038600" cy="487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Awards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Ms. Stephanie Clewer</a:t>
            </a:r>
          </a:p>
          <a:p>
            <a:pPr marL="0" indent="0" algn="ctr" eaLnBrk="1" hangingPunct="1">
              <a:buFontTx/>
              <a:buNone/>
            </a:pPr>
            <a:endParaRPr lang="en-US" altLang="en-US" sz="900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Chapter &amp; Individual Membership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Jim Myers</a:t>
            </a:r>
          </a:p>
          <a:p>
            <a:pPr marL="0" indent="0" algn="ctr" eaLnBrk="1" hangingPunct="1">
              <a:buFontTx/>
              <a:buNone/>
            </a:pPr>
            <a:endParaRPr lang="en-US" altLang="en-US" sz="900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Communications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Erwin Sabile</a:t>
            </a:r>
          </a:p>
          <a:p>
            <a:pPr marL="0" indent="0" algn="ctr" eaLnBrk="1" hangingPunct="1">
              <a:buFontTx/>
              <a:buNone/>
            </a:pPr>
            <a:endParaRPr lang="en-US" altLang="en-US" sz="900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Corporate Development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Ms. Kathi Swagerty</a:t>
            </a:r>
          </a:p>
          <a:p>
            <a:pPr marL="0" indent="0" algn="ctr" eaLnBrk="1" hangingPunct="1">
              <a:buFontTx/>
              <a:buNone/>
            </a:pPr>
            <a:endParaRPr lang="en-US" altLang="en-US" sz="900" i="1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Elections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Matt Reynolds</a:t>
            </a:r>
          </a:p>
          <a:p>
            <a:pPr marL="0" indent="0" algn="ctr" eaLnBrk="1" hangingPunct="1">
              <a:buFontTx/>
              <a:buNone/>
            </a:pPr>
            <a:endParaRPr lang="en-US" altLang="en-US" sz="900" dirty="0">
              <a:solidFill>
                <a:srgbClr val="00206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Events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Ms. Doug Messer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altLang="en-US" sz="900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History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James Welshans</a:t>
            </a:r>
          </a:p>
        </p:txBody>
      </p:sp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A3F7B5FD-402C-4974-BB42-A7E11107F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63688"/>
            <a:ext cx="4038600" cy="487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Professional Development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Pete Christensen</a:t>
            </a:r>
          </a:p>
          <a:p>
            <a:pPr marL="0" indent="0" algn="ctr" eaLnBrk="1" hangingPunct="1">
              <a:buFontTx/>
              <a:buNone/>
            </a:pPr>
            <a:endParaRPr lang="en-US" altLang="en-US" sz="900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Publications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Steven “Flash” Gordon, Ph.D.</a:t>
            </a:r>
          </a:p>
          <a:p>
            <a:pPr marL="0" indent="0" algn="ctr" eaLnBrk="1" hangingPunct="1">
              <a:buFontTx/>
              <a:buNone/>
            </a:pPr>
            <a:endParaRPr lang="en-US" altLang="en-US" sz="900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Rules and Bylaws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Bill Keegan</a:t>
            </a:r>
          </a:p>
          <a:p>
            <a:pPr marL="0" indent="0" algn="ctr" eaLnBrk="1" hangingPunct="1">
              <a:buFontTx/>
              <a:buNone/>
            </a:pPr>
            <a:endParaRPr lang="en-US" altLang="en-US" sz="900" i="1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Senior Advisory Board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Gene Hudgins</a:t>
            </a:r>
          </a:p>
          <a:p>
            <a:pPr marL="0" indent="0" algn="ctr" eaLnBrk="1" hangingPunct="1">
              <a:buFontTx/>
              <a:buNone/>
            </a:pPr>
            <a:endParaRPr lang="en-US" altLang="en-US" sz="900" i="1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Strategic Planning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Pete Crump</a:t>
            </a:r>
          </a:p>
          <a:p>
            <a:pPr marL="0" indent="0" algn="ctr" eaLnBrk="1" hangingPunct="1">
              <a:buFontTx/>
              <a:buNone/>
            </a:pPr>
            <a:endParaRPr lang="en-US" altLang="en-US" sz="900" i="1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Technology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Henry Merhoff, CTEP</a:t>
            </a:r>
          </a:p>
          <a:p>
            <a:pPr marL="0" indent="0" algn="ctr" eaLnBrk="1" hangingPunct="1">
              <a:buFontTx/>
              <a:buNone/>
            </a:pPr>
            <a:endParaRPr lang="en-US" altLang="en-US" sz="900" dirty="0"/>
          </a:p>
          <a:p>
            <a:pPr marL="0" indent="0" algn="ctr" eaLnBrk="1" hangingPunct="1">
              <a:buFontTx/>
              <a:buNone/>
            </a:pPr>
            <a:r>
              <a:rPr lang="en-US" altLang="en-US" sz="1800" i="1" dirty="0"/>
              <a:t>Ways and Means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Mr. John Schab</a:t>
            </a:r>
          </a:p>
          <a:p>
            <a:pPr marL="0" indent="0" algn="ctr" eaLnBrk="1" hangingPunct="1"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52B5-28D5-4F2C-A3B9-03502589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ITEA regional vice presidents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EFAFB81-8E73-408B-A6B3-65B9CD0B5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0" y="1752600"/>
            <a:ext cx="4038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z="2400" i="1" dirty="0"/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/>
              <a:t>Southwest Region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Mr. Dave Webb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/>
              <a:t>West Region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Mr. Terry McKearney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r>
              <a:rPr lang="en-US" altLang="en-US" sz="2400" i="1" dirty="0"/>
              <a:t>International Region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Mr. Peter Nikoloff</a:t>
            </a:r>
          </a:p>
        </p:txBody>
      </p:sp>
      <p:sp>
        <p:nvSpPr>
          <p:cNvPr id="25604" name="Content Placeholder 3">
            <a:extLst>
              <a:ext uri="{FF2B5EF4-FFF2-40B4-BE49-F238E27FC236}">
                <a16:creationId xmlns:a16="http://schemas.microsoft.com/office/drawing/2014/main" id="{C71F28AF-EF2E-4671-9E99-309E75BA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038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z="2400" i="1"/>
          </a:p>
          <a:p>
            <a:pPr marL="0" indent="0" algn="ctr" eaLnBrk="1" hangingPunct="1">
              <a:buFontTx/>
              <a:buNone/>
            </a:pPr>
            <a:r>
              <a:rPr lang="en-US" altLang="en-US" sz="2400" i="1"/>
              <a:t>Northeast Region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/>
              <a:t>Open</a:t>
            </a:r>
          </a:p>
          <a:p>
            <a:pPr marL="0" indent="0" algn="ctr" eaLnBrk="1" hangingPunct="1">
              <a:buFontTx/>
              <a:buNone/>
            </a:pPr>
            <a:endParaRPr lang="en-US" altLang="en-US"/>
          </a:p>
          <a:p>
            <a:pPr marL="0" indent="0" algn="ctr" eaLnBrk="1" hangingPunct="1">
              <a:buFontTx/>
              <a:buNone/>
            </a:pPr>
            <a:r>
              <a:rPr lang="en-US" altLang="en-US" sz="2400" i="1"/>
              <a:t>Mid-Atlantic Region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Ms. Jeanine McDonnell-Zubowski</a:t>
            </a:r>
          </a:p>
          <a:p>
            <a:pPr marL="0" indent="0" algn="ctr" eaLnBrk="1" hangingPunct="1">
              <a:buFontTx/>
              <a:buNone/>
            </a:pPr>
            <a:endParaRPr lang="en-US" altLang="en-US"/>
          </a:p>
          <a:p>
            <a:pPr marL="0" indent="0" algn="ctr" eaLnBrk="1" hangingPunct="1">
              <a:buFontTx/>
              <a:buNone/>
            </a:pPr>
            <a:r>
              <a:rPr lang="en-US" altLang="en-US" sz="2400" i="1"/>
              <a:t>Southeast Region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>
                <a:solidFill>
                  <a:srgbClr val="002060"/>
                </a:solidFill>
              </a:rPr>
              <a:t>Mr. Miles Thompson</a:t>
            </a:r>
          </a:p>
          <a:p>
            <a:pPr marL="0" indent="0" algn="ctr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EC5EF5DA-3598-4302-BF89-0C08BFB42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28600"/>
            <a:ext cx="9197975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18D9CF-7F1E-4FB2-97B2-5C6B73C19E58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7772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/>
              <a:t>ITEA Chapters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3CA3A-758B-4032-BEDC-149487B5CB4D}"/>
              </a:ext>
            </a:extLst>
          </p:cNvPr>
          <p:cNvSpPr txBox="1"/>
          <p:nvPr/>
        </p:nvSpPr>
        <p:spPr>
          <a:xfrm>
            <a:off x="6324600" y="2144713"/>
            <a:ext cx="1851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Northeast Region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5BCB0-CB57-4643-8D09-A56BDF092510}"/>
              </a:ext>
            </a:extLst>
          </p:cNvPr>
          <p:cNvSpPr txBox="1"/>
          <p:nvPr/>
        </p:nvSpPr>
        <p:spPr>
          <a:xfrm>
            <a:off x="5791200" y="2819400"/>
            <a:ext cx="13731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Mid-Atlantic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4EE1F-509B-4B0A-A7E1-130BD0E35840}"/>
              </a:ext>
            </a:extLst>
          </p:cNvPr>
          <p:cNvSpPr txBox="1"/>
          <p:nvPr/>
        </p:nvSpPr>
        <p:spPr>
          <a:xfrm>
            <a:off x="4643438" y="3733800"/>
            <a:ext cx="1849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Southeast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01F09-5B9E-4C1C-BD89-F18F778AE0B0}"/>
              </a:ext>
            </a:extLst>
          </p:cNvPr>
          <p:cNvSpPr txBox="1"/>
          <p:nvPr/>
        </p:nvSpPr>
        <p:spPr>
          <a:xfrm>
            <a:off x="2439988" y="3135313"/>
            <a:ext cx="19034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Southwest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B70B8-7F1D-4A69-8DE5-3EDE332F2242}"/>
              </a:ext>
            </a:extLst>
          </p:cNvPr>
          <p:cNvSpPr txBox="1"/>
          <p:nvPr/>
        </p:nvSpPr>
        <p:spPr>
          <a:xfrm>
            <a:off x="1533525" y="2343150"/>
            <a:ext cx="83820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West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C8A9B-805C-48DC-BB81-820E8A90BCF8}"/>
              </a:ext>
            </a:extLst>
          </p:cNvPr>
          <p:cNvSpPr txBox="1"/>
          <p:nvPr/>
        </p:nvSpPr>
        <p:spPr>
          <a:xfrm>
            <a:off x="2895600" y="5410200"/>
            <a:ext cx="2136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International Region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57898DB1-9A55-4A9D-92F2-2DF4F9B80E69}"/>
              </a:ext>
            </a:extLst>
          </p:cNvPr>
          <p:cNvSpPr/>
          <p:nvPr/>
        </p:nvSpPr>
        <p:spPr>
          <a:xfrm>
            <a:off x="6553200" y="2514600"/>
            <a:ext cx="152400" cy="13017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35" name="TextBox 14">
            <a:extLst>
              <a:ext uri="{FF2B5EF4-FFF2-40B4-BE49-F238E27FC236}">
                <a16:creationId xmlns:a16="http://schemas.microsoft.com/office/drawing/2014/main" id="{6A5C2210-A0A9-4569-BB02-22E988E4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1535113"/>
            <a:ext cx="815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100" i="1">
                <a:solidFill>
                  <a:schemeClr val="tx1"/>
                </a:solidFill>
              </a:rPr>
              <a:t>Penn State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0FA470-0AD6-451E-828C-8964AF9FF307}"/>
              </a:ext>
            </a:extLst>
          </p:cNvPr>
          <p:cNvCxnSpPr/>
          <p:nvPr/>
        </p:nvCxnSpPr>
        <p:spPr>
          <a:xfrm flipH="1">
            <a:off x="6705600" y="1797050"/>
            <a:ext cx="342900" cy="717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C318543-2BB6-4AEF-A477-76B73A6F2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ITEA Chapters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69F3263-9FAC-4BF9-8CE0-0B1EA58A0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26 chapters located in continental US, Hawaii, Australia, Israel, and Europe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Basic unit of ITEA – typically centered around local commands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Carry out projects and programs supporting ITEA goals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Frequently identify areas of interest for the Association’s educational events and host or sponsor most ITEA educational events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Support ITEA’s mission to enhance educational opportunities for students and young professionals by administering the scholarship distributions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Provide entry-level leadership opportunities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Conduct regular meetings to meet the needs of their members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Participate in ITEA’s awards program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/>
              <a:t>Nominate candidates for election to the ITEA Board of Directors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5">
            <a:extLst>
              <a:ext uri="{FF2B5EF4-FFF2-40B4-BE49-F238E27FC236}">
                <a16:creationId xmlns:a16="http://schemas.microsoft.com/office/drawing/2014/main" id="{27CC79C6-4A66-4DB6-9012-26C457BBB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ITEA Members</a:t>
            </a:r>
          </a:p>
        </p:txBody>
      </p:sp>
      <p:sp>
        <p:nvSpPr>
          <p:cNvPr id="30723" name="Rectangle 2056">
            <a:extLst>
              <a:ext uri="{FF2B5EF4-FFF2-40B4-BE49-F238E27FC236}">
                <a16:creationId xmlns:a16="http://schemas.microsoft.com/office/drawing/2014/main" id="{D21A554F-65BA-46F1-AD0B-0E1CAC23F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2605088"/>
            <a:ext cx="4146550" cy="3771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2057">
            <a:extLst>
              <a:ext uri="{FF2B5EF4-FFF2-40B4-BE49-F238E27FC236}">
                <a16:creationId xmlns:a16="http://schemas.microsoft.com/office/drawing/2014/main" id="{9EE1F6C4-C9C9-4E42-869A-6073A1E8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608263"/>
            <a:ext cx="3975100" cy="3771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Rectangle 2059">
            <a:extLst>
              <a:ext uri="{FF2B5EF4-FFF2-40B4-BE49-F238E27FC236}">
                <a16:creationId xmlns:a16="http://schemas.microsoft.com/office/drawing/2014/main" id="{AA2FFC20-C720-43AB-872C-AF84A5C91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7772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500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Open to all individuals and organizations interested in promoting the objectives of Test and Evaluation.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726" name="Text Box 2060">
            <a:extLst>
              <a:ext uri="{FF2B5EF4-FFF2-40B4-BE49-F238E27FC236}">
                <a16:creationId xmlns:a16="http://schemas.microsoft.com/office/drawing/2014/main" id="{E7F7A2E2-DA96-4FAB-A2DD-BAE41BAA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3021013"/>
            <a:ext cx="40544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347663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80 Corporate members from: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T&amp;E related service industry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OEMs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Contractors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Consultants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T&amp;E peripheral work</a:t>
            </a:r>
          </a:p>
          <a:p>
            <a:pPr eaLnBrk="1" hangingPunct="1"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7" name="Text Box 2061">
            <a:extLst>
              <a:ext uri="{FF2B5EF4-FFF2-40B4-BE49-F238E27FC236}">
                <a16:creationId xmlns:a16="http://schemas.microsoft.com/office/drawing/2014/main" id="{CB02F8DA-B72A-4CF7-B829-4FC244ABE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2955925"/>
            <a:ext cx="458010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ct val="25000"/>
              </a:spcAft>
              <a:buClr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1,000 individual members from:</a:t>
            </a:r>
          </a:p>
          <a:p>
            <a:pPr lvl="2" eaLnBrk="1" hangingPunct="1"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Government</a:t>
            </a:r>
          </a:p>
          <a:p>
            <a:pPr lvl="2" eaLnBrk="1" hangingPunct="1"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Industry</a:t>
            </a:r>
          </a:p>
          <a:p>
            <a:pPr lvl="2" eaLnBrk="1" hangingPunct="1"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Academia </a:t>
            </a:r>
          </a:p>
          <a:p>
            <a:pPr lvl="2" eaLnBrk="1" hangingPunct="1">
              <a:spcBef>
                <a:spcPct val="20000"/>
              </a:spcBef>
              <a:spcAft>
                <a:spcPct val="25000"/>
              </a:spcAft>
              <a:buClrTx/>
            </a:pPr>
            <a:r>
              <a:rPr lang="en-US" alt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Non-profit organizations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24F413CD-24D1-4D1A-8426-CF17FFBEF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Corporate Membership</a:t>
            </a:r>
          </a:p>
        </p:txBody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DA1569CC-F4ED-4D14-A4B0-821B6DDFE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Includes individual memberships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Eligible to send employees to ITEA events at reduced rates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May submit news articles for the “Corporate News” section of the ITEA Journal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Reduced rates for Journal advertising and exhibits at ITEA events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Receive a library subscription to The ITEA Journal of Test and Evaluation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Included annually in the Journal’s corporate membership directory; includes services and capabilities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784E-BF23-44C8-B70A-8E9FCC24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Thank you to our</a:t>
            </a:r>
            <a:br>
              <a:rPr lang="en-US" sz="3600" dirty="0"/>
            </a:br>
            <a:r>
              <a:rPr lang="en-US" sz="3600" dirty="0"/>
              <a:t>corporate members!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FB64313-FB6D-4689-B7E1-7580DCEC3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Acquired Data Solutions,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Advanced Systems Development,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Advanced Test Equipment Rentals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AEgis Technologies Group,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 err="1"/>
              <a:t>Aermor</a:t>
            </a:r>
            <a:r>
              <a:rPr lang="en-US" altLang="en-US" sz="2000" dirty="0"/>
              <a:t> LLC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Agency of Defense Development Technical Library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Air Academy Associates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AMERICAN SYSTEMS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Analytical Graphics,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Apogee Labs, Inc.</a:t>
            </a:r>
          </a:p>
        </p:txBody>
      </p:sp>
      <p:sp>
        <p:nvSpPr>
          <p:cNvPr id="34820" name="Content Placeholder 3">
            <a:extLst>
              <a:ext uri="{FF2B5EF4-FFF2-40B4-BE49-F238E27FC236}">
                <a16:creationId xmlns:a16="http://schemas.microsoft.com/office/drawing/2014/main" id="{787A3638-8608-48DD-90B8-B7E8F26CD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Applied Research Laboratory/PSU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Arcata Associates, Inc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AssetSmart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Astro Haven Enterprises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Australian Defence Force Tactical Data Link Authority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BAE Systems (Australia)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BEI Precision Systems &amp; Space Company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Black Diamond Consulting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Brazilian Aeronautical Commission, D.C.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BAE5DBB-1CE0-4874-B3DA-AE0464340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Topics</a:t>
            </a: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20CDBA-9DC5-4AA6-969F-5166C317CF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Who is ITEA?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The ITEA Vision &amp; Mission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Why join ITEA?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Organizational Values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Strategic Goals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Governance (Board/Committees/Chapters)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Membership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Professional Certification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Awards Program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Key Activities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Upcoming events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ADE7-7C08-4361-B00E-80021540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Thank you to our</a:t>
            </a:r>
            <a:br>
              <a:rPr lang="en-US" sz="3600" dirty="0"/>
            </a:br>
            <a:r>
              <a:rPr lang="en-US" sz="3600" dirty="0"/>
              <a:t>corporate members!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AB97E4D-F020-4EF0-BB2E-B230C9E1E9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CALCULEX,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Capability Analysis &amp; Measurement Org. LLC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 err="1"/>
              <a:t>Cervello</a:t>
            </a:r>
            <a:r>
              <a:rPr lang="en-US" altLang="en-US" sz="2000" dirty="0"/>
              <a:t> Technologies, LLC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Command Post Technologies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Defense Acquisition University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Dell EMC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DEWESoft, LLC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Dynetics,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Engility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Engineering Research and Consulting,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EWA Government Systems, Inc.</a:t>
            </a:r>
          </a:p>
        </p:txBody>
      </p:sp>
      <p:sp>
        <p:nvSpPr>
          <p:cNvPr id="35844" name="Content Placeholder 3">
            <a:extLst>
              <a:ext uri="{FF2B5EF4-FFF2-40B4-BE49-F238E27FC236}">
                <a16:creationId xmlns:a16="http://schemas.microsoft.com/office/drawing/2014/main" id="{EE3AA085-1CCB-4236-A812-CE566DC60A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Galleon Embedded Computing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 err="1"/>
              <a:t>Garud</a:t>
            </a:r>
            <a:r>
              <a:rPr lang="en-US" altLang="en-US" sz="2000" dirty="0"/>
              <a:t> Technology Services,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GDP Space Systems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 err="1"/>
              <a:t>Geil</a:t>
            </a:r>
            <a:r>
              <a:rPr lang="en-US" altLang="en-US" sz="2000" dirty="0"/>
              <a:t> Marketing Associates (GMA)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General Dynamics Mission Systems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Georgia Tech Research Institute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InDyne, Inc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Jacobs Technology,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Joint Research and Development, Incorporated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JT3 LLC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Kaman Precision Products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AB81-CA58-42A8-AA8F-9992737F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Thank you to our</a:t>
            </a:r>
            <a:br>
              <a:rPr lang="en-US" sz="3600" dirty="0"/>
            </a:br>
            <a:r>
              <a:rPr lang="en-US" sz="3600" dirty="0"/>
              <a:t>corporate members!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BBAA976E-A1BE-484D-845D-C2C73D8A7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KBRWyle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Kistler Instrument Corp.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MacAulay-Brown,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Maritime Test and Evaluation Authority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MEI Technologies,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Modern Technology Solutions, Inc. (MTSI)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National Chung Shan Institute of Science and Technology - NCSIST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NetAcquire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New Zealand Defence Force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NOVA Systems</a:t>
            </a:r>
          </a:p>
        </p:txBody>
      </p:sp>
      <p:sp>
        <p:nvSpPr>
          <p:cNvPr id="36868" name="Content Placeholder 3">
            <a:extLst>
              <a:ext uri="{FF2B5EF4-FFF2-40B4-BE49-F238E27FC236}">
                <a16:creationId xmlns:a16="http://schemas.microsoft.com/office/drawing/2014/main" id="{9116C483-69EA-4BA3-B370-97A230FA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PAE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Photo-Sonics,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 err="1"/>
              <a:t>Quintron</a:t>
            </a:r>
            <a:r>
              <a:rPr lang="en-US" altLang="en-US" sz="2000" dirty="0"/>
              <a:t>  Systems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Rockwell Collins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Rolls-Royce plc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Rotating Precision Mechanisms,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RoundTable Defense, LLC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Schafer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 err="1"/>
              <a:t>Scientech</a:t>
            </a:r>
            <a:r>
              <a:rPr lang="en-US" altLang="en-US" sz="2000" dirty="0"/>
              <a:t>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Scientific Research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Sealing Technologies Inc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Smartronix Inc.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CA86-7718-4BCE-A9A3-899A5514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Thank you to our</a:t>
            </a:r>
            <a:br>
              <a:rPr lang="en-US" sz="3600" dirty="0"/>
            </a:br>
            <a:r>
              <a:rPr lang="en-US" sz="3600" dirty="0"/>
              <a:t>corporate members!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F6711046-94EF-4516-A052-60F37B1CD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endParaRPr lang="en-US" altLang="en-US" sz="2000" dirty="0"/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SURVICE Engineering Company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SYMVIONICS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System Testing Excellence Program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Systems Application &amp; Technologies (SA-Tech)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Systems Engineering &amp; Management Company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Teletronics Technology Corp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Telspan Data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The Boeing Company</a:t>
            </a:r>
          </a:p>
        </p:txBody>
      </p:sp>
      <p:sp>
        <p:nvSpPr>
          <p:cNvPr id="37892" name="Content Placeholder 3">
            <a:extLst>
              <a:ext uri="{FF2B5EF4-FFF2-40B4-BE49-F238E27FC236}">
                <a16:creationId xmlns:a16="http://schemas.microsoft.com/office/drawing/2014/main" id="{CF21DDEE-0E15-43A2-BE60-FA69C87B6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marL="0" indent="0" algn="ctr" eaLnBrk="1" hangingPunct="1">
              <a:spcAft>
                <a:spcPts val="600"/>
              </a:spcAft>
              <a:buFontTx/>
              <a:buNone/>
            </a:pPr>
            <a:endParaRPr lang="en-US" altLang="en-US" sz="2000" dirty="0"/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The MIL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THE SENTE GROUP,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TRAX International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Trident Research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TRIDEUM Corporation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 err="1"/>
              <a:t>Westech</a:t>
            </a:r>
            <a:r>
              <a:rPr lang="en-US" altLang="en-US" sz="2000" dirty="0"/>
              <a:t> International,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Wideband Systems, Inc.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WJ Hughes FAA Technical Center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</a:pPr>
            <a:r>
              <a:rPr lang="en-US" altLang="en-US" sz="2000" dirty="0"/>
              <a:t>Zodiac Data Systems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45E144F-6F3E-4048-8572-556A4591E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RELATED COMMUNITIES OF INTEREST </a:t>
            </a:r>
          </a:p>
        </p:txBody>
      </p:sp>
      <p:sp>
        <p:nvSpPr>
          <p:cNvPr id="38915" name="Line 15">
            <a:extLst>
              <a:ext uri="{FF2B5EF4-FFF2-40B4-BE49-F238E27FC236}">
                <a16:creationId xmlns:a16="http://schemas.microsoft.com/office/drawing/2014/main" id="{FABDCC65-64C1-4267-9719-86CD2C647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2350" y="2760663"/>
            <a:ext cx="196850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16">
            <a:extLst>
              <a:ext uri="{FF2B5EF4-FFF2-40B4-BE49-F238E27FC236}">
                <a16:creationId xmlns:a16="http://schemas.microsoft.com/office/drawing/2014/main" id="{25066691-D771-437C-94F7-22D6AA8F5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6525" y="2886075"/>
            <a:ext cx="1244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17">
            <a:extLst>
              <a:ext uri="{FF2B5EF4-FFF2-40B4-BE49-F238E27FC236}">
                <a16:creationId xmlns:a16="http://schemas.microsoft.com/office/drawing/2014/main" id="{295C25B0-6D4A-454D-994A-3A2592370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4351338"/>
            <a:ext cx="1547812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18">
            <a:extLst>
              <a:ext uri="{FF2B5EF4-FFF2-40B4-BE49-F238E27FC236}">
                <a16:creationId xmlns:a16="http://schemas.microsoft.com/office/drawing/2014/main" id="{268FA033-6114-4587-9B80-1AF06FDD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2350" y="4548188"/>
            <a:ext cx="647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9">
            <a:extLst>
              <a:ext uri="{FF2B5EF4-FFF2-40B4-BE49-F238E27FC236}">
                <a16:creationId xmlns:a16="http://schemas.microsoft.com/office/drawing/2014/main" id="{F8B80AE6-DD02-4844-A9F6-2D0813DE56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572000"/>
            <a:ext cx="304800" cy="658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20">
            <a:extLst>
              <a:ext uri="{FF2B5EF4-FFF2-40B4-BE49-F238E27FC236}">
                <a16:creationId xmlns:a16="http://schemas.microsoft.com/office/drawing/2014/main" id="{0DA233CA-BCA6-4C2C-B437-16BA1EFF0C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6325" y="4351338"/>
            <a:ext cx="1387475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22">
            <a:extLst>
              <a:ext uri="{FF2B5EF4-FFF2-40B4-BE49-F238E27FC236}">
                <a16:creationId xmlns:a16="http://schemas.microsoft.com/office/drawing/2014/main" id="{64E9B3BA-0A00-45C0-A7E9-63EBFCBC38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886075"/>
            <a:ext cx="1131888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2" name="Picture 5" descr="F:\Todd Gilliland\ITEA Logo.gif">
            <a:extLst>
              <a:ext uri="{FF2B5EF4-FFF2-40B4-BE49-F238E27FC236}">
                <a16:creationId xmlns:a16="http://schemas.microsoft.com/office/drawing/2014/main" id="{775627B9-44A4-4C70-90CB-B824E891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221038"/>
            <a:ext cx="16351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Oval 7">
            <a:extLst>
              <a:ext uri="{FF2B5EF4-FFF2-40B4-BE49-F238E27FC236}">
                <a16:creationId xmlns:a16="http://schemas.microsoft.com/office/drawing/2014/main" id="{F9E9DADE-6738-41EF-82BF-8DE33509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1752600"/>
            <a:ext cx="1649412" cy="10080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T&amp;E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Infrastructure/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Architecture</a:t>
            </a:r>
          </a:p>
        </p:txBody>
      </p:sp>
      <p:sp>
        <p:nvSpPr>
          <p:cNvPr id="38924" name="Oval 8">
            <a:extLst>
              <a:ext uri="{FF2B5EF4-FFF2-40B4-BE49-F238E27FC236}">
                <a16:creationId xmlns:a16="http://schemas.microsoft.com/office/drawing/2014/main" id="{809C293B-2096-4F99-8C65-7EAB6F45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1752600"/>
            <a:ext cx="1628775" cy="9953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Modeling &amp;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Simulation</a:t>
            </a:r>
          </a:p>
        </p:txBody>
      </p:sp>
      <p:sp>
        <p:nvSpPr>
          <p:cNvPr id="38925" name="Oval 9">
            <a:extLst>
              <a:ext uri="{FF2B5EF4-FFF2-40B4-BE49-F238E27FC236}">
                <a16:creationId xmlns:a16="http://schemas.microsoft.com/office/drawing/2014/main" id="{F0289006-8FA2-4AE9-9E71-B16143027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2181225"/>
            <a:ext cx="1966912" cy="10953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Test and Training</a:t>
            </a:r>
          </a:p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Arial Narrow" panose="020B0606020202030204" pitchFamily="34" charset="0"/>
              </a:rPr>
              <a:t>(Facilities/Instrumentation)</a:t>
            </a:r>
          </a:p>
        </p:txBody>
      </p:sp>
      <p:sp>
        <p:nvSpPr>
          <p:cNvPr id="38926" name="Oval 10">
            <a:extLst>
              <a:ext uri="{FF2B5EF4-FFF2-40B4-BE49-F238E27FC236}">
                <a16:creationId xmlns:a16="http://schemas.microsoft.com/office/drawing/2014/main" id="{3A095A28-C88B-40A6-884C-E15C00AA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3446463"/>
            <a:ext cx="1628775" cy="9953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Software</a:t>
            </a:r>
          </a:p>
        </p:txBody>
      </p:sp>
      <p:sp>
        <p:nvSpPr>
          <p:cNvPr id="38927" name="Oval 11">
            <a:extLst>
              <a:ext uri="{FF2B5EF4-FFF2-40B4-BE49-F238E27FC236}">
                <a16:creationId xmlns:a16="http://schemas.microsoft.com/office/drawing/2014/main" id="{68B7AD35-2A25-43D8-B9A2-893B6E2A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5291138"/>
            <a:ext cx="1628775" cy="9953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Aeronautics and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Space Systems</a:t>
            </a:r>
          </a:p>
        </p:txBody>
      </p:sp>
      <p:sp>
        <p:nvSpPr>
          <p:cNvPr id="38928" name="Oval 12">
            <a:extLst>
              <a:ext uri="{FF2B5EF4-FFF2-40B4-BE49-F238E27FC236}">
                <a16:creationId xmlns:a16="http://schemas.microsoft.com/office/drawing/2014/main" id="{4B816FEA-CDCF-4B8B-92A4-475426366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5303838"/>
            <a:ext cx="1628775" cy="9953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Research and 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Development</a:t>
            </a:r>
          </a:p>
        </p:txBody>
      </p:sp>
      <p:sp>
        <p:nvSpPr>
          <p:cNvPr id="38929" name="Oval 13">
            <a:extLst>
              <a:ext uri="{FF2B5EF4-FFF2-40B4-BE49-F238E27FC236}">
                <a16:creationId xmlns:a16="http://schemas.microsoft.com/office/drawing/2014/main" id="{48BB42BD-C61F-4C47-89F0-34AF2BA5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899025"/>
            <a:ext cx="1628775" cy="9953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Information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Assurance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Arial Narrow" panose="020B0606020202030204" pitchFamily="34" charset="0"/>
              </a:rPr>
              <a:t>(new/legacy)</a:t>
            </a:r>
          </a:p>
        </p:txBody>
      </p:sp>
      <p:sp>
        <p:nvSpPr>
          <p:cNvPr id="38930" name="Oval 14">
            <a:extLst>
              <a:ext uri="{FF2B5EF4-FFF2-40B4-BE49-F238E27FC236}">
                <a16:creationId xmlns:a16="http://schemas.microsoft.com/office/drawing/2014/main" id="{967B8B73-BCBB-40D8-8285-6A54AEF97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3355975"/>
            <a:ext cx="1628775" cy="9953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Joint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Experimentation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(MC02)</a:t>
            </a:r>
          </a:p>
        </p:txBody>
      </p:sp>
      <p:sp>
        <p:nvSpPr>
          <p:cNvPr id="38931" name="Oval 23">
            <a:extLst>
              <a:ext uri="{FF2B5EF4-FFF2-40B4-BE49-F238E27FC236}">
                <a16:creationId xmlns:a16="http://schemas.microsoft.com/office/drawing/2014/main" id="{648CF2C0-8FB9-4D25-86FD-291E7867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4795838"/>
            <a:ext cx="1628775" cy="9953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Transportation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Systems</a:t>
            </a:r>
          </a:p>
        </p:txBody>
      </p:sp>
      <p:sp>
        <p:nvSpPr>
          <p:cNvPr id="38932" name="Line 26">
            <a:extLst>
              <a:ext uri="{FF2B5EF4-FFF2-40B4-BE49-F238E27FC236}">
                <a16:creationId xmlns:a16="http://schemas.microsoft.com/office/drawing/2014/main" id="{CF644F2E-C08E-45AF-B8A6-EDDB0BD4D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7100" y="3886200"/>
            <a:ext cx="134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7">
            <a:extLst>
              <a:ext uri="{FF2B5EF4-FFF2-40B4-BE49-F238E27FC236}">
                <a16:creationId xmlns:a16="http://schemas.microsoft.com/office/drawing/2014/main" id="{3899C440-9DC7-4C57-B93E-BD384233C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3962400"/>
            <a:ext cx="1506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Oval 7">
            <a:extLst>
              <a:ext uri="{FF2B5EF4-FFF2-40B4-BE49-F238E27FC236}">
                <a16:creationId xmlns:a16="http://schemas.microsoft.com/office/drawing/2014/main" id="{C7742CCD-0320-4E73-BBDE-F96DA57E9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116138"/>
            <a:ext cx="1649412" cy="10080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Systems</a:t>
            </a:r>
          </a:p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 Narrow" panose="020B0606020202030204" pitchFamily="34" charset="0"/>
              </a:rPr>
              <a:t>Engineering</a:t>
            </a:r>
          </a:p>
        </p:txBody>
      </p:sp>
      <p:sp>
        <p:nvSpPr>
          <p:cNvPr id="38935" name="Line 15">
            <a:extLst>
              <a:ext uri="{FF2B5EF4-FFF2-40B4-BE49-F238E27FC236}">
                <a16:creationId xmlns:a16="http://schemas.microsoft.com/office/drawing/2014/main" id="{AB651F6E-A951-4388-A8FC-1C7C868AC5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2760663"/>
            <a:ext cx="282575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E777ABF1-B1A5-45AF-B1F4-CF0E9E44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4237038" cy="2446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0E81A018-1B48-4E07-9B99-F91A05F6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76400"/>
            <a:ext cx="4343400" cy="2438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839265E7-C3AB-4796-8E38-A76D0B1B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4114800"/>
            <a:ext cx="4271963" cy="22066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5" name="Rectangle 6">
            <a:extLst>
              <a:ext uri="{FF2B5EF4-FFF2-40B4-BE49-F238E27FC236}">
                <a16:creationId xmlns:a16="http://schemas.microsoft.com/office/drawing/2014/main" id="{04A551B0-4AD3-481D-830E-ACB01EFC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4343400" cy="220821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6" name="Text Box 7">
            <a:extLst>
              <a:ext uri="{FF2B5EF4-FFF2-40B4-BE49-F238E27FC236}">
                <a16:creationId xmlns:a16="http://schemas.microsoft.com/office/drawing/2014/main" id="{EC145848-D94D-479C-889B-1510BF46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85950"/>
            <a:ext cx="271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Scholarship Program</a:t>
            </a:r>
          </a:p>
        </p:txBody>
      </p:sp>
      <p:sp>
        <p:nvSpPr>
          <p:cNvPr id="40967" name="Text Box 8">
            <a:extLst>
              <a:ext uri="{FF2B5EF4-FFF2-40B4-BE49-F238E27FC236}">
                <a16:creationId xmlns:a16="http://schemas.microsoft.com/office/drawing/2014/main" id="{42091BF2-794F-4003-9C86-01761CE4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33625"/>
            <a:ext cx="3438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000" b="0" dirty="0">
                <a:latin typeface="Arial Narrow" panose="020B0606020202030204" pitchFamily="34" charset="0"/>
              </a:rPr>
              <a:t>Over $2,000,000 in scholarships awarded</a:t>
            </a:r>
          </a:p>
          <a:p>
            <a:pPr eaLnBrk="1" hangingPunct="1">
              <a:buClrTx/>
            </a:pPr>
            <a:r>
              <a:rPr lang="en-US" altLang="en-US" sz="2000" b="0" dirty="0">
                <a:latin typeface="Arial Narrow" panose="020B0606020202030204" pitchFamily="34" charset="0"/>
              </a:rPr>
              <a:t>Chapter managed</a:t>
            </a:r>
          </a:p>
          <a:p>
            <a:pPr eaLnBrk="1" hangingPunct="1">
              <a:buClrTx/>
            </a:pPr>
            <a:r>
              <a:rPr lang="en-US" altLang="en-US" sz="2000" b="0" dirty="0">
                <a:latin typeface="Arial Narrow" panose="020B0606020202030204" pitchFamily="34" charset="0"/>
              </a:rPr>
              <a:t>ITEA administered</a:t>
            </a:r>
          </a:p>
        </p:txBody>
      </p:sp>
      <p:sp>
        <p:nvSpPr>
          <p:cNvPr id="40968" name="Text Box 9">
            <a:extLst>
              <a:ext uri="{FF2B5EF4-FFF2-40B4-BE49-F238E27FC236}">
                <a16:creationId xmlns:a16="http://schemas.microsoft.com/office/drawing/2014/main" id="{9CAACEDC-88AF-44D0-97C4-4D456B71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1885950"/>
            <a:ext cx="329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Workshops / Conferences</a:t>
            </a:r>
          </a:p>
        </p:txBody>
      </p:sp>
      <p:sp>
        <p:nvSpPr>
          <p:cNvPr id="40969" name="Text Box 10">
            <a:extLst>
              <a:ext uri="{FF2B5EF4-FFF2-40B4-BE49-F238E27FC236}">
                <a16:creationId xmlns:a16="http://schemas.microsoft.com/office/drawing/2014/main" id="{027CB58A-B340-44EF-9299-DC68BFCB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330450"/>
            <a:ext cx="3435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4-6 per year - Many hosted by Chapters</a:t>
            </a:r>
          </a:p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Annual International Symposium</a:t>
            </a:r>
          </a:p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Conferences with industry partners</a:t>
            </a:r>
          </a:p>
        </p:txBody>
      </p:sp>
      <p:sp>
        <p:nvSpPr>
          <p:cNvPr id="40970" name="Text Box 11">
            <a:extLst>
              <a:ext uri="{FF2B5EF4-FFF2-40B4-BE49-F238E27FC236}">
                <a16:creationId xmlns:a16="http://schemas.microsoft.com/office/drawing/2014/main" id="{475CADEA-A3C0-4F8C-896C-1AD0C8C1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 u="sng">
                <a:latin typeface="Arial Narrow" panose="020B0606020202030204" pitchFamily="34" charset="0"/>
              </a:rPr>
              <a:t>The ITEA Journal of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i="1" u="sng">
                <a:latin typeface="Arial Narrow" panose="020B0606020202030204" pitchFamily="34" charset="0"/>
              </a:rPr>
              <a:t>Test and Evaluation</a:t>
            </a:r>
          </a:p>
        </p:txBody>
      </p:sp>
      <p:sp>
        <p:nvSpPr>
          <p:cNvPr id="40971" name="Text Box 12">
            <a:extLst>
              <a:ext uri="{FF2B5EF4-FFF2-40B4-BE49-F238E27FC236}">
                <a16:creationId xmlns:a16="http://schemas.microsoft.com/office/drawing/2014/main" id="{830E3065-82AF-4DA4-AAD5-A61C693F8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24425"/>
            <a:ext cx="4138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Premier publication of the T&amp;E industry</a:t>
            </a:r>
          </a:p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Published quarterly</a:t>
            </a:r>
          </a:p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Articles by members and other industry leaders</a:t>
            </a:r>
          </a:p>
        </p:txBody>
      </p:sp>
      <p:sp>
        <p:nvSpPr>
          <p:cNvPr id="40972" name="Text Box 13">
            <a:extLst>
              <a:ext uri="{FF2B5EF4-FFF2-40B4-BE49-F238E27FC236}">
                <a16:creationId xmlns:a16="http://schemas.microsoft.com/office/drawing/2014/main" id="{C0BF02EA-25A6-4B2B-B03D-38BE15BB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4194175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</a:rPr>
              <a:t>Short Courses</a:t>
            </a:r>
          </a:p>
        </p:txBody>
      </p:sp>
      <p:sp>
        <p:nvSpPr>
          <p:cNvPr id="40973" name="Text Box 14">
            <a:extLst>
              <a:ext uri="{FF2B5EF4-FFF2-40B4-BE49-F238E27FC236}">
                <a16:creationId xmlns:a16="http://schemas.microsoft.com/office/drawing/2014/main" id="{C482544F-319E-43F2-88EA-1A7F4941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651375"/>
            <a:ext cx="38179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buClr>
                <a:srgbClr val="05508E"/>
              </a:buClr>
              <a:buChar char="•"/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5508E"/>
              </a:buClr>
              <a:buChar char="–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05508E"/>
              </a:buClr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05508E"/>
              </a:buClr>
              <a:buChar char="–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5508E"/>
              </a:buClr>
              <a:buChar char="»"/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Available throughout year</a:t>
            </a:r>
          </a:p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Tailored to customer</a:t>
            </a:r>
          </a:p>
          <a:p>
            <a:pPr eaLnBrk="1" hangingPunct="1">
              <a:buClrTx/>
            </a:pPr>
            <a:r>
              <a:rPr lang="en-US" altLang="en-US" sz="2000" b="0">
                <a:latin typeface="Arial Narrow" panose="020B0606020202030204" pitchFamily="34" charset="0"/>
              </a:rPr>
              <a:t>Topical areas (e.g. IA, Spectrum, KPP, etc.)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F3289-05B8-4DB8-A91E-B664B015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ITEA Key Activities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B0C0-2112-4B70-A8FA-2AD1CB28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The Itea journal of</a:t>
            </a:r>
            <a:br>
              <a:rPr lang="en-US" i="1" dirty="0"/>
            </a:br>
            <a:r>
              <a:rPr lang="en-US" i="1" dirty="0"/>
              <a:t>test and evaluation</a:t>
            </a:r>
            <a:endParaRPr lang="en-US" dirty="0"/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AFA2E71E-29EF-4467-9E50-10301DF7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T&amp;E articles of general interest to ITEA members and </a:t>
            </a:r>
            <a:r>
              <a:rPr lang="en-US" altLang="en-US" sz="2400" i="1"/>
              <a:t>The ITEA Journal of Test and Evaluation </a:t>
            </a:r>
            <a:r>
              <a:rPr lang="en-US" altLang="en-US" sz="2400"/>
              <a:t>readers are always welcome. Each Issue includes specialty features: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“</a:t>
            </a:r>
            <a:r>
              <a:rPr lang="en-US" altLang="en-US">
                <a:solidFill>
                  <a:srgbClr val="002060"/>
                </a:solidFill>
              </a:rPr>
              <a:t>Featured Capability”</a:t>
            </a:r>
            <a:r>
              <a:rPr lang="en-US" altLang="en-US"/>
              <a:t> describes unique, innovative capabilities and demonstrates how they support T&amp;E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2060"/>
                </a:solidFill>
              </a:rPr>
              <a:t>“Historical Perspectives</a:t>
            </a:r>
            <a:r>
              <a:rPr lang="en-US" altLang="en-US"/>
              <a:t>” recall how T&amp;E was performed in the past, or a significant test or achievement, often based on personal participation in the “old days” of T&amp;E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2060"/>
                </a:solidFill>
              </a:rPr>
              <a:t>“TechNotes” </a:t>
            </a:r>
            <a:r>
              <a:rPr lang="en-US" altLang="en-US"/>
              <a:t>discusses innovative technology that has potential payoff in T&amp;E applications or could have an impact on how T&amp;E is conducted in the future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2599-E7CC-4824-BBB3-8E42DF1A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The Itea journal of</a:t>
            </a:r>
            <a:br>
              <a:rPr lang="en-US" i="1" dirty="0"/>
            </a:br>
            <a:r>
              <a:rPr lang="en-US" i="1" dirty="0"/>
              <a:t>test and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E25E-7D64-4542-AED9-64C1163E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Interested authors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/>
              <a:t>should submit contributions to the </a:t>
            </a:r>
            <a:r>
              <a:rPr lang="en-US" dirty="0"/>
              <a:t>ITEA Publications Committee Chairman (journal@itea.org, attn.: Steve “Flash” Gordon, Ph.D.)</a:t>
            </a:r>
            <a:r>
              <a:rPr lang="en-US" b="0" dirty="0"/>
              <a:t>. </a:t>
            </a:r>
          </a:p>
          <a:p>
            <a:pPr marL="0" indent="0" algn="ctr" eaLnBrk="1" hangingPunct="1">
              <a:buFontTx/>
              <a:buNone/>
              <a:defRPr/>
            </a:pPr>
            <a:endParaRPr lang="en-US" b="0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b="0" dirty="0"/>
              <a:t>Detailed Manuscript Guidelines can be found at </a:t>
            </a:r>
            <a:r>
              <a:rPr lang="en-US" dirty="0"/>
              <a:t>www.itea.org </a:t>
            </a:r>
            <a:r>
              <a:rPr lang="en-US" b="0" dirty="0"/>
              <a:t>under the “</a:t>
            </a:r>
            <a:r>
              <a:rPr lang="en-US" dirty="0"/>
              <a:t>ITEA Publications” </a:t>
            </a:r>
            <a:r>
              <a:rPr lang="en-US" b="0" dirty="0"/>
              <a:t>tab.</a:t>
            </a:r>
            <a:endParaRPr lang="en-US" dirty="0"/>
          </a:p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C59F66B-5129-4B74-A188-99DFAAB26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Awards Program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202EF5B-FE4F-4553-ADF8-06D48C285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ITEA Awards Provide Recognition of Achievement in T&amp;E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Matthews Award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Board of Directors’ Award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President’s Award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Publications Award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Cross Award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Special Achievement Award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Junior Achiever Award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Chapter of the Year Awards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Energizer Volunteer Award</a:t>
            </a:r>
          </a:p>
          <a:p>
            <a:pPr marL="914400" lvl="2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/>
          </a:p>
          <a:p>
            <a:pPr marL="914400" lvl="2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/>
              <a:t>Nominations are always welcomed and encouraged!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33867D-133A-48D9-86D4-55145F58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professional development</a:t>
            </a:r>
            <a:endParaRPr lang="en-US" dirty="0"/>
          </a:p>
        </p:txBody>
      </p:sp>
      <p:sp>
        <p:nvSpPr>
          <p:cNvPr id="47107" name="Content Placeholder 5">
            <a:extLst>
              <a:ext uri="{FF2B5EF4-FFF2-40B4-BE49-F238E27FC236}">
                <a16:creationId xmlns:a16="http://schemas.microsoft.com/office/drawing/2014/main" id="{E90475FE-630A-4061-870A-4B7A1535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373562"/>
          </a:xfrm>
        </p:spPr>
        <p:txBody>
          <a:bodyPr/>
          <a:lstStyle/>
          <a:p>
            <a:pPr marL="463550" indent="-463550"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Education Workshops</a:t>
            </a:r>
          </a:p>
          <a:p>
            <a:pPr marL="463550" indent="-463550"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International Test and Evaluation Symposium</a:t>
            </a:r>
          </a:p>
          <a:p>
            <a:pPr marL="463550" indent="-463550"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Education Courses</a:t>
            </a:r>
          </a:p>
          <a:p>
            <a:pPr marL="463550" indent="-463550"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Education On-Demand Webinars</a:t>
            </a:r>
          </a:p>
          <a:p>
            <a:pPr marL="463550" indent="-463550"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Certified Test and Evaluation Professional (CTEP) Credential</a:t>
            </a:r>
          </a:p>
        </p:txBody>
      </p:sp>
    </p:spTree>
  </p:cSld>
  <p:clrMapOvr>
    <a:masterClrMapping/>
  </p:clrMapOvr>
  <p:transition spd="slow" advTm="7000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A6CF16-D537-4D44-A770-6A8264E1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professional development</a:t>
            </a:r>
            <a:endParaRPr lang="en-US" dirty="0"/>
          </a:p>
        </p:txBody>
      </p:sp>
      <p:sp>
        <p:nvSpPr>
          <p:cNvPr id="48131" name="Content Placeholder 5">
            <a:extLst>
              <a:ext uri="{FF2B5EF4-FFF2-40B4-BE49-F238E27FC236}">
                <a16:creationId xmlns:a16="http://schemas.microsoft.com/office/drawing/2014/main" id="{3FA8DB40-BE17-4867-AC3F-7730056E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/>
              <a:t>Education Workshops and International Symposium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endParaRPr lang="en-US" altLang="en-US" sz="2800" dirty="0"/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Systems-of-Systems Workshop (January)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Cyber Security Workshop (March)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Test Instrumentation Workshop (May)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Test Technology Review (September)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Annual International Symposium (December)</a:t>
            </a:r>
          </a:p>
        </p:txBody>
      </p:sp>
    </p:spTree>
  </p:cSld>
  <p:clrMapOvr>
    <a:masterClrMapping/>
  </p:clrMapOvr>
  <p:transition spd="slow" advTm="7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CDEEA9E-CCC0-4A3F-B8E6-A58B3AC7B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Who is ITEA?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A27D60-2A54-4EE1-8F66-822B7A08C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Established in 1980 – proudly serving the T&amp;E community of professionals over 30 years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Incorporated in the District of Columbia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Not-for-profit 501(c)3 educational association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Primary purpose to further education and science in the field of T&amp;E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May not attempt to influence legislation as a substantial part of its activities and it may not participate in any campaign activity for or against political candidates participating in or contributing to political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EE7339-9AD6-4DB5-8B23-8F00CD3F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professional development</a:t>
            </a:r>
            <a:endParaRPr lang="en-US" dirty="0"/>
          </a:p>
        </p:txBody>
      </p:sp>
      <p:sp>
        <p:nvSpPr>
          <p:cNvPr id="49155" name="Content Placeholder 5">
            <a:extLst>
              <a:ext uri="{FF2B5EF4-FFF2-40B4-BE49-F238E27FC236}">
                <a16:creationId xmlns:a16="http://schemas.microsoft.com/office/drawing/2014/main" id="{E844E70C-60F8-4A8F-ABDD-EDEBA990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Short Courses (3 – 5 days)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Android Forensics and Security Testing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Cybersecurity and Information Assurance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Fundamentals of T&amp;E Processes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Scientific Test and Analysis Techniques (STAT), a.k.a. Operational DOE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What T&amp;E’rs Need to Know about Program Management and Systems Engineering and Why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Education On-Demand Webinars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Tutorials (4 and 8-hour sessions presented the dsy prior to an ITEA Workshops and Symposium)</a:t>
            </a:r>
          </a:p>
        </p:txBody>
      </p:sp>
    </p:spTree>
  </p:cSld>
  <p:clrMapOvr>
    <a:masterClrMapping/>
  </p:clrMapOvr>
  <p:transition spd="slow" advTm="7000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311E9-E886-4673-9822-63D17954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Certified test and evaluation professional (ctep) credential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D78D6-B64A-4FB8-A6AB-3FB6ED6D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ITEA begin offering in 2013 a professional certification credential that provides significant benefits to T&amp;E professionals, organizations, and their customers.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Over </a:t>
            </a:r>
            <a:r>
              <a:rPr lang="en-US" altLang="en-US" sz="2400">
                <a:solidFill>
                  <a:srgbClr val="002060"/>
                </a:solidFill>
              </a:rPr>
              <a:t>500 T&amp;E subject-matter experts (SMEs) </a:t>
            </a:r>
            <a:r>
              <a:rPr lang="en-US" altLang="en-US" sz="2400"/>
              <a:t>have been involved in the development of this credential.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These SMEs—T&amp;E executives, managers, supervisors, individual contributors, and technicians—have come from a </a:t>
            </a:r>
            <a:r>
              <a:rPr lang="en-US" altLang="en-US" sz="2400">
                <a:solidFill>
                  <a:srgbClr val="002060"/>
                </a:solidFill>
              </a:rPr>
              <a:t>diverse cross-section of the T&amp;E profession</a:t>
            </a:r>
            <a:r>
              <a:rPr lang="en-US" altLang="en-US" sz="2400"/>
              <a:t>, representing industry, government, academia, laboratories, ranges, weapon systems, information technology, transportation, electronic communications, consumer electronics, and more.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239B-8D92-484F-A8CA-7274E19A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Purpose of the ctep credential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91E8-5ED3-4F89-AD94-B84F33D5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Recognize individuals who demonstrate: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2060"/>
                </a:solidFill>
              </a:rPr>
              <a:t>KNOWLEDGE, SKILLS, AND ABILITIES</a:t>
            </a:r>
            <a:r>
              <a:rPr lang="en-US" altLang="en-US"/>
              <a:t>: They meet the minimum level of competency in the requisite KSAs that have been identified by T&amp;E subject-matter experts (SMEs).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2060"/>
                </a:solidFill>
              </a:rPr>
              <a:t>COMMITMENT</a:t>
            </a:r>
            <a:r>
              <a:rPr lang="en-US" altLang="en-US"/>
              <a:t> to maintain currency in the field.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2060"/>
                </a:solidFill>
              </a:rPr>
              <a:t>DEDICATION</a:t>
            </a:r>
            <a:r>
              <a:rPr lang="en-US" altLang="en-US"/>
              <a:t> to advancing the profession.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Develop and promote common standards, principles, procedures, processes, and terms for the T&amp;E profession.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Support professional development and education to enhance the KSAs of T&amp;E professionals.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3449-D854-43CC-92DB-662A5430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Ctep credential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B84050-2B86-419F-B541-541B001E53A4}"/>
              </a:ext>
            </a:extLst>
          </p:cNvPr>
          <p:cNvSpPr/>
          <p:nvPr/>
        </p:nvSpPr>
        <p:spPr>
          <a:xfrm>
            <a:off x="1077913" y="1611313"/>
            <a:ext cx="6999287" cy="125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Job/Task Analysis (JTA)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Identifies the job tasks (work duties, responsibilities, and functions) that is performed across the </a:t>
            </a:r>
            <a:r>
              <a:rPr lang="en-US" sz="1600" b="1" dirty="0">
                <a:solidFill>
                  <a:schemeClr val="bg1"/>
                </a:solidFill>
              </a:rPr>
              <a:t>broad spectrum of most T&amp;E professionals most of the time </a:t>
            </a:r>
            <a:r>
              <a:rPr lang="en-US" sz="1600" dirty="0">
                <a:solidFill>
                  <a:schemeClr val="bg1"/>
                </a:solidFill>
              </a:rPr>
              <a:t>and their relative importance, difficulty, and frequency.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5ACB1D-93AC-46B2-89C7-055C3191EEEE}"/>
              </a:ext>
            </a:extLst>
          </p:cNvPr>
          <p:cNvSpPr/>
          <p:nvPr/>
        </p:nvSpPr>
        <p:spPr>
          <a:xfrm>
            <a:off x="1066800" y="3090863"/>
            <a:ext cx="6999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Body of Knowledge (BOK)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Identifies the primary knowledge, skills, and abilities (KSAs) that would be required to competently perform the job tasks identified in the JTA.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6F128-C683-4104-A28E-D0F8339E87F3}"/>
              </a:ext>
            </a:extLst>
          </p:cNvPr>
          <p:cNvSpPr/>
          <p:nvPr/>
        </p:nvSpPr>
        <p:spPr>
          <a:xfrm>
            <a:off x="1066800" y="4233863"/>
            <a:ext cx="6999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Table of Specifications (aka “Exam Blueprint”)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Developed based on the BOK and reviewed periodically to assure an accurate reflection of KSAs required for continued proficiency in the T&amp;E career field.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469D0-F6E4-47F5-8A46-8BE3D89111B1}"/>
              </a:ext>
            </a:extLst>
          </p:cNvPr>
          <p:cNvSpPr/>
          <p:nvPr/>
        </p:nvSpPr>
        <p:spPr>
          <a:xfrm>
            <a:off x="1066800" y="5376863"/>
            <a:ext cx="699928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Certification Examination</a:t>
            </a:r>
          </a:p>
          <a:p>
            <a:pPr algn="ctr" eaLnBrk="1" hangingPunct="1">
              <a:defRPr/>
            </a:pPr>
            <a:r>
              <a:rPr lang="en-US" sz="1600" dirty="0"/>
              <a:t>A 200 question, 4-hour exam created from a Data Bank of questions that represents a valid, reliable, legally defensible, and fair measure of professional competence in the job performance areas of the “Exam Blueprint.”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EC5325-43B4-4064-9D83-0C9A7C7EEE37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567238" y="2862263"/>
            <a:ext cx="9525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175875-93AD-4158-86D4-08FD4D8B93D6}"/>
              </a:ext>
            </a:extLst>
          </p:cNvPr>
          <p:cNvCxnSpPr/>
          <p:nvPr/>
        </p:nvCxnSpPr>
        <p:spPr>
          <a:xfrm flipH="1">
            <a:off x="4572000" y="4016375"/>
            <a:ext cx="11113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02F09A-2CDC-44A4-9605-053B7827B40A}"/>
              </a:ext>
            </a:extLst>
          </p:cNvPr>
          <p:cNvCxnSpPr/>
          <p:nvPr/>
        </p:nvCxnSpPr>
        <p:spPr>
          <a:xfrm flipH="1">
            <a:off x="4572000" y="5148263"/>
            <a:ext cx="11113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C093-1B48-467B-9E35-7A766334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Ctep candidate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94D8-84DB-48AD-8615-FD2C1C7B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/>
              <a:t>The CTEP requires a candidate to have: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 baccalaureate degree from an accredited college or university, preferably with a major in engineering or a related technical field, AND a minimum of three (3) years of relevant work experience, OR,</a:t>
            </a:r>
          </a:p>
          <a:p>
            <a:pPr>
              <a:defRPr/>
            </a:pPr>
            <a:r>
              <a:rPr lang="en-US" sz="2400" dirty="0"/>
              <a:t>An associate degree from an accredited college or university, preferably in a technical field, AND a minimum of five (5) years of relevant work experience, OR,</a:t>
            </a:r>
          </a:p>
          <a:p>
            <a:pPr>
              <a:defRPr/>
            </a:pPr>
            <a:r>
              <a:rPr lang="en-US" sz="2400" dirty="0"/>
              <a:t>A minimum of ten (10) years of relevant work experience. </a:t>
            </a:r>
          </a:p>
          <a:p>
            <a:pPr lvl="1">
              <a:defRPr/>
            </a:pPr>
            <a:endParaRPr lang="en-US" sz="2000" dirty="0"/>
          </a:p>
          <a:p>
            <a:pPr marL="0" indent="0" algn="ctr">
              <a:buFontTx/>
              <a:buNone/>
              <a:defRPr/>
            </a:pPr>
            <a:r>
              <a:rPr lang="en-US" sz="2400" i="1" dirty="0"/>
              <a:t>NOTE: Eligibility to take the certification exam is independent of any course of study, curriculum, or test book.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A3E3-25A5-4CB5-94EE-268D615F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Ctep credential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280A-754A-45CD-877F-C6D42289F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/>
              <a:t>The following documentation must be submitted along with the CTEP application to assist in the determination of a candidate’s eligibility to sit for the CTEP examination: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Two (2) qualified references that can attest to your work in the test and evaluation field.</a:t>
            </a:r>
          </a:p>
          <a:p>
            <a:pPr>
              <a:defRPr/>
            </a:pPr>
            <a:r>
              <a:rPr lang="en-US" sz="2400" dirty="0"/>
              <a:t>An official college transcript is required for all applicants with less than 10 years of relevant T&amp;E experience, and must be on file at the ITEA Executive Office before you can register for an examination.</a:t>
            </a:r>
          </a:p>
          <a:p>
            <a:pPr>
              <a:defRPr/>
            </a:pPr>
            <a:r>
              <a:rPr lang="en-US" sz="2400" dirty="0"/>
              <a:t>A signed copy of the Test and Evaluation Professional Code of Ethics.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C3D547-4E39-41C6-B64F-76627C05C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ITEA Headquarters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71CAF5B-D340-4827-893A-8A2DDC85C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dirty="0"/>
              <a:t>International Test and Evaluation Association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dirty="0"/>
              <a:t>4400 Fair Lakes Court, Suite 104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dirty="0"/>
              <a:t>Fairfax, VA 22033-3891</a:t>
            </a:r>
          </a:p>
          <a:p>
            <a:pPr lvl="1" eaLnBrk="1" hangingPunct="1">
              <a:defRPr/>
            </a:pPr>
            <a:endParaRPr lang="en-US" dirty="0"/>
          </a:p>
          <a:p>
            <a:pPr marL="457200" lvl="1" indent="0" algn="ctr" eaLnBrk="1" hangingPunct="1">
              <a:buFontTx/>
              <a:buNone/>
              <a:defRPr/>
            </a:pPr>
            <a:r>
              <a:rPr lang="en-US" dirty="0"/>
              <a:t>Phone: (703) 631-6220</a:t>
            </a:r>
          </a:p>
          <a:p>
            <a:pPr marL="457200" lvl="1" indent="0" algn="ctr" eaLnBrk="1" hangingPunct="1">
              <a:buFontTx/>
              <a:buNone/>
              <a:defRPr/>
            </a:pPr>
            <a:r>
              <a:rPr lang="en-US" dirty="0"/>
              <a:t>Fax: (703) 631-6221</a:t>
            </a:r>
          </a:p>
          <a:p>
            <a:pPr marL="457200" lvl="1" indent="0" algn="ctr" eaLnBrk="1" hangingPunct="1">
              <a:buFontTx/>
              <a:buNone/>
              <a:defRPr/>
            </a:pPr>
            <a:r>
              <a:rPr lang="en-US" dirty="0"/>
              <a:t>Email: </a:t>
            </a:r>
            <a:r>
              <a:rPr lang="en-US" dirty="0">
                <a:solidFill>
                  <a:srgbClr val="002060"/>
                </a:solidFill>
              </a:rPr>
              <a:t>itea@itea.org</a:t>
            </a:r>
          </a:p>
          <a:p>
            <a:pPr marL="457200" lvl="1" indent="0" algn="ctr" eaLnBrk="1" hangingPunct="1">
              <a:buFontTx/>
              <a:buNone/>
              <a:defRPr/>
            </a:pPr>
            <a:r>
              <a:rPr lang="en-US" dirty="0"/>
              <a:t>Web: www.itea.org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F9359614-D19D-426D-AB6D-8EF7D1BD3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Distinguish Yourself…</a:t>
            </a:r>
          </a:p>
        </p:txBody>
      </p:sp>
      <p:sp>
        <p:nvSpPr>
          <p:cNvPr id="57347" name="Rectangle 10">
            <a:extLst>
              <a:ext uri="{FF2B5EF4-FFF2-40B4-BE49-F238E27FC236}">
                <a16:creationId xmlns:a16="http://schemas.microsoft.com/office/drawing/2014/main" id="{06168C6D-E977-4861-A39C-C6F9B1409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Submit an article for the ITEA Journal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Answer a “Call for Papers”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Make a Presentation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Volunteer for an ITEA Committee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Serve at your local Chapter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/>
              <a:t>Submit an Awards Nomination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9E74-E213-423A-8040-7630E399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GET CONNECTED...</a:t>
            </a:r>
            <a:r>
              <a:rPr lang="en-US" sz="3600" b="0" i="1" cap="small" dirty="0"/>
              <a:t>with</a:t>
            </a:r>
            <a:r>
              <a:rPr lang="en-US" sz="3600" dirty="0"/>
              <a:t> ITEA!</a:t>
            </a:r>
          </a:p>
        </p:txBody>
      </p:sp>
      <p:sp>
        <p:nvSpPr>
          <p:cNvPr id="59395" name="Content Placeholder 4">
            <a:extLst>
              <a:ext uri="{FF2B5EF4-FFF2-40B4-BE49-F238E27FC236}">
                <a16:creationId xmlns:a16="http://schemas.microsoft.com/office/drawing/2014/main" id="{15F1E1BC-AB60-4035-A348-3CA2C549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i="1"/>
              <a:t>To LEARN - </a:t>
            </a:r>
            <a:r>
              <a:rPr lang="en-US" altLang="en-US">
                <a:solidFill>
                  <a:srgbClr val="002060"/>
                </a:solidFill>
              </a:rPr>
              <a:t>Your KNOWLEDGE Connection </a:t>
            </a:r>
            <a:r>
              <a:rPr lang="en-US" altLang="en-US"/>
              <a:t>for: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Personal Growth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Professional Development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Career Advancement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i="1"/>
              <a:t>To SHARE </a:t>
            </a:r>
            <a:r>
              <a:rPr lang="en-US" altLang="en-US"/>
              <a:t>- </a:t>
            </a:r>
            <a:r>
              <a:rPr lang="en-US" altLang="en-US">
                <a:solidFill>
                  <a:srgbClr val="002060"/>
                </a:solidFill>
              </a:rPr>
              <a:t>Your NETWORKING Connection </a:t>
            </a:r>
            <a:r>
              <a:rPr lang="en-US" altLang="en-US"/>
              <a:t>for: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Building Relationships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Acquiring Experience &amp; Knowledge from Others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Exchanging Lessons Learned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To ADVANCE</a:t>
            </a:r>
            <a:r>
              <a:rPr lang="en-US" altLang="en-US" i="1"/>
              <a:t> - </a:t>
            </a:r>
            <a:r>
              <a:rPr lang="en-US" altLang="en-US">
                <a:solidFill>
                  <a:srgbClr val="002060"/>
                </a:solidFill>
              </a:rPr>
              <a:t>Your CAREER Connection </a:t>
            </a:r>
            <a:r>
              <a:rPr lang="en-US" altLang="en-US"/>
              <a:t>for: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Promoting YOUR Profession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Demonstrating YOUR Commitment to Excellence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Investing in OUR Future Workforce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2">
            <a:extLst>
              <a:ext uri="{FF2B5EF4-FFF2-40B4-BE49-F238E27FC236}">
                <a16:creationId xmlns:a16="http://schemas.microsoft.com/office/drawing/2014/main" id="{5B64817E-4948-47F7-9437-2CE8CF3F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5513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2" name="Rectangle 1035">
            <a:extLst>
              <a:ext uri="{FF2B5EF4-FFF2-40B4-BE49-F238E27FC236}">
                <a16:creationId xmlns:a16="http://schemas.microsoft.com/office/drawing/2014/main" id="{8D3B1B22-D016-4C50-BDCF-4A44DC9EB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ITEA Vision &amp; Mission</a:t>
            </a:r>
          </a:p>
        </p:txBody>
      </p:sp>
      <p:sp>
        <p:nvSpPr>
          <p:cNvPr id="10244" name="Rectangle 1051">
            <a:extLst>
              <a:ext uri="{FF2B5EF4-FFF2-40B4-BE49-F238E27FC236}">
                <a16:creationId xmlns:a16="http://schemas.microsoft.com/office/drawing/2014/main" id="{DF154FBB-1239-4B3E-B74D-80C1D55FB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/>
              <a:t>Our Vision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500" i="1"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2060"/>
                </a:solidFill>
                <a:cs typeface="Times New Roman" panose="02020603050405020304" pitchFamily="18" charset="0"/>
              </a:rPr>
              <a:t>To be the premier global association for test and evaluation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2060"/>
                </a:solidFill>
                <a:cs typeface="Times New Roman" panose="02020603050405020304" pitchFamily="18" charset="0"/>
              </a:rPr>
              <a:t>professionals, organizations, and related communities.</a:t>
            </a:r>
            <a:endParaRPr lang="en-US" altLang="en-US" sz="2000" i="1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500" i="1">
              <a:latin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ITEA's Vision defines what the Association desires to create and/or to become in the long-term.  It provides a long-term focus for the Association, its programs and services, and its resource allocations.  It is the image of the future we seek to create.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/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Our Mission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5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2060"/>
                </a:solidFill>
              </a:rPr>
              <a:t>To advance test and evaluation globally by providing professional development resources, best practices, networking, and learning opportunities for the test and evaluation community.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500" i="1">
              <a:cs typeface="Tahoma" panose="020B060403050404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ITEA's Mission defines the Association's scope, direction, and emphasis as the Vision is pursued.  The Mission is a positioning statement for members, potential members, and related organizations in the short-term.  It represents our purpose, reason for being, who we are and what we do.</a:t>
            </a:r>
            <a:endParaRPr lang="en-US" altLang="en-US" sz="1600" i="1">
              <a:cs typeface="Tahoma" panose="020B060403050404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/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/>
          </a:p>
        </p:txBody>
      </p:sp>
      <p:sp>
        <p:nvSpPr>
          <p:cNvPr id="10245" name="Rectangle 1038">
            <a:extLst>
              <a:ext uri="{FF2B5EF4-FFF2-40B4-BE49-F238E27FC236}">
                <a16:creationId xmlns:a16="http://schemas.microsoft.com/office/drawing/2014/main" id="{629F3BAF-35D6-4D42-8BC7-9266F944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4188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9461-569D-4348-9EA5-12500F21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i="1" dirty="0"/>
              <a:t>2020 ITEA strategic Plan</a:t>
            </a:r>
            <a:br>
              <a:rPr lang="en-US" dirty="0"/>
            </a:br>
            <a:r>
              <a:rPr lang="en-US" dirty="0"/>
              <a:t>Strategic goals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859EB9F-9B19-4F19-8824-B3B9FEC1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3538"/>
            <a:ext cx="8229600" cy="4767262"/>
          </a:xfrm>
        </p:spPr>
        <p:txBody>
          <a:bodyPr/>
          <a:lstStyle/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Provide professional development opportunities that help T&amp;E professionals acquire and demonstrate that they have the knowledge, skills, and abilities necessary to excel.</a:t>
            </a:r>
          </a:p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Broaden and diversify participation.</a:t>
            </a:r>
          </a:p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Clarify ITEA’s image and better communicate benefits of participation.</a:t>
            </a:r>
          </a:p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Strengthen ITEA Chapters and Volunteer leadership.</a:t>
            </a:r>
          </a:p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Improve the quality and relevance of educational courses.</a:t>
            </a:r>
          </a:p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Increase opportunities for information exchange and networking through association events, publications, social media, and other avenues.</a:t>
            </a:r>
          </a:p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Increase opportunities to recognize accomplishments of T&amp;E professionals.</a:t>
            </a:r>
          </a:p>
          <a:p>
            <a:pPr marL="347663" indent="-347663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sz="2200"/>
              <a:t>Improve the financial performance of the Association.</a:t>
            </a:r>
          </a:p>
        </p:txBody>
      </p:sp>
    </p:spTree>
  </p:cSld>
  <p:clrMapOvr>
    <a:masterClrMapping/>
  </p:clrMapOvr>
  <p:transition spd="slow" advTm="7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BBB6-735B-486A-9DB2-24752813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GET CONNECTED...</a:t>
            </a:r>
            <a:r>
              <a:rPr lang="en-US" sz="3600" b="0" i="1" cap="small" dirty="0"/>
              <a:t>with</a:t>
            </a:r>
            <a:r>
              <a:rPr lang="en-US" sz="3600" dirty="0"/>
              <a:t> ITEA!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FCB68A-D508-49EE-B2DA-8AD21525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 i="1" dirty="0"/>
          </a:p>
          <a:p>
            <a:pPr marL="0" indent="0" eaLnBrk="1" hangingPunct="1">
              <a:buFontTx/>
              <a:buNone/>
              <a:defRPr/>
            </a:pPr>
            <a:r>
              <a:rPr lang="en-US" sz="4400" i="1" dirty="0"/>
              <a:t>To LEARN </a:t>
            </a:r>
          </a:p>
          <a:p>
            <a:pPr marL="0" indent="0" eaLnBrk="1" hangingPunct="1">
              <a:buFontTx/>
              <a:buNone/>
              <a:defRPr/>
            </a:pPr>
            <a:endParaRPr lang="en-US" sz="4400" i="1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4400" i="1" dirty="0"/>
              <a:t>To SHARE</a:t>
            </a:r>
          </a:p>
          <a:p>
            <a:pPr marL="0" indent="0" eaLnBrk="1" hangingPunct="1">
              <a:buFontTx/>
              <a:buNone/>
              <a:defRPr/>
            </a:pPr>
            <a:endParaRPr lang="en-US" sz="4400" i="1" dirty="0"/>
          </a:p>
          <a:p>
            <a:pPr marL="0" indent="0" algn="r" eaLnBrk="1" hangingPunct="1">
              <a:buFontTx/>
              <a:buNone/>
              <a:defRPr/>
            </a:pPr>
            <a:r>
              <a:rPr lang="en-US" sz="4400" i="1" dirty="0"/>
              <a:t>To ADVANCE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7956-2EC4-4869-A3D2-50AD0BBB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GET CONNECTED...</a:t>
            </a:r>
            <a:r>
              <a:rPr lang="en-US" sz="3600" b="0" i="1" cap="small" dirty="0"/>
              <a:t>with</a:t>
            </a:r>
            <a:r>
              <a:rPr lang="en-US" sz="3600" dirty="0"/>
              <a:t> ITEA!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481317-4C0F-444F-AEF5-5C8E7207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GET CONNECTED...  </a:t>
            </a:r>
            <a:r>
              <a:rPr lang="en-US" i="1" dirty="0"/>
              <a:t>to LEARN</a:t>
            </a:r>
          </a:p>
          <a:p>
            <a:pPr eaLnBrk="1" hangingPunct="1">
              <a:defRPr/>
            </a:pPr>
            <a:endParaRPr lang="en-US" i="1" dirty="0"/>
          </a:p>
          <a:p>
            <a:pPr eaLnBrk="1" hangingPunct="1">
              <a:defRPr/>
            </a:pPr>
            <a:r>
              <a:rPr lang="en-US" dirty="0"/>
              <a:t>Your KNOWLEDGE Connection for:</a:t>
            </a:r>
          </a:p>
          <a:p>
            <a:pPr lvl="1" eaLnBrk="1" hangingPunct="1">
              <a:defRPr/>
            </a:pPr>
            <a:r>
              <a:rPr lang="en-US" dirty="0"/>
              <a:t>Personal Growth</a:t>
            </a:r>
          </a:p>
          <a:p>
            <a:pPr lvl="1" eaLnBrk="1" hangingPunct="1">
              <a:defRPr/>
            </a:pPr>
            <a:r>
              <a:rPr lang="en-US" dirty="0"/>
              <a:t>Professional Development</a:t>
            </a:r>
          </a:p>
          <a:p>
            <a:pPr lvl="1" eaLnBrk="1" hangingPunct="1">
              <a:defRPr/>
            </a:pPr>
            <a:r>
              <a:rPr lang="en-US" dirty="0"/>
              <a:t>Career Advancement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831C-83CB-4BF7-8B6D-B40B6ED8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GET CONNECTED...</a:t>
            </a:r>
            <a:r>
              <a:rPr lang="en-US" sz="3600" b="0" i="1" cap="small" dirty="0"/>
              <a:t>with</a:t>
            </a:r>
            <a:r>
              <a:rPr lang="en-US" sz="3600" dirty="0"/>
              <a:t> ITEA!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99A39-9604-4F5E-9283-E006C6834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GET CONNECTED...  </a:t>
            </a:r>
            <a:r>
              <a:rPr lang="en-US" i="1" dirty="0"/>
              <a:t>to SHARE</a:t>
            </a:r>
          </a:p>
          <a:p>
            <a:pPr eaLnBrk="1" hangingPunct="1">
              <a:defRPr/>
            </a:pPr>
            <a:endParaRPr lang="en-US" i="1" dirty="0"/>
          </a:p>
          <a:p>
            <a:pPr eaLnBrk="1" hangingPunct="1">
              <a:defRPr/>
            </a:pPr>
            <a:r>
              <a:rPr lang="en-US" dirty="0"/>
              <a:t>Your NETWORKING Connection for:</a:t>
            </a:r>
          </a:p>
          <a:p>
            <a:pPr lvl="1" eaLnBrk="1" hangingPunct="1">
              <a:defRPr/>
            </a:pPr>
            <a:r>
              <a:rPr lang="en-US" dirty="0"/>
              <a:t>Building Relationships</a:t>
            </a:r>
          </a:p>
          <a:p>
            <a:pPr lvl="1" eaLnBrk="1" hangingPunct="1">
              <a:defRPr/>
            </a:pPr>
            <a:r>
              <a:rPr lang="en-US" dirty="0"/>
              <a:t>Acquiring Experience &amp; Knowledge from Others</a:t>
            </a:r>
          </a:p>
          <a:p>
            <a:pPr lvl="1" eaLnBrk="1" hangingPunct="1">
              <a:defRPr/>
            </a:pPr>
            <a:r>
              <a:rPr lang="en-US" dirty="0"/>
              <a:t>Exchanging Lessons Learned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6DC6-4447-401B-BFF7-45640E1B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GET CONNECTED...</a:t>
            </a:r>
            <a:r>
              <a:rPr lang="en-US" sz="3600" b="0" i="1" cap="small" dirty="0"/>
              <a:t>with</a:t>
            </a:r>
            <a:r>
              <a:rPr lang="en-US" sz="3600" dirty="0"/>
              <a:t> ITEA!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9BFF10-F964-47B4-914E-6A292BF2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GET CONNECTED...  </a:t>
            </a:r>
            <a:r>
              <a:rPr lang="en-US" i="1" dirty="0"/>
              <a:t>to ADVANCE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Your CAREER Connection for:</a:t>
            </a:r>
          </a:p>
          <a:p>
            <a:pPr lvl="1" eaLnBrk="1" hangingPunct="1">
              <a:defRPr/>
            </a:pPr>
            <a:r>
              <a:rPr lang="en-US" dirty="0"/>
              <a:t>Promoting YOUR Profession</a:t>
            </a:r>
          </a:p>
          <a:p>
            <a:pPr lvl="1" eaLnBrk="1" hangingPunct="1">
              <a:defRPr/>
            </a:pPr>
            <a:r>
              <a:rPr lang="en-US" dirty="0"/>
              <a:t>Demonstrating YOUR Commitment to Excellence</a:t>
            </a:r>
          </a:p>
          <a:p>
            <a:pPr lvl="1" eaLnBrk="1" hangingPunct="1">
              <a:defRPr/>
            </a:pPr>
            <a:r>
              <a:rPr lang="en-US" dirty="0"/>
              <a:t>Investing in OUR Future Workforce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05508E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3C6"/>
      </a:accent5>
      <a:accent6>
        <a:srgbClr val="2D8AE7"/>
      </a:accent6>
      <a:hlink>
        <a:srgbClr val="C9CFE5"/>
      </a:hlink>
      <a:folHlink>
        <a:srgbClr val="2A5B98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ctr">
          <a:defRPr dirty="0" smtClean="0">
            <a:solidFill>
              <a:srgbClr val="0066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D4D4D"/>
        </a:dk1>
        <a:lt1>
          <a:srgbClr val="FFFFFF"/>
        </a:lt1>
        <a:dk2>
          <a:srgbClr val="4D4D4D"/>
        </a:dk2>
        <a:lt2>
          <a:srgbClr val="C0C0C0"/>
        </a:lt2>
        <a:accent1>
          <a:srgbClr val="05508E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3C6"/>
        </a:accent5>
        <a:accent6>
          <a:srgbClr val="2D8AE7"/>
        </a:accent6>
        <a:hlink>
          <a:srgbClr val="C9CFE5"/>
        </a:hlink>
        <a:folHlink>
          <a:srgbClr val="2A5B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2303</Words>
  <Application>Microsoft Office PowerPoint</Application>
  <PresentationFormat>On-screen Show (4:3)</PresentationFormat>
  <Paragraphs>454</Paragraphs>
  <Slides>38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Arial</vt:lpstr>
      <vt:lpstr>Garamond</vt:lpstr>
      <vt:lpstr>Times New Roman</vt:lpstr>
      <vt:lpstr>Tahoma</vt:lpstr>
      <vt:lpstr>Arial Narrow</vt:lpstr>
      <vt:lpstr>Wingdings</vt:lpstr>
      <vt:lpstr>Default Design</vt:lpstr>
      <vt:lpstr>Organization Chart</vt:lpstr>
      <vt:lpstr>The international test and evaluation association</vt:lpstr>
      <vt:lpstr>Topics</vt:lpstr>
      <vt:lpstr>Who is ITEA?</vt:lpstr>
      <vt:lpstr>The ITEA Vision &amp; Mission</vt:lpstr>
      <vt:lpstr>2020 ITEA strategic Plan Strategic goals</vt:lpstr>
      <vt:lpstr>GET CONNECTED...with ITEA!</vt:lpstr>
      <vt:lpstr>GET CONNECTED...with ITEA!</vt:lpstr>
      <vt:lpstr>GET CONNECTED...with ITEA!</vt:lpstr>
      <vt:lpstr>GET CONNECTED...with ITEA!</vt:lpstr>
      <vt:lpstr>ITEA Values</vt:lpstr>
      <vt:lpstr>Governance</vt:lpstr>
      <vt:lpstr>2016 ITEA board of directors</vt:lpstr>
      <vt:lpstr>Itea committee chairs</vt:lpstr>
      <vt:lpstr>ITEA regional vice presidents</vt:lpstr>
      <vt:lpstr>PowerPoint Presentation</vt:lpstr>
      <vt:lpstr>ITEA Chapters</vt:lpstr>
      <vt:lpstr>ITEA Members</vt:lpstr>
      <vt:lpstr>Corporate Membership</vt:lpstr>
      <vt:lpstr>Thank you to our corporate members!</vt:lpstr>
      <vt:lpstr>Thank you to our corporate members!</vt:lpstr>
      <vt:lpstr>Thank you to our corporate members!</vt:lpstr>
      <vt:lpstr>Thank you to our corporate members!</vt:lpstr>
      <vt:lpstr>RELATED COMMUNITIES OF INTEREST </vt:lpstr>
      <vt:lpstr>ITEA Key Activities</vt:lpstr>
      <vt:lpstr>The Itea journal of test and evaluation</vt:lpstr>
      <vt:lpstr>The Itea journal of test and evaluation</vt:lpstr>
      <vt:lpstr>Awards Program</vt:lpstr>
      <vt:lpstr>professional development</vt:lpstr>
      <vt:lpstr>professional development</vt:lpstr>
      <vt:lpstr>professional development</vt:lpstr>
      <vt:lpstr>Certified test and evaluation professional (ctep) credential</vt:lpstr>
      <vt:lpstr>Purpose of the ctep credential </vt:lpstr>
      <vt:lpstr>Ctep credential development</vt:lpstr>
      <vt:lpstr>Ctep candidate requirements</vt:lpstr>
      <vt:lpstr>Ctep credential requirements</vt:lpstr>
      <vt:lpstr>ITEA Headquarters</vt:lpstr>
      <vt:lpstr>Distinguish Yourself…</vt:lpstr>
      <vt:lpstr>GET CONNECTED...with ITEA!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Name</dc:creator>
  <cp:lastModifiedBy>James Gaidry</cp:lastModifiedBy>
  <cp:revision>866</cp:revision>
  <dcterms:created xsi:type="dcterms:W3CDTF">2009-09-22T18:00:05Z</dcterms:created>
  <dcterms:modified xsi:type="dcterms:W3CDTF">2018-03-20T13:32:46Z</dcterms:modified>
</cp:coreProperties>
</file>