
<file path=[Content_Types].xml><?xml version="1.0" encoding="utf-8"?>
<Types xmlns="http://schemas.openxmlformats.org/package/2006/content-types">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68" r:id="rId2"/>
    <p:sldId id="296" r:id="rId3"/>
    <p:sldId id="305" r:id="rId4"/>
    <p:sldId id="308" r:id="rId5"/>
    <p:sldId id="309" r:id="rId6"/>
    <p:sldId id="292" r:id="rId7"/>
    <p:sldId id="306" r:id="rId8"/>
    <p:sldId id="293" r:id="rId9"/>
    <p:sldId id="300" r:id="rId10"/>
    <p:sldId id="294" r:id="rId11"/>
    <p:sldId id="307"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12822982-8118-8544-A356-E062E91195B9}">
          <p14:sldIdLst>
            <p14:sldId id="268"/>
            <p14:sldId id="296"/>
            <p14:sldId id="305"/>
            <p14:sldId id="308"/>
            <p14:sldId id="309"/>
            <p14:sldId id="292"/>
            <p14:sldId id="306"/>
            <p14:sldId id="293"/>
            <p14:sldId id="300"/>
            <p14:sldId id="294"/>
            <p14:sldId id="307"/>
            <p14:sldId id="284"/>
          </p14:sldIdLst>
        </p14:section>
      </p14:sectionLst>
    </p:ext>
    <p:ext uri="{EFAFB233-063F-42B5-8137-9DF3F51BA10A}">
      <p15:sldGuideLst xmlns:p15="http://schemas.microsoft.com/office/powerpoint/2012/main">
        <p15:guide id="2" pos="3840" userDrawn="1">
          <p15:clr>
            <a:srgbClr val="A4A3A4"/>
          </p15:clr>
        </p15:guide>
        <p15:guide id="3" orient="horz" pos="867" userDrawn="1">
          <p15:clr>
            <a:srgbClr val="A4A3A4"/>
          </p15:clr>
        </p15:guide>
        <p15:guide id="4" orient="horz" pos="3747">
          <p15:clr>
            <a:srgbClr val="A4A3A4"/>
          </p15:clr>
        </p15:guide>
        <p15:guide id="5" orient="horz" pos="2160">
          <p15:clr>
            <a:srgbClr val="A4A3A4"/>
          </p15:clr>
        </p15:guide>
        <p15:guide id="6" pos="216">
          <p15:clr>
            <a:srgbClr val="A4A3A4"/>
          </p15:clr>
        </p15:guide>
        <p15:guide id="7" pos="7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2F88"/>
    <a:srgbClr val="E5075B"/>
    <a:srgbClr val="ED1164"/>
    <a:srgbClr val="EB5B34"/>
    <a:srgbClr val="2EBAED"/>
    <a:srgbClr val="1B8DE2"/>
    <a:srgbClr val="002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1678" autoAdjust="0"/>
  </p:normalViewPr>
  <p:slideViewPr>
    <p:cSldViewPr snapToGrid="0" showGuides="1">
      <p:cViewPr varScale="1">
        <p:scale>
          <a:sx n="120" d="100"/>
          <a:sy n="120" d="100"/>
        </p:scale>
        <p:origin x="832" y="176"/>
      </p:cViewPr>
      <p:guideLst>
        <p:guide pos="3840"/>
        <p:guide orient="horz" pos="867"/>
        <p:guide orient="horz" pos="3747"/>
        <p:guide orient="horz" pos="2160"/>
        <p:guide pos="216"/>
        <p:guide pos="746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26" d="100"/>
          <a:sy n="126" d="100"/>
        </p:scale>
        <p:origin x="491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63B79-8E5E-2440-8936-D4859188BDC3}" type="datetimeFigureOut">
              <a:rPr lang="en-US" smtClean="0"/>
              <a:pPr/>
              <a:t>9/22/20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2F6DE-C7DE-7A43-B03A-564C477369FE}" type="slidenum">
              <a:rPr lang="en-US" smtClean="0"/>
              <a:pPr/>
              <a:t>‹#›</a:t>
            </a:fld>
            <a:endParaRPr lang="en-US"/>
          </a:p>
        </p:txBody>
      </p:sp>
    </p:spTree>
    <p:extLst>
      <p:ext uri="{BB962C8B-B14F-4D97-AF65-F5344CB8AC3E}">
        <p14:creationId xmlns:p14="http://schemas.microsoft.com/office/powerpoint/2010/main" val="148380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Purpose of T&amp;E is to generate robust evidence for </a:t>
            </a:r>
            <a:r>
              <a:rPr lang="en-GB" dirty="0"/>
              <a:t>T&amp;E is done for performance, safety, off contract acceptance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testing to get the evidence, then evaluation to make a decision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Different elements and aspects to T&amp;E through life from concept to in-service</a:t>
            </a:r>
            <a:r>
              <a:rPr lang="en-GB" sz="1200" kern="1200" baseline="0" dirty="0">
                <a:solidFill>
                  <a:schemeClr val="tx1"/>
                </a:solidFill>
                <a:effectLst/>
                <a:latin typeface="+mn-lt"/>
                <a:ea typeface="+mn-ea"/>
                <a:cs typeface="+mn-cs"/>
              </a:rPr>
              <a:t> often  c</a:t>
            </a:r>
            <a:r>
              <a:rPr lang="en-GB" dirty="0"/>
              <a:t>onsidered</a:t>
            </a:r>
            <a:r>
              <a:rPr lang="en-GB" baseline="0" dirty="0"/>
              <a:t> as a set of discrete activities, often in isolation of each other – start with test beds, finish on DEP</a:t>
            </a:r>
            <a:endParaRPr lang="en-GB" dirty="0"/>
          </a:p>
          <a:p>
            <a:endParaRPr lang="en-GB" dirty="0"/>
          </a:p>
        </p:txBody>
      </p:sp>
      <p:sp>
        <p:nvSpPr>
          <p:cNvPr id="4" name="Slide Number Placeholder 3"/>
          <p:cNvSpPr>
            <a:spLocks noGrp="1"/>
          </p:cNvSpPr>
          <p:nvPr>
            <p:ph type="sldNum" sz="quarter" idx="10"/>
          </p:nvPr>
        </p:nvSpPr>
        <p:spPr/>
        <p:txBody>
          <a:bodyPr/>
          <a:lstStyle/>
          <a:p>
            <a:fld id="{8CE2F6DE-C7DE-7A43-B03A-564C477369FE}" type="slidenum">
              <a:rPr lang="en-US" smtClean="0"/>
              <a:pPr/>
              <a:t>3</a:t>
            </a:fld>
            <a:endParaRPr lang="en-US"/>
          </a:p>
        </p:txBody>
      </p:sp>
    </p:spTree>
    <p:extLst>
      <p:ext uri="{BB962C8B-B14F-4D97-AF65-F5344CB8AC3E}">
        <p14:creationId xmlns:p14="http://schemas.microsoft.com/office/powerpoint/2010/main" val="39719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2F6DE-C7DE-7A43-B03A-564C477369FE}" type="slidenum">
              <a:rPr lang="en-US" smtClean="0"/>
              <a:pPr/>
              <a:t>4</a:t>
            </a:fld>
            <a:endParaRPr lang="en-US"/>
          </a:p>
        </p:txBody>
      </p:sp>
    </p:spTree>
    <p:extLst>
      <p:ext uri="{BB962C8B-B14F-4D97-AF65-F5344CB8AC3E}">
        <p14:creationId xmlns:p14="http://schemas.microsoft.com/office/powerpoint/2010/main" val="250949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As sub-system and system reference models evolve, typically in isolation of the rest of the system components. Interactions are more transactional at defined points</a:t>
            </a:r>
          </a:p>
          <a:p>
            <a:pPr lvl="0"/>
            <a:r>
              <a:rPr lang="en-GB" sz="1200" kern="1200" dirty="0">
                <a:solidFill>
                  <a:schemeClr val="tx1"/>
                </a:solidFill>
                <a:effectLst/>
                <a:latin typeface="+mn-lt"/>
                <a:ea typeface="+mn-ea"/>
                <a:cs typeface="+mn-cs"/>
              </a:rPr>
              <a:t>Evidence capture starts to blend later in the platform life rather than remain in their own individual “tracks” as is the current state</a:t>
            </a:r>
          </a:p>
          <a:p>
            <a:pPr lvl="0"/>
            <a:r>
              <a:rPr lang="en-GB" sz="1200" kern="1200" dirty="0">
                <a:solidFill>
                  <a:schemeClr val="tx1"/>
                </a:solidFill>
                <a:effectLst/>
                <a:latin typeface="+mn-lt"/>
                <a:ea typeface="+mn-ea"/>
                <a:cs typeface="+mn-cs"/>
              </a:rPr>
              <a:t>Move to a future where those same models evolve in parallel where they are continually tested and checked against the other system models in a more flexible, “agile” manner that will enable…</a:t>
            </a:r>
          </a:p>
          <a:p>
            <a:endParaRPr lang="en-GB" baseline="0" dirty="0"/>
          </a:p>
        </p:txBody>
      </p:sp>
      <p:sp>
        <p:nvSpPr>
          <p:cNvPr id="4" name="Slide Number Placeholder 3"/>
          <p:cNvSpPr>
            <a:spLocks noGrp="1"/>
          </p:cNvSpPr>
          <p:nvPr>
            <p:ph type="sldNum" sz="quarter" idx="10"/>
          </p:nvPr>
        </p:nvSpPr>
        <p:spPr/>
        <p:txBody>
          <a:bodyPr/>
          <a:lstStyle/>
          <a:p>
            <a:fld id="{8CE2F6DE-C7DE-7A43-B03A-564C477369FE}" type="slidenum">
              <a:rPr lang="en-US" smtClean="0"/>
              <a:pPr/>
              <a:t>5</a:t>
            </a:fld>
            <a:endParaRPr lang="en-US"/>
          </a:p>
        </p:txBody>
      </p:sp>
    </p:spTree>
    <p:extLst>
      <p:ext uri="{BB962C8B-B14F-4D97-AF65-F5344CB8AC3E}">
        <p14:creationId xmlns:p14="http://schemas.microsoft.com/office/powerpoint/2010/main" val="63831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Something about discussion with UK defence organisations to inform, or does this follow from slide 5 so build the hook in there?</a:t>
            </a:r>
          </a:p>
          <a:p>
            <a:pPr lvl="0"/>
            <a:r>
              <a:rPr lang="en-GB" sz="1200" kern="1200" dirty="0">
                <a:solidFill>
                  <a:schemeClr val="tx1"/>
                </a:solidFill>
                <a:effectLst/>
                <a:latin typeface="+mn-lt"/>
                <a:ea typeface="+mn-ea"/>
                <a:cs typeface="+mn-cs"/>
              </a:rPr>
              <a:t>Make comment that initially thinking software models but in future should be transparent to user whether it is hardware of software representation</a:t>
            </a:r>
          </a:p>
          <a:p>
            <a:endParaRPr lang="en-GB" dirty="0"/>
          </a:p>
        </p:txBody>
      </p:sp>
      <p:sp>
        <p:nvSpPr>
          <p:cNvPr id="4" name="Slide Number Placeholder 3"/>
          <p:cNvSpPr>
            <a:spLocks noGrp="1"/>
          </p:cNvSpPr>
          <p:nvPr>
            <p:ph type="sldNum" sz="quarter" idx="10"/>
          </p:nvPr>
        </p:nvSpPr>
        <p:spPr/>
        <p:txBody>
          <a:bodyPr/>
          <a:lstStyle/>
          <a:p>
            <a:fld id="{8CE2F6DE-C7DE-7A43-B03A-564C477369FE}" type="slidenum">
              <a:rPr lang="en-US" smtClean="0"/>
              <a:pPr/>
              <a:t>6</a:t>
            </a:fld>
            <a:endParaRPr lang="en-US"/>
          </a:p>
        </p:txBody>
      </p:sp>
    </p:spTree>
    <p:extLst>
      <p:ext uri="{BB962C8B-B14F-4D97-AF65-F5344CB8AC3E}">
        <p14:creationId xmlns:p14="http://schemas.microsoft.com/office/powerpoint/2010/main" val="75777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Embellishment of the points and brief discussion of the components in the diagram</a:t>
            </a:r>
          </a:p>
          <a:p>
            <a:pPr lvl="0"/>
            <a:r>
              <a:rPr lang="en-GB" sz="1200" kern="1200" dirty="0">
                <a:solidFill>
                  <a:schemeClr val="tx1"/>
                </a:solidFill>
                <a:effectLst/>
                <a:latin typeface="+mn-lt"/>
                <a:ea typeface="+mn-ea"/>
                <a:cs typeface="+mn-cs"/>
              </a:rPr>
              <a:t>Highlight that the different phases brought about new questions i.e. freely connect models (like in Simulink) vs. something more ordered and structured, supporting data </a:t>
            </a:r>
            <a:r>
              <a:rPr lang="en-GB" sz="1200" kern="1200" dirty="0" err="1">
                <a:solidFill>
                  <a:schemeClr val="tx1"/>
                </a:solidFill>
                <a:effectLst/>
                <a:latin typeface="+mn-lt"/>
                <a:ea typeface="+mn-ea"/>
                <a:cs typeface="+mn-cs"/>
              </a:rPr>
              <a:t>aretfacts</a:t>
            </a:r>
            <a:r>
              <a:rPr lang="en-GB" sz="1200" kern="1200" dirty="0">
                <a:solidFill>
                  <a:schemeClr val="tx1"/>
                </a:solidFill>
                <a:effectLst/>
                <a:latin typeface="+mn-lt"/>
                <a:ea typeface="+mn-ea"/>
                <a:cs typeface="+mn-cs"/>
              </a:rPr>
              <a:t>, where they might exist</a:t>
            </a:r>
          </a:p>
          <a:p>
            <a:pPr lvl="0"/>
            <a:r>
              <a:rPr lang="en-GB" sz="1200" kern="1200" dirty="0">
                <a:solidFill>
                  <a:schemeClr val="tx1"/>
                </a:solidFill>
                <a:effectLst/>
                <a:latin typeface="+mn-lt"/>
                <a:ea typeface="+mn-ea"/>
                <a:cs typeface="+mn-cs"/>
              </a:rPr>
              <a:t>Reinforce distributed nature &amp; IP protection</a:t>
            </a:r>
          </a:p>
          <a:p>
            <a:pPr lvl="0"/>
            <a:r>
              <a:rPr lang="en-GB" sz="1200" kern="1200" dirty="0">
                <a:solidFill>
                  <a:schemeClr val="tx1"/>
                </a:solidFill>
                <a:effectLst/>
                <a:latin typeface="+mn-lt"/>
                <a:ea typeface="+mn-ea"/>
                <a:cs typeface="+mn-cs"/>
              </a:rPr>
              <a:t>Make link to </a:t>
            </a:r>
            <a:r>
              <a:rPr lang="en-GB" sz="1200" kern="1200" dirty="0" err="1">
                <a:solidFill>
                  <a:schemeClr val="tx1"/>
                </a:solidFill>
                <a:effectLst/>
                <a:latin typeface="+mn-lt"/>
                <a:ea typeface="+mn-ea"/>
                <a:cs typeface="+mn-cs"/>
              </a:rPr>
              <a:t>SysML</a:t>
            </a:r>
            <a:r>
              <a:rPr lang="en-GB" sz="1200" kern="1200" dirty="0">
                <a:solidFill>
                  <a:schemeClr val="tx1"/>
                </a:solidFill>
                <a:effectLst/>
                <a:latin typeface="+mn-lt"/>
                <a:ea typeface="+mn-ea"/>
                <a:cs typeface="+mn-cs"/>
              </a:rPr>
              <a:t>-like high-level architecture that acts as a simulation controller</a:t>
            </a:r>
          </a:p>
          <a:p>
            <a:pPr lvl="0"/>
            <a:r>
              <a:rPr lang="en-GB" sz="1200" kern="1200" dirty="0">
                <a:solidFill>
                  <a:schemeClr val="tx1"/>
                </a:solidFill>
                <a:effectLst/>
                <a:latin typeface="+mn-lt"/>
                <a:ea typeface="+mn-ea"/>
                <a:cs typeface="+mn-cs"/>
              </a:rPr>
              <a:t>As demonstrator become more complex, shows other artefacts, processes etc. that need to be considered</a:t>
            </a:r>
          </a:p>
        </p:txBody>
      </p:sp>
      <p:sp>
        <p:nvSpPr>
          <p:cNvPr id="4" name="Slide Number Placeholder 3"/>
          <p:cNvSpPr>
            <a:spLocks noGrp="1"/>
          </p:cNvSpPr>
          <p:nvPr>
            <p:ph type="sldNum" sz="quarter" idx="10"/>
          </p:nvPr>
        </p:nvSpPr>
        <p:spPr/>
        <p:txBody>
          <a:bodyPr/>
          <a:lstStyle/>
          <a:p>
            <a:fld id="{8CE2F6DE-C7DE-7A43-B03A-564C477369FE}" type="slidenum">
              <a:rPr lang="en-US" smtClean="0"/>
              <a:pPr/>
              <a:t>7</a:t>
            </a:fld>
            <a:endParaRPr lang="en-US"/>
          </a:p>
        </p:txBody>
      </p:sp>
    </p:spTree>
    <p:extLst>
      <p:ext uri="{BB962C8B-B14F-4D97-AF65-F5344CB8AC3E}">
        <p14:creationId xmlns:p14="http://schemas.microsoft.com/office/powerpoint/2010/main" val="428323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Basic narration over the main parts</a:t>
            </a:r>
          </a:p>
          <a:p>
            <a:endParaRPr lang="en-GB" dirty="0"/>
          </a:p>
        </p:txBody>
      </p:sp>
      <p:sp>
        <p:nvSpPr>
          <p:cNvPr id="4" name="Slide Number Placeholder 3"/>
          <p:cNvSpPr>
            <a:spLocks noGrp="1"/>
          </p:cNvSpPr>
          <p:nvPr>
            <p:ph type="sldNum" sz="quarter" idx="10"/>
          </p:nvPr>
        </p:nvSpPr>
        <p:spPr/>
        <p:txBody>
          <a:bodyPr/>
          <a:lstStyle/>
          <a:p>
            <a:fld id="{8CE2F6DE-C7DE-7A43-B03A-564C477369FE}" type="slidenum">
              <a:rPr lang="en-US" smtClean="0"/>
              <a:pPr/>
              <a:t>8</a:t>
            </a:fld>
            <a:endParaRPr lang="en-US"/>
          </a:p>
        </p:txBody>
      </p:sp>
    </p:spTree>
    <p:extLst>
      <p:ext uri="{BB962C8B-B14F-4D97-AF65-F5344CB8AC3E}">
        <p14:creationId xmlns:p14="http://schemas.microsoft.com/office/powerpoint/2010/main" val="311636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Highlights what we need to think about and where to focus effort</a:t>
            </a:r>
          </a:p>
          <a:p>
            <a:pPr lvl="0"/>
            <a:r>
              <a:rPr lang="en-GB" sz="1200" kern="1200" dirty="0">
                <a:solidFill>
                  <a:schemeClr val="tx1"/>
                </a:solidFill>
                <a:effectLst/>
                <a:latin typeface="+mn-lt"/>
                <a:ea typeface="+mn-ea"/>
                <a:cs typeface="+mn-cs"/>
              </a:rPr>
              <a:t>Refined our language and helped show what was out there already</a:t>
            </a:r>
          </a:p>
          <a:p>
            <a:pPr lvl="0"/>
            <a:r>
              <a:rPr lang="en-GB" sz="1200" kern="1200" dirty="0">
                <a:solidFill>
                  <a:schemeClr val="tx1"/>
                </a:solidFill>
                <a:effectLst/>
                <a:latin typeface="+mn-lt"/>
                <a:ea typeface="+mn-ea"/>
                <a:cs typeface="+mn-cs"/>
              </a:rPr>
              <a:t>Technology elements are complex but solvable</a:t>
            </a:r>
          </a:p>
          <a:p>
            <a:endParaRPr lang="en-GB" dirty="0"/>
          </a:p>
        </p:txBody>
      </p:sp>
      <p:sp>
        <p:nvSpPr>
          <p:cNvPr id="4" name="Slide Number Placeholder 3"/>
          <p:cNvSpPr>
            <a:spLocks noGrp="1"/>
          </p:cNvSpPr>
          <p:nvPr>
            <p:ph type="sldNum" sz="quarter" idx="10"/>
          </p:nvPr>
        </p:nvSpPr>
        <p:spPr/>
        <p:txBody>
          <a:bodyPr/>
          <a:lstStyle/>
          <a:p>
            <a:fld id="{8CE2F6DE-C7DE-7A43-B03A-564C477369FE}" type="slidenum">
              <a:rPr lang="en-US" smtClean="0"/>
              <a:pPr/>
              <a:t>9</a:t>
            </a:fld>
            <a:endParaRPr lang="en-US"/>
          </a:p>
        </p:txBody>
      </p:sp>
    </p:spTree>
    <p:extLst>
      <p:ext uri="{BB962C8B-B14F-4D97-AF65-F5344CB8AC3E}">
        <p14:creationId xmlns:p14="http://schemas.microsoft.com/office/powerpoint/2010/main" val="429342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Benefits</a:t>
            </a:r>
          </a:p>
          <a:p>
            <a:pPr lvl="0"/>
            <a:r>
              <a:rPr lang="en-GB" sz="1200" kern="1200" dirty="0">
                <a:solidFill>
                  <a:schemeClr val="tx1"/>
                </a:solidFill>
                <a:effectLst/>
                <a:latin typeface="+mn-lt"/>
                <a:ea typeface="+mn-ea"/>
                <a:cs typeface="+mn-cs"/>
              </a:rPr>
              <a:t>Holistic view of data/evidence relating to programme</a:t>
            </a:r>
          </a:p>
          <a:p>
            <a:pPr lvl="0"/>
            <a:r>
              <a:rPr lang="en-GB" sz="1200" kern="1200" dirty="0">
                <a:solidFill>
                  <a:schemeClr val="tx1"/>
                </a:solidFill>
                <a:effectLst/>
                <a:latin typeface="+mn-lt"/>
                <a:ea typeface="+mn-ea"/>
                <a:cs typeface="+mn-cs"/>
              </a:rPr>
              <a:t>Change balance of where evaluation evidence is generated between modelling and live</a:t>
            </a:r>
          </a:p>
          <a:p>
            <a:pPr lvl="0"/>
            <a:r>
              <a:rPr lang="en-GB" sz="1200" kern="1200" dirty="0">
                <a:solidFill>
                  <a:schemeClr val="tx1"/>
                </a:solidFill>
                <a:effectLst/>
                <a:latin typeface="+mn-lt"/>
                <a:ea typeface="+mn-ea"/>
                <a:cs typeface="+mn-cs"/>
              </a:rPr>
              <a:t>Reduce need for physical test – focus on what needs to be done, areas where confidence is low or no evidence available</a:t>
            </a:r>
          </a:p>
          <a:p>
            <a:pPr lvl="0"/>
            <a:r>
              <a:rPr lang="en-GB" sz="1200" kern="1200" dirty="0">
                <a:solidFill>
                  <a:schemeClr val="tx1"/>
                </a:solidFill>
                <a:effectLst/>
                <a:latin typeface="+mn-lt"/>
                <a:ea typeface="+mn-ea"/>
                <a:cs typeface="+mn-cs"/>
              </a:rPr>
              <a:t>Reduction in programme duration – not repeating things already done, re-use of existing data</a:t>
            </a:r>
          </a:p>
          <a:p>
            <a:pPr lvl="0"/>
            <a:r>
              <a:rPr lang="en-GB" sz="1200" kern="1200" dirty="0">
                <a:solidFill>
                  <a:schemeClr val="tx1"/>
                </a:solidFill>
                <a:effectLst/>
                <a:latin typeface="+mn-lt"/>
                <a:ea typeface="+mn-ea"/>
                <a:cs typeface="+mn-cs"/>
              </a:rPr>
              <a:t>Richer collaboration between the customer, supplier and assurer having access to a single source of truth</a:t>
            </a:r>
          </a:p>
          <a:p>
            <a:pPr lvl="0"/>
            <a:r>
              <a:rPr lang="en-GB" sz="1200" kern="1200" dirty="0">
                <a:solidFill>
                  <a:schemeClr val="tx1"/>
                </a:solidFill>
                <a:effectLst/>
                <a:latin typeface="+mn-lt"/>
                <a:ea typeface="+mn-ea"/>
                <a:cs typeface="+mn-cs"/>
              </a:rPr>
              <a:t>All stakeholders bought in to the process</a:t>
            </a:r>
          </a:p>
          <a:p>
            <a:pPr lvl="0"/>
            <a:r>
              <a:rPr lang="en-GB" sz="1200" kern="1200" dirty="0">
                <a:solidFill>
                  <a:schemeClr val="tx1"/>
                </a:solidFill>
                <a:effectLst/>
                <a:latin typeface="+mn-lt"/>
                <a:ea typeface="+mn-ea"/>
                <a:cs typeface="+mn-cs"/>
              </a:rPr>
              <a:t>Progressively build and field capability</a:t>
            </a:r>
          </a:p>
          <a:p>
            <a:r>
              <a:rPr lang="en-GB" dirty="0"/>
              <a:t>S</a:t>
            </a:r>
          </a:p>
        </p:txBody>
      </p:sp>
      <p:sp>
        <p:nvSpPr>
          <p:cNvPr id="4" name="Slide Number Placeholder 3"/>
          <p:cNvSpPr>
            <a:spLocks noGrp="1"/>
          </p:cNvSpPr>
          <p:nvPr>
            <p:ph type="sldNum" sz="quarter" idx="10"/>
          </p:nvPr>
        </p:nvSpPr>
        <p:spPr/>
        <p:txBody>
          <a:bodyPr/>
          <a:lstStyle/>
          <a:p>
            <a:fld id="{8CE2F6DE-C7DE-7A43-B03A-564C477369FE}" type="slidenum">
              <a:rPr lang="en-US" smtClean="0"/>
              <a:pPr/>
              <a:t>10</a:t>
            </a:fld>
            <a:endParaRPr lang="en-US"/>
          </a:p>
        </p:txBody>
      </p:sp>
    </p:spTree>
    <p:extLst>
      <p:ext uri="{BB962C8B-B14F-4D97-AF65-F5344CB8AC3E}">
        <p14:creationId xmlns:p14="http://schemas.microsoft.com/office/powerpoint/2010/main" val="5452638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000" y="1440000"/>
            <a:ext cx="5760000" cy="1440000"/>
          </a:xfrm>
        </p:spPr>
        <p:txBody>
          <a:bodyPr anchor="t" anchorCtr="0">
            <a:normAutofit/>
          </a:bodyPr>
          <a:lstStyle>
            <a:lvl1pPr algn="l">
              <a:lnSpc>
                <a:spcPct val="100000"/>
              </a:lnSpc>
              <a:defRPr sz="3600"/>
            </a:lvl1pPr>
          </a:lstStyle>
          <a:p>
            <a:r>
              <a:rPr lang="en-US"/>
              <a:t>Click to edit Master title style</a:t>
            </a:r>
            <a:endParaRPr lang="en-US" dirty="0"/>
          </a:p>
        </p:txBody>
      </p:sp>
      <p:sp>
        <p:nvSpPr>
          <p:cNvPr id="3" name="Subtitle 2"/>
          <p:cNvSpPr>
            <a:spLocks noGrp="1"/>
          </p:cNvSpPr>
          <p:nvPr>
            <p:ph type="subTitle" idx="1"/>
          </p:nvPr>
        </p:nvSpPr>
        <p:spPr>
          <a:xfrm>
            <a:off x="342000" y="3960000"/>
            <a:ext cx="5760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 Placeholder 11"/>
          <p:cNvSpPr>
            <a:spLocks noGrp="1"/>
          </p:cNvSpPr>
          <p:nvPr>
            <p:ph type="body" sz="quarter" idx="14" hasCustomPrompt="1"/>
          </p:nvPr>
        </p:nvSpPr>
        <p:spPr>
          <a:xfrm>
            <a:off x="342900" y="5300363"/>
            <a:ext cx="5760000" cy="648000"/>
          </a:xfrm>
        </p:spPr>
        <p:txBody>
          <a:bodyPr>
            <a:normAutofit/>
          </a:bodyPr>
          <a:lstStyle>
            <a:lvl1pPr marL="0" indent="0">
              <a:buNone/>
              <a:defRPr sz="2400"/>
            </a:lvl1pPr>
            <a:lvl2pPr marL="180975" indent="0">
              <a:buNone/>
              <a:defRPr/>
            </a:lvl2pPr>
            <a:lvl3pPr marL="404812" indent="0">
              <a:buNone/>
              <a:defRPr/>
            </a:lvl3pPr>
            <a:lvl4pPr marL="577850" indent="0">
              <a:buNone/>
              <a:defRPr/>
            </a:lvl4pPr>
            <a:lvl5pPr marL="758825" indent="0">
              <a:buNone/>
              <a:defRPr/>
            </a:lvl5pPr>
          </a:lstStyle>
          <a:p>
            <a:pPr lvl="0"/>
            <a:r>
              <a:rPr lang="en-US" dirty="0"/>
              <a:t>DD Month Year</a:t>
            </a:r>
          </a:p>
        </p:txBody>
      </p:sp>
      <p:grpSp>
        <p:nvGrpSpPr>
          <p:cNvPr id="39" name="Group 38"/>
          <p:cNvGrpSpPr/>
          <p:nvPr userDrawn="1"/>
        </p:nvGrpSpPr>
        <p:grpSpPr>
          <a:xfrm>
            <a:off x="6495699" y="4806920"/>
            <a:ext cx="5702301" cy="2051080"/>
            <a:chOff x="6495699" y="4806920"/>
            <a:chExt cx="5702301" cy="2051080"/>
          </a:xfrm>
        </p:grpSpPr>
        <p:grpSp>
          <p:nvGrpSpPr>
            <p:cNvPr id="35" name="Group 34"/>
            <p:cNvGrpSpPr/>
            <p:nvPr userDrawn="1"/>
          </p:nvGrpSpPr>
          <p:grpSpPr>
            <a:xfrm>
              <a:off x="6495699" y="4806920"/>
              <a:ext cx="5702301" cy="2051080"/>
              <a:chOff x="6171077" y="4692312"/>
              <a:chExt cx="6020924" cy="2165687"/>
            </a:xfrm>
          </p:grpSpPr>
          <p:sp>
            <p:nvSpPr>
              <p:cNvPr id="34" name="Freeform 33"/>
              <p:cNvSpPr/>
              <p:nvPr userDrawn="1"/>
            </p:nvSpPr>
            <p:spPr>
              <a:xfrm>
                <a:off x="10099927" y="4692313"/>
                <a:ext cx="2092074" cy="2165686"/>
              </a:xfrm>
              <a:custGeom>
                <a:avLst/>
                <a:gdLst>
                  <a:gd name="connsiteX0" fmla="*/ 0 w 2092074"/>
                  <a:gd name="connsiteY0" fmla="*/ 0 h 2165686"/>
                  <a:gd name="connsiteX1" fmla="*/ 1 w 2092074"/>
                  <a:gd name="connsiteY1" fmla="*/ 0 h 2165686"/>
                  <a:gd name="connsiteX2" fmla="*/ 2092074 w 2092074"/>
                  <a:gd name="connsiteY2" fmla="*/ 1153207 h 2165686"/>
                  <a:gd name="connsiteX3" fmla="*/ 2092074 w 2092074"/>
                  <a:gd name="connsiteY3" fmla="*/ 2165686 h 2165686"/>
                  <a:gd name="connsiteX4" fmla="*/ 0 w 2092074"/>
                  <a:gd name="connsiteY4" fmla="*/ 2165686 h 2165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074" h="2165686">
                    <a:moveTo>
                      <a:pt x="0" y="0"/>
                    </a:moveTo>
                    <a:lnTo>
                      <a:pt x="1" y="0"/>
                    </a:lnTo>
                    <a:lnTo>
                      <a:pt x="2092074" y="1153207"/>
                    </a:lnTo>
                    <a:lnTo>
                      <a:pt x="2092074" y="2165686"/>
                    </a:lnTo>
                    <a:lnTo>
                      <a:pt x="0" y="21656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userDrawn="1"/>
            </p:nvSpPr>
            <p:spPr>
              <a:xfrm flipH="1">
                <a:off x="6171077" y="4692312"/>
                <a:ext cx="3928849" cy="21656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516032" y="6242604"/>
              <a:ext cx="1389490" cy="324000"/>
            </a:xfrm>
            <a:prstGeom prst="rect">
              <a:avLst/>
            </a:prstGeom>
          </p:spPr>
        </p:pic>
      </p:grpSp>
    </p:spTree>
    <p:extLst>
      <p:ext uri="{BB962C8B-B14F-4D97-AF65-F5344CB8AC3E}">
        <p14:creationId xmlns:p14="http://schemas.microsoft.com/office/powerpoint/2010/main" val="1951713999"/>
      </p:ext>
    </p:extLst>
  </p:cSld>
  <p:clrMapOvr>
    <a:masterClrMapping/>
  </p:clrMapOvr>
  <p:extLst>
    <p:ext uri="{DCECCB84-F9BA-43D5-87BE-67443E8EF086}">
      <p15:sldGuideLst xmlns:p15="http://schemas.microsoft.com/office/powerpoint/2012/main">
        <p15:guide id="1"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400" y="1375200"/>
            <a:ext cx="7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241729C-7B44-6A45-8DC5-F1B5D819486E}" type="slidenum">
              <a:rPr lang="en-US" smtClean="0"/>
              <a:pPr/>
              <a:t>‹#›</a:t>
            </a:fld>
            <a:endParaRPr lang="en-US"/>
          </a:p>
        </p:txBody>
      </p:sp>
      <p:sp>
        <p:nvSpPr>
          <p:cNvPr id="8" name="Picture Placeholder 6"/>
          <p:cNvSpPr>
            <a:spLocks noGrp="1"/>
          </p:cNvSpPr>
          <p:nvPr>
            <p:ph type="pic" sz="quarter" idx="13"/>
          </p:nvPr>
        </p:nvSpPr>
        <p:spPr>
          <a:xfrm>
            <a:off x="8194200" y="1375200"/>
            <a:ext cx="3654988" cy="1404000"/>
          </a:xfrm>
          <a:prstGeom prst="rect">
            <a:avLst/>
          </a:prstGeom>
          <a:solidFill>
            <a:schemeClr val="bg1">
              <a:lumMod val="95000"/>
            </a:schemeClr>
          </a:solidFill>
        </p:spPr>
        <p:txBody>
          <a:bodyPr tIns="540000" anchor="ctr">
            <a:normAutofit/>
          </a:bodyPr>
          <a:lstStyle>
            <a:lvl1pPr marL="0" indent="0" algn="ctr">
              <a:buNone/>
              <a:defRPr sz="958">
                <a:latin typeface="+mn-lt"/>
              </a:defRPr>
            </a:lvl1pPr>
          </a:lstStyle>
          <a:p>
            <a:r>
              <a:rPr lang="en-US"/>
              <a:t>Click icon to add picture</a:t>
            </a:r>
            <a:endParaRPr lang="en-GB" dirty="0"/>
          </a:p>
        </p:txBody>
      </p:sp>
      <p:sp>
        <p:nvSpPr>
          <p:cNvPr id="9" name="Picture Placeholder 6"/>
          <p:cNvSpPr>
            <a:spLocks noGrp="1"/>
          </p:cNvSpPr>
          <p:nvPr>
            <p:ph type="pic" sz="quarter" idx="14"/>
          </p:nvPr>
        </p:nvSpPr>
        <p:spPr>
          <a:xfrm>
            <a:off x="8194200" y="2959782"/>
            <a:ext cx="3654988" cy="1404000"/>
          </a:xfrm>
          <a:prstGeom prst="rect">
            <a:avLst/>
          </a:prstGeom>
          <a:solidFill>
            <a:schemeClr val="bg1">
              <a:lumMod val="95000"/>
            </a:schemeClr>
          </a:solidFill>
        </p:spPr>
        <p:txBody>
          <a:bodyPr tIns="540000" anchor="ctr">
            <a:normAutofit/>
          </a:bodyPr>
          <a:lstStyle>
            <a:lvl1pPr marL="0" indent="0" algn="ctr">
              <a:buNone/>
              <a:defRPr sz="958">
                <a:latin typeface="+mn-lt"/>
              </a:defRPr>
            </a:lvl1pPr>
          </a:lstStyle>
          <a:p>
            <a:r>
              <a:rPr lang="en-US"/>
              <a:t>Click icon to add picture</a:t>
            </a:r>
            <a:endParaRPr lang="en-GB" dirty="0"/>
          </a:p>
        </p:txBody>
      </p:sp>
      <p:sp>
        <p:nvSpPr>
          <p:cNvPr id="10" name="Picture Placeholder 6"/>
          <p:cNvSpPr>
            <a:spLocks noGrp="1"/>
          </p:cNvSpPr>
          <p:nvPr>
            <p:ph type="pic" sz="quarter" idx="15"/>
          </p:nvPr>
        </p:nvSpPr>
        <p:spPr>
          <a:xfrm>
            <a:off x="8194200" y="4544363"/>
            <a:ext cx="3654988" cy="1404000"/>
          </a:xfrm>
          <a:prstGeom prst="rect">
            <a:avLst/>
          </a:prstGeom>
          <a:solidFill>
            <a:schemeClr val="bg1">
              <a:lumMod val="95000"/>
            </a:schemeClr>
          </a:solidFill>
        </p:spPr>
        <p:txBody>
          <a:bodyPr tIns="540000" anchor="ctr">
            <a:normAutofit/>
          </a:bodyPr>
          <a:lstStyle>
            <a:lvl1pPr marL="0" indent="0" algn="ctr">
              <a:buNone/>
              <a:defRPr sz="958">
                <a:latin typeface="+mn-lt"/>
              </a:defRPr>
            </a:lvl1pPr>
          </a:lstStyle>
          <a:p>
            <a:r>
              <a:rPr lang="en-US"/>
              <a:t>Click icon to add picture</a:t>
            </a:r>
            <a:endParaRPr lang="en-GB" dirty="0"/>
          </a:p>
        </p:txBody>
      </p:sp>
      <p:sp>
        <p:nvSpPr>
          <p:cNvPr id="11" name="Title 10"/>
          <p:cNvSpPr>
            <a:spLocks noGrp="1"/>
          </p:cNvSpPr>
          <p:nvPr>
            <p:ph type="title"/>
          </p:nvPr>
        </p:nvSpPr>
        <p:spPr>
          <a:xfrm>
            <a:off x="341400" y="540000"/>
            <a:ext cx="11507788" cy="511200"/>
          </a:xfrm>
        </p:spPr>
        <p:txBody>
          <a:bodyPr/>
          <a:lstStyle/>
          <a:p>
            <a:r>
              <a:rPr lang="en-US"/>
              <a:t>Click to edit Master title style</a:t>
            </a:r>
            <a:endParaRPr lang="en-GB"/>
          </a:p>
        </p:txBody>
      </p:sp>
      <p:sp>
        <p:nvSpPr>
          <p:cNvPr id="13"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a:t>Digital Twins and Digital Threads in Defence through the lens of T&amp;E | September 2020 | ©</a:t>
            </a:r>
            <a:endParaRPr lang="en-US" cap="none" dirty="0"/>
          </a:p>
        </p:txBody>
      </p:sp>
    </p:spTree>
    <p:extLst>
      <p:ext uri="{BB962C8B-B14F-4D97-AF65-F5344CB8AC3E}">
        <p14:creationId xmlns:p14="http://schemas.microsoft.com/office/powerpoint/2010/main" val="5412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ase Studi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41729C-7B44-6A45-8DC5-F1B5D819486E}" type="slidenum">
              <a:rPr lang="en-US" smtClean="0"/>
              <a:pPr/>
              <a:t>‹#›</a:t>
            </a:fld>
            <a:endParaRPr lang="en-US"/>
          </a:p>
        </p:txBody>
      </p:sp>
      <p:sp>
        <p:nvSpPr>
          <p:cNvPr id="12" name="Picture Placeholder 15"/>
          <p:cNvSpPr>
            <a:spLocks noGrp="1"/>
          </p:cNvSpPr>
          <p:nvPr>
            <p:ph type="pic" sz="quarter" idx="17"/>
          </p:nvPr>
        </p:nvSpPr>
        <p:spPr>
          <a:xfrm>
            <a:off x="453600" y="3543498"/>
            <a:ext cx="3384000" cy="1836000"/>
          </a:xfrm>
          <a:prstGeom prst="rect">
            <a:avLst/>
          </a:prstGeom>
          <a:solidFill>
            <a:schemeClr val="bg1">
              <a:lumMod val="95000"/>
            </a:schemeClr>
          </a:solidFill>
        </p:spPr>
        <p:txBody>
          <a:bodyPr tIns="540000" anchor="ctr">
            <a:normAutofit/>
          </a:bodyPr>
          <a:lstStyle>
            <a:lvl1pPr marL="0" indent="0" algn="ctr">
              <a:buNone/>
              <a:defRPr sz="958"/>
            </a:lvl1pPr>
          </a:lstStyle>
          <a:p>
            <a:r>
              <a:rPr lang="en-US"/>
              <a:t>Click icon to add picture</a:t>
            </a:r>
            <a:endParaRPr lang="en-GB" dirty="0"/>
          </a:p>
        </p:txBody>
      </p:sp>
      <p:sp>
        <p:nvSpPr>
          <p:cNvPr id="16" name="Picture Placeholder 15"/>
          <p:cNvSpPr>
            <a:spLocks noGrp="1"/>
          </p:cNvSpPr>
          <p:nvPr>
            <p:ph type="pic" sz="quarter" idx="18"/>
          </p:nvPr>
        </p:nvSpPr>
        <p:spPr>
          <a:xfrm>
            <a:off x="4402800" y="3543498"/>
            <a:ext cx="3384000" cy="1836000"/>
          </a:xfrm>
          <a:prstGeom prst="rect">
            <a:avLst/>
          </a:prstGeom>
          <a:solidFill>
            <a:schemeClr val="bg1">
              <a:lumMod val="95000"/>
            </a:schemeClr>
          </a:solidFill>
        </p:spPr>
        <p:txBody>
          <a:bodyPr tIns="540000" anchor="ctr">
            <a:normAutofit/>
          </a:bodyPr>
          <a:lstStyle>
            <a:lvl1pPr marL="0" indent="0" algn="ctr">
              <a:buNone/>
              <a:defRPr sz="958"/>
            </a:lvl1pPr>
          </a:lstStyle>
          <a:p>
            <a:r>
              <a:rPr lang="en-US"/>
              <a:t>Click icon to add picture</a:t>
            </a:r>
            <a:endParaRPr lang="en-GB" dirty="0"/>
          </a:p>
        </p:txBody>
      </p:sp>
      <p:sp>
        <p:nvSpPr>
          <p:cNvPr id="17" name="Picture Placeholder 15"/>
          <p:cNvSpPr>
            <a:spLocks noGrp="1"/>
          </p:cNvSpPr>
          <p:nvPr>
            <p:ph type="pic" sz="quarter" idx="19"/>
          </p:nvPr>
        </p:nvSpPr>
        <p:spPr>
          <a:xfrm>
            <a:off x="8352000" y="3543498"/>
            <a:ext cx="3384000" cy="1836000"/>
          </a:xfrm>
          <a:prstGeom prst="rect">
            <a:avLst/>
          </a:prstGeom>
          <a:solidFill>
            <a:schemeClr val="bg1">
              <a:lumMod val="95000"/>
            </a:schemeClr>
          </a:solidFill>
        </p:spPr>
        <p:txBody>
          <a:bodyPr tIns="540000" anchor="ctr">
            <a:normAutofit/>
          </a:bodyPr>
          <a:lstStyle>
            <a:lvl1pPr marL="0" indent="0" algn="ctr">
              <a:buNone/>
              <a:defRPr sz="958"/>
            </a:lvl1pPr>
          </a:lstStyle>
          <a:p>
            <a:r>
              <a:rPr lang="en-US"/>
              <a:t>Click icon to add picture</a:t>
            </a:r>
            <a:endParaRPr lang="en-GB" dirty="0"/>
          </a:p>
        </p:txBody>
      </p:sp>
      <p:sp>
        <p:nvSpPr>
          <p:cNvPr id="8" name="Title 7"/>
          <p:cNvSpPr>
            <a:spLocks noGrp="1"/>
          </p:cNvSpPr>
          <p:nvPr>
            <p:ph type="title"/>
          </p:nvPr>
        </p:nvSpPr>
        <p:spPr/>
        <p:txBody>
          <a:bodyPr/>
          <a:lstStyle/>
          <a:p>
            <a:r>
              <a:rPr lang="en-US"/>
              <a:t>Click to edit Master title style</a:t>
            </a:r>
            <a:endParaRPr lang="en-GB"/>
          </a:p>
        </p:txBody>
      </p:sp>
      <p:sp>
        <p:nvSpPr>
          <p:cNvPr id="10"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a:t>Digital Twins and Digital Threads in Defence through the lens of T&amp;E | September 2020 | ©</a:t>
            </a:r>
            <a:endParaRPr lang="en-US" cap="none" dirty="0"/>
          </a:p>
        </p:txBody>
      </p:sp>
    </p:spTree>
    <p:extLst>
      <p:ext uri="{BB962C8B-B14F-4D97-AF65-F5344CB8AC3E}">
        <p14:creationId xmlns:p14="http://schemas.microsoft.com/office/powerpoint/2010/main" val="1528646691"/>
      </p:ext>
    </p:extLst>
  </p:cSld>
  <p:clrMapOvr>
    <a:masterClrMapping/>
  </p:clrMapOvr>
  <p:extLst>
    <p:ext uri="{DCECCB84-F9BA-43D5-87BE-67443E8EF086}">
      <p15:sldGuideLst xmlns:p15="http://schemas.microsoft.com/office/powerpoint/2012/main">
        <p15:guide id="1" orient="horz" pos="1321" userDrawn="1">
          <p15:clr>
            <a:srgbClr val="FBAE40"/>
          </p15:clr>
        </p15:guide>
        <p15:guide id="2" orient="horz" pos="219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ase Studies">
    <p:spTree>
      <p:nvGrpSpPr>
        <p:cNvPr id="1" name=""/>
        <p:cNvGrpSpPr/>
        <p:nvPr/>
      </p:nvGrpSpPr>
      <p:grpSpPr>
        <a:xfrm>
          <a:off x="0" y="0"/>
          <a:ext cx="0" cy="0"/>
          <a:chOff x="0" y="0"/>
          <a:chExt cx="0" cy="0"/>
        </a:xfrm>
      </p:grpSpPr>
      <p:sp>
        <p:nvSpPr>
          <p:cNvPr id="19" name="Picture Placeholder 15"/>
          <p:cNvSpPr>
            <a:spLocks noGrp="1"/>
          </p:cNvSpPr>
          <p:nvPr>
            <p:ph type="pic" sz="quarter" idx="21"/>
          </p:nvPr>
        </p:nvSpPr>
        <p:spPr>
          <a:xfrm>
            <a:off x="454000" y="1816815"/>
            <a:ext cx="5400000" cy="1404000"/>
          </a:xfrm>
          <a:prstGeom prst="rect">
            <a:avLst/>
          </a:prstGeom>
          <a:solidFill>
            <a:schemeClr val="bg1">
              <a:lumMod val="95000"/>
            </a:schemeClr>
          </a:solidFill>
        </p:spPr>
        <p:txBody>
          <a:bodyPr tIns="540000" anchor="ctr">
            <a:normAutofit/>
          </a:bodyPr>
          <a:lstStyle>
            <a:lvl1pPr marL="0" indent="0" algn="ctr">
              <a:buNone/>
              <a:defRPr sz="958"/>
            </a:lvl1pPr>
          </a:lstStyle>
          <a:p>
            <a:r>
              <a:rPr lang="en-US"/>
              <a:t>Click icon to add picture</a:t>
            </a:r>
            <a:endParaRPr lang="en-GB" dirty="0"/>
          </a:p>
        </p:txBody>
      </p:sp>
      <p:sp>
        <p:nvSpPr>
          <p:cNvPr id="20" name="Picture Placeholder 15"/>
          <p:cNvSpPr>
            <a:spLocks noGrp="1"/>
          </p:cNvSpPr>
          <p:nvPr>
            <p:ph type="pic" sz="quarter" idx="22"/>
          </p:nvPr>
        </p:nvSpPr>
        <p:spPr>
          <a:xfrm>
            <a:off x="6348000" y="1816815"/>
            <a:ext cx="5400000" cy="1404000"/>
          </a:xfrm>
          <a:prstGeom prst="rect">
            <a:avLst/>
          </a:prstGeom>
          <a:solidFill>
            <a:schemeClr val="bg1">
              <a:lumMod val="95000"/>
            </a:schemeClr>
          </a:solidFill>
        </p:spPr>
        <p:txBody>
          <a:bodyPr tIns="540000" anchor="ctr">
            <a:normAutofit/>
          </a:bodyPr>
          <a:lstStyle>
            <a:lvl1pPr marL="0" indent="0" algn="ctr">
              <a:buNone/>
              <a:defRPr sz="958"/>
            </a:lvl1pPr>
          </a:lstStyle>
          <a:p>
            <a:r>
              <a:rPr lang="en-US"/>
              <a:t>Click icon to add picture</a:t>
            </a:r>
            <a:endParaRPr lang="en-GB" dirty="0"/>
          </a:p>
        </p:txBody>
      </p:sp>
      <p:sp>
        <p:nvSpPr>
          <p:cNvPr id="21" name="Picture Placeholder 15"/>
          <p:cNvSpPr>
            <a:spLocks noGrp="1"/>
          </p:cNvSpPr>
          <p:nvPr>
            <p:ph type="pic" sz="quarter" idx="23"/>
          </p:nvPr>
        </p:nvSpPr>
        <p:spPr>
          <a:xfrm>
            <a:off x="454000" y="4180933"/>
            <a:ext cx="5400000" cy="1404000"/>
          </a:xfrm>
          <a:prstGeom prst="rect">
            <a:avLst/>
          </a:prstGeom>
          <a:solidFill>
            <a:schemeClr val="bg1">
              <a:lumMod val="95000"/>
            </a:schemeClr>
          </a:solidFill>
        </p:spPr>
        <p:txBody>
          <a:bodyPr tIns="540000" anchor="ctr">
            <a:normAutofit/>
          </a:bodyPr>
          <a:lstStyle>
            <a:lvl1pPr marL="0" indent="0" algn="ctr">
              <a:buNone/>
              <a:defRPr sz="958"/>
            </a:lvl1pPr>
          </a:lstStyle>
          <a:p>
            <a:r>
              <a:rPr lang="en-US"/>
              <a:t>Click icon to add picture</a:t>
            </a:r>
            <a:endParaRPr lang="en-GB" dirty="0"/>
          </a:p>
        </p:txBody>
      </p:sp>
      <p:sp>
        <p:nvSpPr>
          <p:cNvPr id="22" name="Picture Placeholder 15"/>
          <p:cNvSpPr>
            <a:spLocks noGrp="1"/>
          </p:cNvSpPr>
          <p:nvPr>
            <p:ph type="pic" sz="quarter" idx="24"/>
          </p:nvPr>
        </p:nvSpPr>
        <p:spPr>
          <a:xfrm>
            <a:off x="6348000" y="4180933"/>
            <a:ext cx="5400000" cy="1404000"/>
          </a:xfrm>
          <a:prstGeom prst="rect">
            <a:avLst/>
          </a:prstGeom>
          <a:solidFill>
            <a:schemeClr val="bg1">
              <a:lumMod val="95000"/>
            </a:schemeClr>
          </a:solidFill>
        </p:spPr>
        <p:txBody>
          <a:bodyPr tIns="540000" anchor="ctr">
            <a:normAutofit/>
          </a:bodyPr>
          <a:lstStyle>
            <a:lvl1pPr marL="0" indent="0" algn="ctr">
              <a:buNone/>
              <a:defRPr sz="958"/>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p>
            <a:fld id="{8241729C-7B44-6A45-8DC5-F1B5D819486E}" type="slidenum">
              <a:rPr lang="en-US" smtClean="0"/>
              <a:pPr/>
              <a:t>‹#›</a:t>
            </a:fld>
            <a:endParaRPr lang="en-US"/>
          </a:p>
        </p:txBody>
      </p:sp>
      <p:sp>
        <p:nvSpPr>
          <p:cNvPr id="9" name="Title 8"/>
          <p:cNvSpPr>
            <a:spLocks noGrp="1"/>
          </p:cNvSpPr>
          <p:nvPr>
            <p:ph type="title"/>
          </p:nvPr>
        </p:nvSpPr>
        <p:spPr/>
        <p:txBody>
          <a:bodyPr/>
          <a:lstStyle/>
          <a:p>
            <a:r>
              <a:rPr lang="en-US"/>
              <a:t>Click to edit Master title style</a:t>
            </a:r>
            <a:endParaRPr lang="en-GB"/>
          </a:p>
        </p:txBody>
      </p:sp>
      <p:sp>
        <p:nvSpPr>
          <p:cNvPr id="11"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a:t>Digital Twins and Digital Threads in Defence through the lens of T&amp;E | September 2020 | ©</a:t>
            </a:r>
            <a:endParaRPr lang="en-US" cap="none" dirty="0"/>
          </a:p>
        </p:txBody>
      </p:sp>
    </p:spTree>
    <p:extLst>
      <p:ext uri="{BB962C8B-B14F-4D97-AF65-F5344CB8AC3E}">
        <p14:creationId xmlns:p14="http://schemas.microsoft.com/office/powerpoint/2010/main" val="9908080"/>
      </p:ext>
    </p:extLst>
  </p:cSld>
  <p:clrMapOvr>
    <a:masterClrMapping/>
  </p:clrMapOvr>
  <p:extLst>
    <p:ext uri="{DCECCB84-F9BA-43D5-87BE-67443E8EF086}">
      <p15:sldGuideLst xmlns:p15="http://schemas.microsoft.com/office/powerpoint/2012/main">
        <p15:guide id="1" orient="horz" pos="1321">
          <p15:clr>
            <a:srgbClr val="FBAE40"/>
          </p15:clr>
        </p15:guide>
        <p15:guide id="2" orient="horz" pos="21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ight Phot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000" y="3177001"/>
            <a:ext cx="8892000" cy="503999"/>
          </a:xfrm>
        </p:spPr>
        <p:txBody>
          <a:bodyPr anchor="b">
            <a:normAutofit/>
          </a:bodyPr>
          <a:lstStyle>
            <a:lvl1pPr algn="l">
              <a:lnSpc>
                <a:spcPct val="100000"/>
              </a:lnSpc>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69015814"/>
      </p:ext>
    </p:extLst>
  </p:cSld>
  <p:clrMapOvr>
    <a:masterClrMapping/>
  </p:clrMapOvr>
  <p:extLst>
    <p:ext uri="{DCECCB84-F9BA-43D5-87BE-67443E8EF086}">
      <p15:sldGuideLst xmlns:p15="http://schemas.microsoft.com/office/powerpoint/2012/main">
        <p15:guide id="1"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Light Photo)">
    <p:bg>
      <p:bgPr>
        <a:solidFill>
          <a:schemeClr val="tx1"/>
        </a:solidFill>
        <a:effectLst/>
      </p:bgPr>
    </p:bg>
    <p:spTree>
      <p:nvGrpSpPr>
        <p:cNvPr id="1" name=""/>
        <p:cNvGrpSpPr/>
        <p:nvPr/>
      </p:nvGrpSpPr>
      <p:grpSpPr>
        <a:xfrm>
          <a:off x="0" y="0"/>
          <a:ext cx="0" cy="0"/>
          <a:chOff x="0" y="0"/>
          <a:chExt cx="0" cy="0"/>
        </a:xfrm>
      </p:grpSpPr>
      <p:pic>
        <p:nvPicPr>
          <p:cNvPr id="5" name="Picture 4" descr="QinetiQ_Logo_w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7648" y="2756625"/>
            <a:ext cx="6336705" cy="1344751"/>
          </a:xfrm>
          <a:prstGeom prst="rect">
            <a:avLst/>
          </a:prstGeom>
        </p:spPr>
      </p:pic>
    </p:spTree>
    <p:extLst>
      <p:ext uri="{BB962C8B-B14F-4D97-AF65-F5344CB8AC3E}">
        <p14:creationId xmlns:p14="http://schemas.microsoft.com/office/powerpoint/2010/main" val="682925150"/>
      </p:ext>
    </p:extLst>
  </p:cSld>
  <p:clrMapOvr>
    <a:masterClrMapping/>
  </p:clrMapOvr>
  <p:extLst>
    <p:ext uri="{DCECCB84-F9BA-43D5-87BE-67443E8EF086}">
      <p15:sldGuideLst xmlns:p15="http://schemas.microsoft.com/office/powerpoint/2012/main">
        <p15:guide id="1"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241729C-7B44-6A45-8DC5-F1B5D819486E}" type="slidenum">
              <a:rPr lang="en-US" smtClean="0"/>
              <a:pPr/>
              <a:t>‹#›</a:t>
            </a:fld>
            <a:endParaRPr lang="en-US"/>
          </a:p>
        </p:txBody>
      </p:sp>
      <p:sp>
        <p:nvSpPr>
          <p:cNvPr id="6"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a:t>Digital Twins and Digital Threads in Defence through the lens of T&amp;E | September 2020 | ©</a:t>
            </a:r>
            <a:endParaRPr lang="en-US" cap="none" dirty="0"/>
          </a:p>
        </p:txBody>
      </p:sp>
    </p:spTree>
    <p:extLst>
      <p:ext uri="{BB962C8B-B14F-4D97-AF65-F5344CB8AC3E}">
        <p14:creationId xmlns:p14="http://schemas.microsoft.com/office/powerpoint/2010/main" val="1061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hot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000" y="1440000"/>
            <a:ext cx="5760000" cy="1440000"/>
          </a:xfrm>
        </p:spPr>
        <p:txBody>
          <a:bodyPr anchor="t" anchorCtr="0">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2000" y="3960000"/>
            <a:ext cx="5760000"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 Placeholder 11"/>
          <p:cNvSpPr>
            <a:spLocks noGrp="1"/>
          </p:cNvSpPr>
          <p:nvPr>
            <p:ph type="body" sz="quarter" idx="14" hasCustomPrompt="1"/>
          </p:nvPr>
        </p:nvSpPr>
        <p:spPr>
          <a:xfrm>
            <a:off x="342900" y="5300363"/>
            <a:ext cx="5760000" cy="648000"/>
          </a:xfrm>
        </p:spPr>
        <p:txBody>
          <a:bodyPr>
            <a:normAutofit/>
          </a:bodyPr>
          <a:lstStyle>
            <a:lvl1pPr marL="0" indent="0">
              <a:buNone/>
              <a:defRPr sz="2400">
                <a:solidFill>
                  <a:schemeClr val="bg1"/>
                </a:solidFill>
              </a:defRPr>
            </a:lvl1pPr>
            <a:lvl2pPr marL="180975" indent="0">
              <a:buNone/>
              <a:defRPr/>
            </a:lvl2pPr>
            <a:lvl3pPr marL="404812" indent="0">
              <a:buNone/>
              <a:defRPr/>
            </a:lvl3pPr>
            <a:lvl4pPr marL="577850" indent="0">
              <a:buNone/>
              <a:defRPr/>
            </a:lvl4pPr>
            <a:lvl5pPr marL="758825" indent="0">
              <a:buNone/>
              <a:defRPr/>
            </a:lvl5pPr>
          </a:lstStyle>
          <a:p>
            <a:pPr lvl="0"/>
            <a:r>
              <a:rPr lang="en-US" dirty="0"/>
              <a:t>DD Month Year</a:t>
            </a:r>
          </a:p>
        </p:txBody>
      </p:sp>
      <p:grpSp>
        <p:nvGrpSpPr>
          <p:cNvPr id="39" name="Group 38"/>
          <p:cNvGrpSpPr/>
          <p:nvPr userDrawn="1"/>
        </p:nvGrpSpPr>
        <p:grpSpPr>
          <a:xfrm>
            <a:off x="6495699" y="4806920"/>
            <a:ext cx="5702301" cy="2051080"/>
            <a:chOff x="6495699" y="4806920"/>
            <a:chExt cx="5702301" cy="2051080"/>
          </a:xfrm>
        </p:grpSpPr>
        <p:grpSp>
          <p:nvGrpSpPr>
            <p:cNvPr id="35" name="Group 34"/>
            <p:cNvGrpSpPr/>
            <p:nvPr userDrawn="1"/>
          </p:nvGrpSpPr>
          <p:grpSpPr>
            <a:xfrm>
              <a:off x="6495699" y="4806920"/>
              <a:ext cx="5702301" cy="2051080"/>
              <a:chOff x="6171077" y="4692312"/>
              <a:chExt cx="6020924" cy="2165687"/>
            </a:xfrm>
          </p:grpSpPr>
          <p:sp>
            <p:nvSpPr>
              <p:cNvPr id="34" name="Freeform 33"/>
              <p:cNvSpPr/>
              <p:nvPr userDrawn="1"/>
            </p:nvSpPr>
            <p:spPr>
              <a:xfrm>
                <a:off x="10099927" y="4692313"/>
                <a:ext cx="2092074" cy="2165686"/>
              </a:xfrm>
              <a:custGeom>
                <a:avLst/>
                <a:gdLst>
                  <a:gd name="connsiteX0" fmla="*/ 0 w 2092074"/>
                  <a:gd name="connsiteY0" fmla="*/ 0 h 2165686"/>
                  <a:gd name="connsiteX1" fmla="*/ 1 w 2092074"/>
                  <a:gd name="connsiteY1" fmla="*/ 0 h 2165686"/>
                  <a:gd name="connsiteX2" fmla="*/ 2092074 w 2092074"/>
                  <a:gd name="connsiteY2" fmla="*/ 1153207 h 2165686"/>
                  <a:gd name="connsiteX3" fmla="*/ 2092074 w 2092074"/>
                  <a:gd name="connsiteY3" fmla="*/ 2165686 h 2165686"/>
                  <a:gd name="connsiteX4" fmla="*/ 0 w 2092074"/>
                  <a:gd name="connsiteY4" fmla="*/ 2165686 h 2165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074" h="2165686">
                    <a:moveTo>
                      <a:pt x="0" y="0"/>
                    </a:moveTo>
                    <a:lnTo>
                      <a:pt x="1" y="0"/>
                    </a:lnTo>
                    <a:lnTo>
                      <a:pt x="2092074" y="1153207"/>
                    </a:lnTo>
                    <a:lnTo>
                      <a:pt x="2092074" y="2165686"/>
                    </a:lnTo>
                    <a:lnTo>
                      <a:pt x="0" y="21656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userDrawn="1"/>
            </p:nvSpPr>
            <p:spPr>
              <a:xfrm flipH="1">
                <a:off x="6171077" y="4692312"/>
                <a:ext cx="3928849" cy="21656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516032" y="6242604"/>
              <a:ext cx="1389490" cy="324000"/>
            </a:xfrm>
            <a:prstGeom prst="rect">
              <a:avLst/>
            </a:prstGeom>
          </p:spPr>
        </p:pic>
      </p:grpSp>
    </p:spTree>
    <p:extLst>
      <p:ext uri="{BB962C8B-B14F-4D97-AF65-F5344CB8AC3E}">
        <p14:creationId xmlns:p14="http://schemas.microsoft.com/office/powerpoint/2010/main" val="37738734"/>
      </p:ext>
    </p:extLst>
  </p:cSld>
  <p:clrMapOvr>
    <a:masterClrMapping/>
  </p:clrMapOvr>
  <p:extLst>
    <p:ext uri="{DCECCB84-F9BA-43D5-87BE-67443E8EF086}">
      <p15:sldGuideLst xmlns:p15="http://schemas.microsoft.com/office/powerpoint/2012/main">
        <p15:guide id="1"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7033035" cy="6870642"/>
          </a:xfrm>
          <a:custGeom>
            <a:avLst/>
            <a:gdLst>
              <a:gd name="connsiteX0" fmla="*/ 0 w 7028508"/>
              <a:gd name="connsiteY0" fmla="*/ 0 h 6876107"/>
              <a:gd name="connsiteX1" fmla="*/ 7028508 w 7028508"/>
              <a:gd name="connsiteY1" fmla="*/ 0 h 6876107"/>
              <a:gd name="connsiteX2" fmla="*/ 7028508 w 7028508"/>
              <a:gd name="connsiteY2" fmla="*/ 6876107 h 6876107"/>
              <a:gd name="connsiteX3" fmla="*/ 0 w 7028508"/>
              <a:gd name="connsiteY3" fmla="*/ 6876107 h 6876107"/>
              <a:gd name="connsiteX4" fmla="*/ 0 w 7028508"/>
              <a:gd name="connsiteY4" fmla="*/ 0 h 6876107"/>
              <a:gd name="connsiteX0" fmla="*/ 0 w 7037561"/>
              <a:gd name="connsiteY0" fmla="*/ 0 h 6876107"/>
              <a:gd name="connsiteX1" fmla="*/ 7037561 w 7037561"/>
              <a:gd name="connsiteY1" fmla="*/ 4431672 h 6876107"/>
              <a:gd name="connsiteX2" fmla="*/ 7028508 w 7037561"/>
              <a:gd name="connsiteY2" fmla="*/ 6876107 h 6876107"/>
              <a:gd name="connsiteX3" fmla="*/ 0 w 7037561"/>
              <a:gd name="connsiteY3" fmla="*/ 6876107 h 6876107"/>
              <a:gd name="connsiteX4" fmla="*/ 0 w 7037561"/>
              <a:gd name="connsiteY4" fmla="*/ 0 h 6876107"/>
              <a:gd name="connsiteX0" fmla="*/ 0 w 7033035"/>
              <a:gd name="connsiteY0" fmla="*/ 0 h 6876107"/>
              <a:gd name="connsiteX1" fmla="*/ 7033035 w 7033035"/>
              <a:gd name="connsiteY1" fmla="*/ 3530852 h 6876107"/>
              <a:gd name="connsiteX2" fmla="*/ 7028508 w 7033035"/>
              <a:gd name="connsiteY2" fmla="*/ 6876107 h 6876107"/>
              <a:gd name="connsiteX3" fmla="*/ 0 w 7033035"/>
              <a:gd name="connsiteY3" fmla="*/ 6876107 h 6876107"/>
              <a:gd name="connsiteX4" fmla="*/ 0 w 7033035"/>
              <a:gd name="connsiteY4" fmla="*/ 0 h 6876107"/>
              <a:gd name="connsiteX0" fmla="*/ 0 w 7033035"/>
              <a:gd name="connsiteY0" fmla="*/ 0 h 6876107"/>
              <a:gd name="connsiteX1" fmla="*/ 484360 w 7033035"/>
              <a:gd name="connsiteY1" fmla="*/ 244445 h 6876107"/>
              <a:gd name="connsiteX2" fmla="*/ 7033035 w 7033035"/>
              <a:gd name="connsiteY2" fmla="*/ 3530852 h 6876107"/>
              <a:gd name="connsiteX3" fmla="*/ 7028508 w 7033035"/>
              <a:gd name="connsiteY3" fmla="*/ 6876107 h 6876107"/>
              <a:gd name="connsiteX4" fmla="*/ 0 w 7033035"/>
              <a:gd name="connsiteY4" fmla="*/ 6876107 h 6876107"/>
              <a:gd name="connsiteX5" fmla="*/ 0 w 7033035"/>
              <a:gd name="connsiteY5" fmla="*/ 0 h 6876107"/>
              <a:gd name="connsiteX0" fmla="*/ 0 w 7033035"/>
              <a:gd name="connsiteY0" fmla="*/ 0 h 6876107"/>
              <a:gd name="connsiteX1" fmla="*/ 683536 w 7033035"/>
              <a:gd name="connsiteY1" fmla="*/ 1 h 6876107"/>
              <a:gd name="connsiteX2" fmla="*/ 7033035 w 7033035"/>
              <a:gd name="connsiteY2" fmla="*/ 3530852 h 6876107"/>
              <a:gd name="connsiteX3" fmla="*/ 7028508 w 7033035"/>
              <a:gd name="connsiteY3" fmla="*/ 6876107 h 6876107"/>
              <a:gd name="connsiteX4" fmla="*/ 0 w 7033035"/>
              <a:gd name="connsiteY4" fmla="*/ 6876107 h 6876107"/>
              <a:gd name="connsiteX5" fmla="*/ 0 w 7033035"/>
              <a:gd name="connsiteY5" fmla="*/ 0 h 6876107"/>
              <a:gd name="connsiteX0" fmla="*/ 0 w 7033035"/>
              <a:gd name="connsiteY0" fmla="*/ 0 h 6876107"/>
              <a:gd name="connsiteX1" fmla="*/ 683536 w 7033035"/>
              <a:gd name="connsiteY1" fmla="*/ 1 h 6876107"/>
              <a:gd name="connsiteX2" fmla="*/ 7033035 w 7033035"/>
              <a:gd name="connsiteY2" fmla="*/ 3530852 h 6876107"/>
              <a:gd name="connsiteX3" fmla="*/ 7028508 w 7033035"/>
              <a:gd name="connsiteY3" fmla="*/ 6876107 h 6876107"/>
              <a:gd name="connsiteX4" fmla="*/ 0 w 7033035"/>
              <a:gd name="connsiteY4" fmla="*/ 3232088 h 6876107"/>
              <a:gd name="connsiteX5" fmla="*/ 0 w 7033035"/>
              <a:gd name="connsiteY5" fmla="*/ 0 h 6876107"/>
              <a:gd name="connsiteX0" fmla="*/ 0 w 7033035"/>
              <a:gd name="connsiteY0" fmla="*/ 0 h 6876107"/>
              <a:gd name="connsiteX1" fmla="*/ 683536 w 7033035"/>
              <a:gd name="connsiteY1" fmla="*/ 1 h 6876107"/>
              <a:gd name="connsiteX2" fmla="*/ 7033035 w 7033035"/>
              <a:gd name="connsiteY2" fmla="*/ 3530852 h 6876107"/>
              <a:gd name="connsiteX3" fmla="*/ 7028508 w 7033035"/>
              <a:gd name="connsiteY3" fmla="*/ 6876107 h 6876107"/>
              <a:gd name="connsiteX4" fmla="*/ 0 w 7033035"/>
              <a:gd name="connsiteY4" fmla="*/ 5051834 h 6876107"/>
              <a:gd name="connsiteX5" fmla="*/ 0 w 7033035"/>
              <a:gd name="connsiteY5" fmla="*/ 0 h 6876107"/>
              <a:gd name="connsiteX0" fmla="*/ 0 w 7033035"/>
              <a:gd name="connsiteY0" fmla="*/ 0 h 6876107"/>
              <a:gd name="connsiteX1" fmla="*/ 683536 w 7033035"/>
              <a:gd name="connsiteY1" fmla="*/ 1 h 6876107"/>
              <a:gd name="connsiteX2" fmla="*/ 7033035 w 7033035"/>
              <a:gd name="connsiteY2" fmla="*/ 3530852 h 6876107"/>
              <a:gd name="connsiteX3" fmla="*/ 7028508 w 7033035"/>
              <a:gd name="connsiteY3" fmla="*/ 6876107 h 6876107"/>
              <a:gd name="connsiteX4" fmla="*/ 3286408 w 7033035"/>
              <a:gd name="connsiteY4" fmla="*/ 5911914 h 6876107"/>
              <a:gd name="connsiteX5" fmla="*/ 0 w 7033035"/>
              <a:gd name="connsiteY5" fmla="*/ 5051834 h 6876107"/>
              <a:gd name="connsiteX6" fmla="*/ 0 w 7033035"/>
              <a:gd name="connsiteY6" fmla="*/ 0 h 6876107"/>
              <a:gd name="connsiteX0" fmla="*/ 0 w 7033035"/>
              <a:gd name="connsiteY0" fmla="*/ 0 h 6876107"/>
              <a:gd name="connsiteX1" fmla="*/ 683536 w 7033035"/>
              <a:gd name="connsiteY1" fmla="*/ 1 h 6876107"/>
              <a:gd name="connsiteX2" fmla="*/ 7033035 w 7033035"/>
              <a:gd name="connsiteY2" fmla="*/ 3530852 h 6876107"/>
              <a:gd name="connsiteX3" fmla="*/ 7028508 w 7033035"/>
              <a:gd name="connsiteY3" fmla="*/ 6876107 h 6876107"/>
              <a:gd name="connsiteX4" fmla="*/ 3114392 w 7033035"/>
              <a:gd name="connsiteY4" fmla="*/ 6867054 h 6876107"/>
              <a:gd name="connsiteX5" fmla="*/ 0 w 7033035"/>
              <a:gd name="connsiteY5" fmla="*/ 5051834 h 6876107"/>
              <a:gd name="connsiteX6" fmla="*/ 0 w 7033035"/>
              <a:gd name="connsiteY6" fmla="*/ 0 h 6876107"/>
              <a:gd name="connsiteX0" fmla="*/ 0 w 7033035"/>
              <a:gd name="connsiteY0" fmla="*/ 0 h 6880246"/>
              <a:gd name="connsiteX1" fmla="*/ 683536 w 7033035"/>
              <a:gd name="connsiteY1" fmla="*/ 1 h 6880246"/>
              <a:gd name="connsiteX2" fmla="*/ 7033035 w 7033035"/>
              <a:gd name="connsiteY2" fmla="*/ 3530852 h 6880246"/>
              <a:gd name="connsiteX3" fmla="*/ 7028508 w 7033035"/>
              <a:gd name="connsiteY3" fmla="*/ 6876107 h 6880246"/>
              <a:gd name="connsiteX4" fmla="*/ 3120970 w 7033035"/>
              <a:gd name="connsiteY4" fmla="*/ 6880246 h 6880246"/>
              <a:gd name="connsiteX5" fmla="*/ 0 w 7033035"/>
              <a:gd name="connsiteY5" fmla="*/ 5051834 h 6880246"/>
              <a:gd name="connsiteX6" fmla="*/ 0 w 7033035"/>
              <a:gd name="connsiteY6" fmla="*/ 0 h 6880246"/>
              <a:gd name="connsiteX0" fmla="*/ 0 w 7033035"/>
              <a:gd name="connsiteY0" fmla="*/ 0 h 6888782"/>
              <a:gd name="connsiteX1" fmla="*/ 683536 w 7033035"/>
              <a:gd name="connsiteY1" fmla="*/ 1 h 6888782"/>
              <a:gd name="connsiteX2" fmla="*/ 7033035 w 7033035"/>
              <a:gd name="connsiteY2" fmla="*/ 3530852 h 6888782"/>
              <a:gd name="connsiteX3" fmla="*/ 7028508 w 7033035"/>
              <a:gd name="connsiteY3" fmla="*/ 6888782 h 6888782"/>
              <a:gd name="connsiteX4" fmla="*/ 3120970 w 7033035"/>
              <a:gd name="connsiteY4" fmla="*/ 6880246 h 6888782"/>
              <a:gd name="connsiteX5" fmla="*/ 0 w 7033035"/>
              <a:gd name="connsiteY5" fmla="*/ 5051834 h 6888782"/>
              <a:gd name="connsiteX6" fmla="*/ 0 w 7033035"/>
              <a:gd name="connsiteY6" fmla="*/ 0 h 688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035" h="6888782">
                <a:moveTo>
                  <a:pt x="0" y="0"/>
                </a:moveTo>
                <a:lnTo>
                  <a:pt x="683536" y="1"/>
                </a:lnTo>
                <a:lnTo>
                  <a:pt x="7033035" y="3530852"/>
                </a:lnTo>
                <a:cubicBezTo>
                  <a:pt x="7030017" y="4345664"/>
                  <a:pt x="7031526" y="6073970"/>
                  <a:pt x="7028508" y="6888782"/>
                </a:cubicBezTo>
                <a:lnTo>
                  <a:pt x="3120970" y="6880246"/>
                </a:lnTo>
                <a:lnTo>
                  <a:pt x="0" y="5051834"/>
                </a:lnTo>
                <a:lnTo>
                  <a:pt x="0" y="0"/>
                </a:lnTo>
                <a:close/>
              </a:path>
            </a:pathLst>
          </a:custGeom>
          <a:solidFill>
            <a:schemeClr val="bg1">
              <a:lumMod val="95000"/>
            </a:schemeClr>
          </a:solidFill>
        </p:spPr>
        <p:txBody>
          <a:bodyPr tIns="540000" anchor="ctr" anchorCtr="0">
            <a:normAutofit/>
          </a:bodyPr>
          <a:lstStyle>
            <a:lvl1pPr marL="0" indent="0" algn="ctr">
              <a:buNone/>
              <a:defRPr sz="798"/>
            </a:lvl1pPr>
          </a:lstStyle>
          <a:p>
            <a:r>
              <a:rPr lang="en-US"/>
              <a:t>Click icon to add picture</a:t>
            </a:r>
            <a:endParaRPr lang="en-GB" dirty="0"/>
          </a:p>
        </p:txBody>
      </p:sp>
      <p:sp>
        <p:nvSpPr>
          <p:cNvPr id="43" name="Freeform 42"/>
          <p:cNvSpPr/>
          <p:nvPr userDrawn="1"/>
        </p:nvSpPr>
        <p:spPr>
          <a:xfrm>
            <a:off x="4624390" y="0"/>
            <a:ext cx="7232648" cy="6502401"/>
          </a:xfrm>
          <a:custGeom>
            <a:avLst/>
            <a:gdLst>
              <a:gd name="connsiteX0" fmla="*/ 0 w 7232648"/>
              <a:gd name="connsiteY0" fmla="*/ 0 h 6502401"/>
              <a:gd name="connsiteX1" fmla="*/ 1 w 7232648"/>
              <a:gd name="connsiteY1" fmla="*/ 0 h 6502401"/>
              <a:gd name="connsiteX2" fmla="*/ 1 w 7232648"/>
              <a:gd name="connsiteY2" fmla="*/ 260352 h 6502401"/>
              <a:gd name="connsiteX3" fmla="*/ 493504 w 7232648"/>
              <a:gd name="connsiteY3" fmla="*/ 0 h 6502401"/>
              <a:gd name="connsiteX4" fmla="*/ 7232648 w 7232648"/>
              <a:gd name="connsiteY4" fmla="*/ 0 h 6502401"/>
              <a:gd name="connsiteX5" fmla="*/ 7232648 w 7232648"/>
              <a:gd name="connsiteY5" fmla="*/ 2303720 h 6502401"/>
              <a:gd name="connsiteX6" fmla="*/ 0 w 7232648"/>
              <a:gd name="connsiteY6" fmla="*/ 6502401 h 6502401"/>
              <a:gd name="connsiteX7" fmla="*/ 0 w 7232648"/>
              <a:gd name="connsiteY7" fmla="*/ 0 h 65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2648" h="6502401">
                <a:moveTo>
                  <a:pt x="0" y="0"/>
                </a:moveTo>
                <a:lnTo>
                  <a:pt x="1" y="0"/>
                </a:lnTo>
                <a:lnTo>
                  <a:pt x="1" y="260352"/>
                </a:lnTo>
                <a:lnTo>
                  <a:pt x="493504" y="0"/>
                </a:lnTo>
                <a:lnTo>
                  <a:pt x="7232648" y="0"/>
                </a:lnTo>
                <a:lnTo>
                  <a:pt x="7232648" y="2303720"/>
                </a:lnTo>
                <a:lnTo>
                  <a:pt x="0" y="6502401"/>
                </a:lnTo>
                <a:lnTo>
                  <a:pt x="0" y="0"/>
                </a:lnTo>
                <a:close/>
              </a:path>
            </a:pathLst>
          </a:cu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972" dirty="0"/>
              <a:t>               </a:t>
            </a:r>
          </a:p>
        </p:txBody>
      </p:sp>
      <p:sp>
        <p:nvSpPr>
          <p:cNvPr id="42" name="Freeform 41"/>
          <p:cNvSpPr/>
          <p:nvPr userDrawn="1"/>
        </p:nvSpPr>
        <p:spPr>
          <a:xfrm>
            <a:off x="5452855" y="-166254"/>
            <a:ext cx="6742320" cy="2469974"/>
          </a:xfrm>
          <a:custGeom>
            <a:avLst/>
            <a:gdLst>
              <a:gd name="connsiteX0" fmla="*/ 19447 w 6742320"/>
              <a:gd name="connsiteY0" fmla="*/ 0 h 2469974"/>
              <a:gd name="connsiteX1" fmla="*/ 6739145 w 6742320"/>
              <a:gd name="connsiteY1" fmla="*/ 0 h 2469974"/>
              <a:gd name="connsiteX2" fmla="*/ 6742320 w 6742320"/>
              <a:gd name="connsiteY2" fmla="*/ 2468130 h 2469974"/>
              <a:gd name="connsiteX3" fmla="*/ 6739144 w 6742320"/>
              <a:gd name="connsiteY3" fmla="*/ 2469974 h 2469974"/>
              <a:gd name="connsiteX4" fmla="*/ 6739144 w 6742320"/>
              <a:gd name="connsiteY4" fmla="*/ 166254 h 2469974"/>
              <a:gd name="connsiteX5" fmla="*/ 0 w 6742320"/>
              <a:gd name="connsiteY5" fmla="*/ 166254 h 2469974"/>
              <a:gd name="connsiteX6" fmla="*/ 312947 w 6742320"/>
              <a:gd name="connsiteY6" fmla="*/ 1156 h 2469974"/>
              <a:gd name="connsiteX7" fmla="*/ 19447 w 6742320"/>
              <a:gd name="connsiteY7" fmla="*/ 0 h 246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2320" h="2469974">
                <a:moveTo>
                  <a:pt x="19447" y="0"/>
                </a:moveTo>
                <a:lnTo>
                  <a:pt x="6739145" y="0"/>
                </a:lnTo>
                <a:cubicBezTo>
                  <a:pt x="6741262" y="1278852"/>
                  <a:pt x="6740203" y="1189278"/>
                  <a:pt x="6742320" y="2468130"/>
                </a:cubicBezTo>
                <a:lnTo>
                  <a:pt x="6739144" y="2469974"/>
                </a:lnTo>
                <a:lnTo>
                  <a:pt x="6739144" y="166254"/>
                </a:lnTo>
                <a:lnTo>
                  <a:pt x="0" y="166254"/>
                </a:lnTo>
                <a:lnTo>
                  <a:pt x="312947" y="1156"/>
                </a:lnTo>
                <a:lnTo>
                  <a:pt x="19447"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72"/>
          </a:p>
        </p:txBody>
      </p:sp>
      <p:sp>
        <p:nvSpPr>
          <p:cNvPr id="41" name="Freeform 40"/>
          <p:cNvSpPr/>
          <p:nvPr userDrawn="1"/>
        </p:nvSpPr>
        <p:spPr>
          <a:xfrm>
            <a:off x="4959350" y="0"/>
            <a:ext cx="7232649" cy="6858000"/>
          </a:xfrm>
          <a:custGeom>
            <a:avLst/>
            <a:gdLst>
              <a:gd name="connsiteX0" fmla="*/ 0 w 7232649"/>
              <a:gd name="connsiteY0" fmla="*/ 0 h 6858000"/>
              <a:gd name="connsiteX1" fmla="*/ 1 w 7232649"/>
              <a:gd name="connsiteY1" fmla="*/ 0 h 6858000"/>
              <a:gd name="connsiteX2" fmla="*/ 1 w 7232649"/>
              <a:gd name="connsiteY2" fmla="*/ 6502401 h 6858000"/>
              <a:gd name="connsiteX3" fmla="*/ 7232649 w 7232649"/>
              <a:gd name="connsiteY3" fmla="*/ 2303720 h 6858000"/>
              <a:gd name="connsiteX4" fmla="*/ 7232649 w 7232649"/>
              <a:gd name="connsiteY4" fmla="*/ 6858000 h 6858000"/>
              <a:gd name="connsiteX5" fmla="*/ 0 w 7232649"/>
              <a:gd name="connsiteY5" fmla="*/ 6858000 h 6858000"/>
              <a:gd name="connsiteX6" fmla="*/ 0 w 72326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2649" h="6858000">
                <a:moveTo>
                  <a:pt x="0" y="0"/>
                </a:moveTo>
                <a:lnTo>
                  <a:pt x="1" y="0"/>
                </a:lnTo>
                <a:lnTo>
                  <a:pt x="1" y="6502401"/>
                </a:lnTo>
                <a:lnTo>
                  <a:pt x="7232649" y="2303720"/>
                </a:lnTo>
                <a:lnTo>
                  <a:pt x="7232649" y="6858000"/>
                </a:lnTo>
                <a:lnTo>
                  <a:pt x="0" y="68580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72"/>
          </a:p>
        </p:txBody>
      </p:sp>
      <p:sp>
        <p:nvSpPr>
          <p:cNvPr id="2" name="Title 1"/>
          <p:cNvSpPr>
            <a:spLocks noGrp="1"/>
          </p:cNvSpPr>
          <p:nvPr>
            <p:ph type="ctrTitle" hasCustomPrompt="1"/>
          </p:nvPr>
        </p:nvSpPr>
        <p:spPr>
          <a:xfrm>
            <a:off x="5364000" y="1522983"/>
            <a:ext cx="4176000" cy="936000"/>
          </a:xfrm>
        </p:spPr>
        <p:txBody>
          <a:bodyPr anchor="t" anchorCtr="0">
            <a:normAutofit/>
          </a:bodyPr>
          <a:lstStyle>
            <a:lvl1pPr algn="l">
              <a:lnSpc>
                <a:spcPct val="100000"/>
              </a:lnSpc>
              <a:defRPr sz="3600">
                <a:solidFill>
                  <a:schemeClr val="bg1"/>
                </a:solidFill>
              </a:defRPr>
            </a:lvl1pPr>
          </a:lstStyle>
          <a:p>
            <a:r>
              <a:rPr lang="en-US" dirty="0"/>
              <a:t>Click to edit title</a:t>
            </a:r>
          </a:p>
        </p:txBody>
      </p:sp>
      <p:sp>
        <p:nvSpPr>
          <p:cNvPr id="3" name="Subtitle 2"/>
          <p:cNvSpPr>
            <a:spLocks noGrp="1"/>
          </p:cNvSpPr>
          <p:nvPr>
            <p:ph type="subTitle" idx="1"/>
          </p:nvPr>
        </p:nvSpPr>
        <p:spPr>
          <a:xfrm>
            <a:off x="5364000" y="2530983"/>
            <a:ext cx="4176000"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1" name="Group 10"/>
          <p:cNvGrpSpPr/>
          <p:nvPr userDrawn="1"/>
        </p:nvGrpSpPr>
        <p:grpSpPr>
          <a:xfrm>
            <a:off x="4644000" y="0"/>
            <a:ext cx="2892000" cy="6608294"/>
            <a:chOff x="4644000" y="0"/>
            <a:chExt cx="2892000" cy="6608294"/>
          </a:xfrm>
        </p:grpSpPr>
        <p:sp>
          <p:nvSpPr>
            <p:cNvPr id="12" name="TextBox 11"/>
            <p:cNvSpPr txBox="1"/>
            <p:nvPr userDrawn="1"/>
          </p:nvSpPr>
          <p:spPr>
            <a:xfrm>
              <a:off x="4656000" y="0"/>
              <a:ext cx="2880000" cy="540000"/>
            </a:xfrm>
            <a:prstGeom prst="rect">
              <a:avLst/>
            </a:prstGeom>
            <a:noFill/>
          </p:spPr>
          <p:txBody>
            <a:bodyPr wrap="square" lIns="0" tIns="0" rIns="0" bIns="0" rtlCol="0" anchor="ctr" anchorCtr="0">
              <a:noAutofit/>
            </a:bodyPr>
            <a:lstStyle/>
            <a:p>
              <a:pPr algn="ctr"/>
              <a:r>
                <a:rPr lang="en-US" sz="900" cap="all" baseline="0" dirty="0">
                  <a:solidFill>
                    <a:schemeClr val="bg2"/>
                  </a:solidFill>
                </a:rPr>
                <a:t>QINETIQ IN CONFIDENCE</a:t>
              </a:r>
            </a:p>
          </p:txBody>
        </p:sp>
        <p:sp>
          <p:nvSpPr>
            <p:cNvPr id="13" name="TextBox 12"/>
            <p:cNvSpPr txBox="1"/>
            <p:nvPr userDrawn="1"/>
          </p:nvSpPr>
          <p:spPr>
            <a:xfrm>
              <a:off x="4644000" y="6377462"/>
              <a:ext cx="2880000" cy="230832"/>
            </a:xfrm>
            <a:prstGeom prst="rect">
              <a:avLst/>
            </a:prstGeom>
            <a:noFill/>
          </p:spPr>
          <p:txBody>
            <a:bodyPr wrap="square" rtlCol="0" anchor="ctr" anchorCtr="0">
              <a:spAutoFit/>
            </a:bodyPr>
            <a:lstStyle/>
            <a:p>
              <a:pPr algn="ctr"/>
              <a:r>
                <a:rPr lang="en-US" sz="900" cap="all" baseline="0" dirty="0">
                  <a:solidFill>
                    <a:schemeClr val="bg2">
                      <a:lumMod val="75000"/>
                    </a:schemeClr>
                  </a:solidFill>
                </a:rPr>
                <a:t>QINETIQ IN CONFIDENCE</a:t>
              </a:r>
            </a:p>
          </p:txBody>
        </p:sp>
      </p:grpSp>
    </p:spTree>
    <p:extLst>
      <p:ext uri="{BB962C8B-B14F-4D97-AF65-F5344CB8AC3E}">
        <p14:creationId xmlns:p14="http://schemas.microsoft.com/office/powerpoint/2010/main" val="1781971889"/>
      </p:ext>
    </p:extLst>
  </p:cSld>
  <p:clrMapOvr>
    <a:masterClrMapping/>
  </p:clrMapOvr>
  <p:extLst>
    <p:ext uri="{DCECCB84-F9BA-43D5-87BE-67443E8EF086}">
      <p15:sldGuideLst xmlns:p15="http://schemas.microsoft.com/office/powerpoint/2012/main">
        <p15:guide id="1" pos="7680">
          <p15:clr>
            <a:srgbClr val="FBAE40"/>
          </p15:clr>
        </p15:guide>
        <p15:guide id="2" orient="horz" pos="1101" userDrawn="1">
          <p15:clr>
            <a:srgbClr val="FBAE40"/>
          </p15:clr>
        </p15:guide>
        <p15:guide id="3" pos="19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bg1"/>
        </a:solidFill>
        <a:effectLst/>
      </p:bgPr>
    </p:bg>
    <p:spTree>
      <p:nvGrpSpPr>
        <p:cNvPr id="1" name=""/>
        <p:cNvGrpSpPr/>
        <p:nvPr/>
      </p:nvGrpSpPr>
      <p:grpSpPr>
        <a:xfrm>
          <a:off x="0" y="0"/>
          <a:ext cx="0" cy="0"/>
          <a:chOff x="0" y="0"/>
          <a:chExt cx="0" cy="0"/>
        </a:xfrm>
      </p:grpSpPr>
      <p:sp>
        <p:nvSpPr>
          <p:cNvPr id="41" name="Freeform 40"/>
          <p:cNvSpPr/>
          <p:nvPr userDrawn="1"/>
        </p:nvSpPr>
        <p:spPr>
          <a:xfrm>
            <a:off x="4959350" y="0"/>
            <a:ext cx="7232649" cy="6858000"/>
          </a:xfrm>
          <a:custGeom>
            <a:avLst/>
            <a:gdLst>
              <a:gd name="connsiteX0" fmla="*/ 0 w 7232649"/>
              <a:gd name="connsiteY0" fmla="*/ 0 h 6858000"/>
              <a:gd name="connsiteX1" fmla="*/ 1 w 7232649"/>
              <a:gd name="connsiteY1" fmla="*/ 0 h 6858000"/>
              <a:gd name="connsiteX2" fmla="*/ 1 w 7232649"/>
              <a:gd name="connsiteY2" fmla="*/ 6502401 h 6858000"/>
              <a:gd name="connsiteX3" fmla="*/ 7232649 w 7232649"/>
              <a:gd name="connsiteY3" fmla="*/ 2303720 h 6858000"/>
              <a:gd name="connsiteX4" fmla="*/ 7232649 w 7232649"/>
              <a:gd name="connsiteY4" fmla="*/ 6858000 h 6858000"/>
              <a:gd name="connsiteX5" fmla="*/ 0 w 7232649"/>
              <a:gd name="connsiteY5" fmla="*/ 6858000 h 6858000"/>
              <a:gd name="connsiteX6" fmla="*/ 0 w 72326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2649" h="6858000">
                <a:moveTo>
                  <a:pt x="0" y="0"/>
                </a:moveTo>
                <a:lnTo>
                  <a:pt x="1" y="0"/>
                </a:lnTo>
                <a:lnTo>
                  <a:pt x="1" y="6502401"/>
                </a:lnTo>
                <a:lnTo>
                  <a:pt x="7232649" y="2303720"/>
                </a:lnTo>
                <a:lnTo>
                  <a:pt x="7232649" y="6858000"/>
                </a:lnTo>
                <a:lnTo>
                  <a:pt x="0" y="68580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72"/>
          </a:p>
        </p:txBody>
      </p:sp>
      <p:sp>
        <p:nvSpPr>
          <p:cNvPr id="13" name="Freeform 12"/>
          <p:cNvSpPr/>
          <p:nvPr userDrawn="1"/>
        </p:nvSpPr>
        <p:spPr>
          <a:xfrm>
            <a:off x="-20549" y="631544"/>
            <a:ext cx="2268000" cy="4888899"/>
          </a:xfrm>
          <a:custGeom>
            <a:avLst/>
            <a:gdLst>
              <a:gd name="connsiteX0" fmla="*/ 0 w 2246313"/>
              <a:gd name="connsiteY0" fmla="*/ 0 h 4888899"/>
              <a:gd name="connsiteX1" fmla="*/ 2246313 w 2246313"/>
              <a:gd name="connsiteY1" fmla="*/ 1300673 h 4888899"/>
              <a:gd name="connsiteX2" fmla="*/ 2246313 w 2246313"/>
              <a:gd name="connsiteY2" fmla="*/ 4888899 h 4888899"/>
              <a:gd name="connsiteX3" fmla="*/ 3368 w 2246313"/>
              <a:gd name="connsiteY3" fmla="*/ 3574252 h 4888899"/>
              <a:gd name="connsiteX4" fmla="*/ 0 w 2246313"/>
              <a:gd name="connsiteY4" fmla="*/ 2031183 h 4888899"/>
              <a:gd name="connsiteX0" fmla="*/ 1123 w 2247436"/>
              <a:gd name="connsiteY0" fmla="*/ 0 h 4888899"/>
              <a:gd name="connsiteX1" fmla="*/ 2247436 w 2247436"/>
              <a:gd name="connsiteY1" fmla="*/ 1300673 h 4888899"/>
              <a:gd name="connsiteX2" fmla="*/ 2247436 w 2247436"/>
              <a:gd name="connsiteY2" fmla="*/ 4888899 h 4888899"/>
              <a:gd name="connsiteX3" fmla="*/ 1123 w 2247436"/>
              <a:gd name="connsiteY3" fmla="*/ 3549538 h 4888899"/>
              <a:gd name="connsiteX4" fmla="*/ 1123 w 2247436"/>
              <a:gd name="connsiteY4" fmla="*/ 2031183 h 4888899"/>
              <a:gd name="connsiteX5" fmla="*/ 1123 w 2247436"/>
              <a:gd name="connsiteY5" fmla="*/ 0 h 4888899"/>
              <a:gd name="connsiteX0" fmla="*/ 2246 w 2248559"/>
              <a:gd name="connsiteY0" fmla="*/ 0 h 4888899"/>
              <a:gd name="connsiteX1" fmla="*/ 2248559 w 2248559"/>
              <a:gd name="connsiteY1" fmla="*/ 1300673 h 4888899"/>
              <a:gd name="connsiteX2" fmla="*/ 2248559 w 2248559"/>
              <a:gd name="connsiteY2" fmla="*/ 4888899 h 4888899"/>
              <a:gd name="connsiteX3" fmla="*/ 1123 w 2248559"/>
              <a:gd name="connsiteY3" fmla="*/ 3574251 h 4888899"/>
              <a:gd name="connsiteX4" fmla="*/ 2246 w 2248559"/>
              <a:gd name="connsiteY4" fmla="*/ 2031183 h 4888899"/>
              <a:gd name="connsiteX5" fmla="*/ 2246 w 2248559"/>
              <a:gd name="connsiteY5" fmla="*/ 0 h 4888899"/>
              <a:gd name="connsiteX0" fmla="*/ 2247 w 2248559"/>
              <a:gd name="connsiteY0" fmla="*/ 0 h 4888899"/>
              <a:gd name="connsiteX1" fmla="*/ 2248559 w 2248559"/>
              <a:gd name="connsiteY1" fmla="*/ 1300673 h 4888899"/>
              <a:gd name="connsiteX2" fmla="*/ 2248559 w 2248559"/>
              <a:gd name="connsiteY2" fmla="*/ 4888899 h 4888899"/>
              <a:gd name="connsiteX3" fmla="*/ 1123 w 2248559"/>
              <a:gd name="connsiteY3" fmla="*/ 3574251 h 4888899"/>
              <a:gd name="connsiteX4" fmla="*/ 2246 w 2248559"/>
              <a:gd name="connsiteY4" fmla="*/ 2031183 h 4888899"/>
              <a:gd name="connsiteX5" fmla="*/ 2247 w 2248559"/>
              <a:gd name="connsiteY5" fmla="*/ 0 h 4888899"/>
              <a:gd name="connsiteX0" fmla="*/ 2247 w 2248559"/>
              <a:gd name="connsiteY0" fmla="*/ 0 h 4888899"/>
              <a:gd name="connsiteX1" fmla="*/ 2248559 w 2248559"/>
              <a:gd name="connsiteY1" fmla="*/ 1300673 h 4888899"/>
              <a:gd name="connsiteX2" fmla="*/ 2248559 w 2248559"/>
              <a:gd name="connsiteY2" fmla="*/ 4888899 h 4888899"/>
              <a:gd name="connsiteX3" fmla="*/ 1123 w 2248559"/>
              <a:gd name="connsiteY3" fmla="*/ 3574251 h 4888899"/>
              <a:gd name="connsiteX4" fmla="*/ 0 w 2248559"/>
              <a:gd name="connsiteY4" fmla="*/ 2051731 h 4888899"/>
              <a:gd name="connsiteX5" fmla="*/ 2247 w 2248559"/>
              <a:gd name="connsiteY5" fmla="*/ 0 h 4888899"/>
              <a:gd name="connsiteX0" fmla="*/ 12521 w 2258833"/>
              <a:gd name="connsiteY0" fmla="*/ 0 h 4888899"/>
              <a:gd name="connsiteX1" fmla="*/ 2258833 w 2258833"/>
              <a:gd name="connsiteY1" fmla="*/ 1300673 h 4888899"/>
              <a:gd name="connsiteX2" fmla="*/ 2258833 w 2258833"/>
              <a:gd name="connsiteY2" fmla="*/ 4888899 h 4888899"/>
              <a:gd name="connsiteX3" fmla="*/ 11397 w 2258833"/>
              <a:gd name="connsiteY3" fmla="*/ 3574251 h 4888899"/>
              <a:gd name="connsiteX4" fmla="*/ 10274 w 2258833"/>
              <a:gd name="connsiteY4" fmla="*/ 2051731 h 4888899"/>
              <a:gd name="connsiteX5" fmla="*/ 12521 w 2258833"/>
              <a:gd name="connsiteY5" fmla="*/ 0 h 4888899"/>
              <a:gd name="connsiteX0" fmla="*/ 12521 w 2258833"/>
              <a:gd name="connsiteY0" fmla="*/ 0 h 4888899"/>
              <a:gd name="connsiteX1" fmla="*/ 2258833 w 2258833"/>
              <a:gd name="connsiteY1" fmla="*/ 1300673 h 4888899"/>
              <a:gd name="connsiteX2" fmla="*/ 2258833 w 2258833"/>
              <a:gd name="connsiteY2" fmla="*/ 4888899 h 4888899"/>
              <a:gd name="connsiteX3" fmla="*/ 11397 w 2258833"/>
              <a:gd name="connsiteY3" fmla="*/ 3574251 h 4888899"/>
              <a:gd name="connsiteX4" fmla="*/ 10274 w 2258833"/>
              <a:gd name="connsiteY4" fmla="*/ 2051731 h 4888899"/>
              <a:gd name="connsiteX5" fmla="*/ 12521 w 2258833"/>
              <a:gd name="connsiteY5" fmla="*/ 0 h 488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8833" h="4888899">
                <a:moveTo>
                  <a:pt x="12521" y="0"/>
                </a:moveTo>
                <a:lnTo>
                  <a:pt x="2258833" y="1300673"/>
                </a:lnTo>
                <a:lnTo>
                  <a:pt x="2258833" y="4888899"/>
                </a:lnTo>
                <a:lnTo>
                  <a:pt x="11397" y="3574251"/>
                </a:lnTo>
                <a:cubicBezTo>
                  <a:pt x="10274" y="3059895"/>
                  <a:pt x="11397" y="2566087"/>
                  <a:pt x="10274" y="2051731"/>
                </a:cubicBezTo>
                <a:cubicBezTo>
                  <a:pt x="0" y="193142"/>
                  <a:pt x="12521" y="677061"/>
                  <a:pt x="1252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userDrawn="1"/>
        </p:nvSpPr>
        <p:spPr>
          <a:xfrm>
            <a:off x="2245149" y="-6366"/>
            <a:ext cx="9585863" cy="5527937"/>
          </a:xfrm>
          <a:custGeom>
            <a:avLst/>
            <a:gdLst>
              <a:gd name="connsiteX0" fmla="*/ 3454045 w 9585863"/>
              <a:gd name="connsiteY0" fmla="*/ 0 h 5527937"/>
              <a:gd name="connsiteX1" fmla="*/ 9585863 w 9585863"/>
              <a:gd name="connsiteY1" fmla="*/ 8696 h 5527937"/>
              <a:gd name="connsiteX2" fmla="*/ 0 w 9585863"/>
              <a:gd name="connsiteY2" fmla="*/ 5527937 h 5527937"/>
              <a:gd name="connsiteX3" fmla="*/ 0 w 9585863"/>
              <a:gd name="connsiteY3" fmla="*/ 1940259 h 5527937"/>
            </a:gdLst>
            <a:ahLst/>
            <a:cxnLst>
              <a:cxn ang="0">
                <a:pos x="connsiteX0" y="connsiteY0"/>
              </a:cxn>
              <a:cxn ang="0">
                <a:pos x="connsiteX1" y="connsiteY1"/>
              </a:cxn>
              <a:cxn ang="0">
                <a:pos x="connsiteX2" y="connsiteY2"/>
              </a:cxn>
              <a:cxn ang="0">
                <a:pos x="connsiteX3" y="connsiteY3"/>
              </a:cxn>
            </a:cxnLst>
            <a:rect l="l" t="t" r="r" b="b"/>
            <a:pathLst>
              <a:path w="9585863" h="5527937">
                <a:moveTo>
                  <a:pt x="3454045" y="0"/>
                </a:moveTo>
                <a:lnTo>
                  <a:pt x="9585863" y="8696"/>
                </a:lnTo>
                <a:lnTo>
                  <a:pt x="0" y="5527937"/>
                </a:lnTo>
                <a:lnTo>
                  <a:pt x="0" y="1940259"/>
                </a:lnTo>
                <a:close/>
              </a:path>
            </a:pathLst>
          </a:custGeom>
          <a:gradFill>
            <a:gsLst>
              <a:gs pos="37026">
                <a:srgbClr val="D9DFE3"/>
              </a:gs>
              <a:gs pos="18000">
                <a:schemeClr val="bg1">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36000" y="4428000"/>
            <a:ext cx="5184000" cy="1188000"/>
          </a:xfrm>
        </p:spPr>
        <p:txBody>
          <a:bodyPr anchor="t" anchorCtr="0">
            <a:normAutofit/>
          </a:bodyPr>
          <a:lstStyle>
            <a:lvl1pPr algn="l">
              <a:lnSpc>
                <a:spcPct val="100000"/>
              </a:lnSpc>
              <a:defRPr sz="3600">
                <a:solidFill>
                  <a:schemeClr val="tx1"/>
                </a:solidFill>
              </a:defRPr>
            </a:lvl1pPr>
          </a:lstStyle>
          <a:p>
            <a:r>
              <a:rPr lang="en-US" dirty="0"/>
              <a:t>Click to edit title</a:t>
            </a:r>
          </a:p>
        </p:txBody>
      </p:sp>
      <p:sp>
        <p:nvSpPr>
          <p:cNvPr id="17" name="Rectangle 7"/>
          <p:cNvSpPr/>
          <p:nvPr userDrawn="1"/>
        </p:nvSpPr>
        <p:spPr>
          <a:xfrm>
            <a:off x="10309989" y="408942"/>
            <a:ext cx="1898265" cy="3249478"/>
          </a:xfrm>
          <a:custGeom>
            <a:avLst/>
            <a:gdLst>
              <a:gd name="connsiteX0" fmla="*/ 0 w 2306320"/>
              <a:gd name="connsiteY0" fmla="*/ 0 h 3596640"/>
              <a:gd name="connsiteX1" fmla="*/ 2306320 w 2306320"/>
              <a:gd name="connsiteY1" fmla="*/ 0 h 3596640"/>
              <a:gd name="connsiteX2" fmla="*/ 2306320 w 2306320"/>
              <a:gd name="connsiteY2" fmla="*/ 3596640 h 3596640"/>
              <a:gd name="connsiteX3" fmla="*/ 0 w 2306320"/>
              <a:gd name="connsiteY3" fmla="*/ 3596640 h 3596640"/>
              <a:gd name="connsiteX4" fmla="*/ 0 w 2306320"/>
              <a:gd name="connsiteY4" fmla="*/ 0 h 3596640"/>
              <a:gd name="connsiteX0" fmla="*/ 0 w 2306320"/>
              <a:gd name="connsiteY0" fmla="*/ 0 h 4917440"/>
              <a:gd name="connsiteX1" fmla="*/ 2306320 w 2306320"/>
              <a:gd name="connsiteY1" fmla="*/ 1320800 h 4917440"/>
              <a:gd name="connsiteX2" fmla="*/ 2306320 w 2306320"/>
              <a:gd name="connsiteY2" fmla="*/ 4917440 h 4917440"/>
              <a:gd name="connsiteX3" fmla="*/ 0 w 2306320"/>
              <a:gd name="connsiteY3" fmla="*/ 4917440 h 4917440"/>
              <a:gd name="connsiteX4" fmla="*/ 0 w 2306320"/>
              <a:gd name="connsiteY4" fmla="*/ 0 h 4917440"/>
              <a:gd name="connsiteX0" fmla="*/ 0 w 2306320"/>
              <a:gd name="connsiteY0" fmla="*/ 0 h 4917440"/>
              <a:gd name="connsiteX1" fmla="*/ 2306320 w 2306320"/>
              <a:gd name="connsiteY1" fmla="*/ 1838960 h 4917440"/>
              <a:gd name="connsiteX2" fmla="*/ 2306320 w 2306320"/>
              <a:gd name="connsiteY2" fmla="*/ 4917440 h 4917440"/>
              <a:gd name="connsiteX3" fmla="*/ 0 w 2306320"/>
              <a:gd name="connsiteY3" fmla="*/ 4917440 h 4917440"/>
              <a:gd name="connsiteX4" fmla="*/ 0 w 2306320"/>
              <a:gd name="connsiteY4" fmla="*/ 0 h 4917440"/>
              <a:gd name="connsiteX0" fmla="*/ 0 w 2306320"/>
              <a:gd name="connsiteY0" fmla="*/ 0 h 4917440"/>
              <a:gd name="connsiteX1" fmla="*/ 2296160 w 2306320"/>
              <a:gd name="connsiteY1" fmla="*/ 1330960 h 4917440"/>
              <a:gd name="connsiteX2" fmla="*/ 2306320 w 2306320"/>
              <a:gd name="connsiteY2" fmla="*/ 4917440 h 4917440"/>
              <a:gd name="connsiteX3" fmla="*/ 0 w 2306320"/>
              <a:gd name="connsiteY3" fmla="*/ 4917440 h 4917440"/>
              <a:gd name="connsiteX4" fmla="*/ 0 w 2306320"/>
              <a:gd name="connsiteY4" fmla="*/ 0 h 4917440"/>
              <a:gd name="connsiteX0" fmla="*/ 0 w 2306320"/>
              <a:gd name="connsiteY0" fmla="*/ 0 h 4917440"/>
              <a:gd name="connsiteX1" fmla="*/ 2296160 w 2306320"/>
              <a:gd name="connsiteY1" fmla="*/ 1330960 h 4917440"/>
              <a:gd name="connsiteX2" fmla="*/ 2306320 w 2306320"/>
              <a:gd name="connsiteY2" fmla="*/ 4917440 h 4917440"/>
              <a:gd name="connsiteX3" fmla="*/ 30480 w 2306320"/>
              <a:gd name="connsiteY3" fmla="*/ 2946400 h 4917440"/>
              <a:gd name="connsiteX4" fmla="*/ 0 w 2306320"/>
              <a:gd name="connsiteY4" fmla="*/ 0 h 4917440"/>
              <a:gd name="connsiteX0" fmla="*/ 0 w 2306320"/>
              <a:gd name="connsiteY0" fmla="*/ 0 h 4917440"/>
              <a:gd name="connsiteX1" fmla="*/ 2296160 w 2306320"/>
              <a:gd name="connsiteY1" fmla="*/ 1330960 h 4917440"/>
              <a:gd name="connsiteX2" fmla="*/ 2306320 w 2306320"/>
              <a:gd name="connsiteY2" fmla="*/ 4917440 h 4917440"/>
              <a:gd name="connsiteX3" fmla="*/ 10160 w 2306320"/>
              <a:gd name="connsiteY3" fmla="*/ 3566160 h 4917440"/>
              <a:gd name="connsiteX4" fmla="*/ 0 w 2306320"/>
              <a:gd name="connsiteY4" fmla="*/ 0 h 4917440"/>
              <a:gd name="connsiteX0" fmla="*/ 0 w 2306320"/>
              <a:gd name="connsiteY0" fmla="*/ 0 h 3574016"/>
              <a:gd name="connsiteX1" fmla="*/ 2296160 w 2306320"/>
              <a:gd name="connsiteY1" fmla="*/ 1330960 h 3574016"/>
              <a:gd name="connsiteX2" fmla="*/ 2306320 w 2306320"/>
              <a:gd name="connsiteY2" fmla="*/ 3574016 h 3574016"/>
              <a:gd name="connsiteX3" fmla="*/ 10160 w 2306320"/>
              <a:gd name="connsiteY3" fmla="*/ 3566160 h 3574016"/>
              <a:gd name="connsiteX4" fmla="*/ 0 w 2306320"/>
              <a:gd name="connsiteY4" fmla="*/ 0 h 3574016"/>
              <a:gd name="connsiteX0" fmla="*/ 0 w 2306320"/>
              <a:gd name="connsiteY0" fmla="*/ 0 h 4055621"/>
              <a:gd name="connsiteX1" fmla="*/ 2296160 w 2306320"/>
              <a:gd name="connsiteY1" fmla="*/ 1330960 h 4055621"/>
              <a:gd name="connsiteX2" fmla="*/ 2306320 w 2306320"/>
              <a:gd name="connsiteY2" fmla="*/ 4055621 h 4055621"/>
              <a:gd name="connsiteX3" fmla="*/ 10160 w 2306320"/>
              <a:gd name="connsiteY3" fmla="*/ 3566160 h 4055621"/>
              <a:gd name="connsiteX4" fmla="*/ 0 w 2306320"/>
              <a:gd name="connsiteY4" fmla="*/ 0 h 4055621"/>
              <a:gd name="connsiteX0" fmla="*/ 3078 w 2309398"/>
              <a:gd name="connsiteY0" fmla="*/ 0 h 4055621"/>
              <a:gd name="connsiteX1" fmla="*/ 2299238 w 2309398"/>
              <a:gd name="connsiteY1" fmla="*/ 1330960 h 4055621"/>
              <a:gd name="connsiteX2" fmla="*/ 2309398 w 2309398"/>
              <a:gd name="connsiteY2" fmla="*/ 4055621 h 4055621"/>
              <a:gd name="connsiteX3" fmla="*/ 771 w 2309398"/>
              <a:gd name="connsiteY3" fmla="*/ 3122576 h 4055621"/>
              <a:gd name="connsiteX4" fmla="*/ 3078 w 2309398"/>
              <a:gd name="connsiteY4" fmla="*/ 0 h 4055621"/>
              <a:gd name="connsiteX0" fmla="*/ 3078 w 2309398"/>
              <a:gd name="connsiteY0" fmla="*/ 0 h 4055621"/>
              <a:gd name="connsiteX1" fmla="*/ 2299238 w 2309398"/>
              <a:gd name="connsiteY1" fmla="*/ 1330960 h 4055621"/>
              <a:gd name="connsiteX2" fmla="*/ 2309398 w 2309398"/>
              <a:gd name="connsiteY2" fmla="*/ 4055621 h 4055621"/>
              <a:gd name="connsiteX3" fmla="*/ 771 w 2309398"/>
              <a:gd name="connsiteY3" fmla="*/ 2324126 h 4055621"/>
              <a:gd name="connsiteX4" fmla="*/ 3078 w 2309398"/>
              <a:gd name="connsiteY4" fmla="*/ 0 h 4055621"/>
              <a:gd name="connsiteX0" fmla="*/ 3078 w 2309398"/>
              <a:gd name="connsiteY0" fmla="*/ 0 h 4055621"/>
              <a:gd name="connsiteX1" fmla="*/ 2299238 w 2309398"/>
              <a:gd name="connsiteY1" fmla="*/ 1330960 h 4055621"/>
              <a:gd name="connsiteX2" fmla="*/ 2309398 w 2309398"/>
              <a:gd name="connsiteY2" fmla="*/ 4055621 h 4055621"/>
              <a:gd name="connsiteX3" fmla="*/ 771 w 2309398"/>
              <a:gd name="connsiteY3" fmla="*/ 2691666 h 4055621"/>
              <a:gd name="connsiteX4" fmla="*/ 3078 w 2309398"/>
              <a:gd name="connsiteY4" fmla="*/ 0 h 4055621"/>
              <a:gd name="connsiteX0" fmla="*/ 3078 w 2423978"/>
              <a:gd name="connsiteY0" fmla="*/ 0 h 4055621"/>
              <a:gd name="connsiteX1" fmla="*/ 2423909 w 2423978"/>
              <a:gd name="connsiteY1" fmla="*/ 1378487 h 4055621"/>
              <a:gd name="connsiteX2" fmla="*/ 2309398 w 2423978"/>
              <a:gd name="connsiteY2" fmla="*/ 4055621 h 4055621"/>
              <a:gd name="connsiteX3" fmla="*/ 771 w 2423978"/>
              <a:gd name="connsiteY3" fmla="*/ 2691666 h 4055621"/>
              <a:gd name="connsiteX4" fmla="*/ 3078 w 2423978"/>
              <a:gd name="connsiteY4" fmla="*/ 0 h 4055621"/>
              <a:gd name="connsiteX0" fmla="*/ 3078 w 2424097"/>
              <a:gd name="connsiteY0" fmla="*/ 0 h 4087306"/>
              <a:gd name="connsiteX1" fmla="*/ 2423909 w 2424097"/>
              <a:gd name="connsiteY1" fmla="*/ 1378487 h 4087306"/>
              <a:gd name="connsiteX2" fmla="*/ 2387318 w 2424097"/>
              <a:gd name="connsiteY2" fmla="*/ 4087306 h 4087306"/>
              <a:gd name="connsiteX3" fmla="*/ 771 w 2424097"/>
              <a:gd name="connsiteY3" fmla="*/ 2691666 h 4087306"/>
              <a:gd name="connsiteX4" fmla="*/ 3078 w 2424097"/>
              <a:gd name="connsiteY4" fmla="*/ 0 h 4087306"/>
              <a:gd name="connsiteX0" fmla="*/ 3078 w 2423985"/>
              <a:gd name="connsiteY0" fmla="*/ 0 h 4053473"/>
              <a:gd name="connsiteX1" fmla="*/ 2423909 w 2423985"/>
              <a:gd name="connsiteY1" fmla="*/ 1378487 h 4053473"/>
              <a:gd name="connsiteX2" fmla="*/ 2320756 w 2423985"/>
              <a:gd name="connsiteY2" fmla="*/ 4053473 h 4053473"/>
              <a:gd name="connsiteX3" fmla="*/ 771 w 2423985"/>
              <a:gd name="connsiteY3" fmla="*/ 2691666 h 4053473"/>
              <a:gd name="connsiteX4" fmla="*/ 3078 w 2423985"/>
              <a:gd name="connsiteY4" fmla="*/ 0 h 4053473"/>
              <a:gd name="connsiteX0" fmla="*/ 3078 w 2329325"/>
              <a:gd name="connsiteY0" fmla="*/ 0 h 4053473"/>
              <a:gd name="connsiteX1" fmla="*/ 2328820 w 2329325"/>
              <a:gd name="connsiteY1" fmla="*/ 1325322 h 4053473"/>
              <a:gd name="connsiteX2" fmla="*/ 2320756 w 2329325"/>
              <a:gd name="connsiteY2" fmla="*/ 4053473 h 4053473"/>
              <a:gd name="connsiteX3" fmla="*/ 771 w 2329325"/>
              <a:gd name="connsiteY3" fmla="*/ 2691666 h 4053473"/>
              <a:gd name="connsiteX4" fmla="*/ 3078 w 2329325"/>
              <a:gd name="connsiteY4" fmla="*/ 0 h 4053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325" h="4053473">
                <a:moveTo>
                  <a:pt x="3078" y="0"/>
                </a:moveTo>
                <a:lnTo>
                  <a:pt x="2328820" y="1325322"/>
                </a:lnTo>
                <a:cubicBezTo>
                  <a:pt x="2332207" y="2520815"/>
                  <a:pt x="2317369" y="2857980"/>
                  <a:pt x="2320756" y="4053473"/>
                </a:cubicBezTo>
                <a:lnTo>
                  <a:pt x="771" y="2691666"/>
                </a:lnTo>
                <a:cubicBezTo>
                  <a:pt x="-2616" y="1502946"/>
                  <a:pt x="6465" y="1188720"/>
                  <a:pt x="3078" y="0"/>
                </a:cubicBezTo>
                <a:close/>
              </a:path>
            </a:pathLst>
          </a:custGeom>
          <a:solidFill>
            <a:srgbClr val="9A2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Tree>
    <p:extLst>
      <p:ext uri="{BB962C8B-B14F-4D97-AF65-F5344CB8AC3E}">
        <p14:creationId xmlns:p14="http://schemas.microsoft.com/office/powerpoint/2010/main" val="910753679"/>
      </p:ext>
    </p:extLst>
  </p:cSld>
  <p:clrMapOvr>
    <a:masterClrMapping/>
  </p:clrMapOvr>
  <p:extLst>
    <p:ext uri="{DCECCB84-F9BA-43D5-87BE-67443E8EF086}">
      <p15:sldGuideLst xmlns:p15="http://schemas.microsoft.com/office/powerpoint/2012/main">
        <p15:guide id="1" pos="7680">
          <p15:clr>
            <a:srgbClr val="FBAE40"/>
          </p15:clr>
        </p15:guide>
        <p15:guide id="2" orient="horz" pos="1101">
          <p15:clr>
            <a:srgbClr val="FBAE40"/>
          </p15:clr>
        </p15:guide>
        <p15:guide id="3" pos="649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41729C-7B44-6A45-8DC5-F1B5D819486E}" type="slidenum">
              <a:rPr lang="en-US" smtClean="0"/>
              <a:pPr/>
              <a:t>‹#›</a:t>
            </a:fld>
            <a:endParaRPr lang="en-US"/>
          </a:p>
        </p:txBody>
      </p:sp>
      <p:sp>
        <p:nvSpPr>
          <p:cNvPr id="3" name="TextBox 2"/>
          <p:cNvSpPr txBox="1"/>
          <p:nvPr userDrawn="1"/>
        </p:nvSpPr>
        <p:spPr>
          <a:xfrm>
            <a:off x="5771408" y="6442364"/>
            <a:ext cx="184731" cy="369332"/>
          </a:xfrm>
          <a:prstGeom prst="rect">
            <a:avLst/>
          </a:prstGeom>
          <a:noFill/>
        </p:spPr>
        <p:txBody>
          <a:bodyPr wrap="none" rtlCol="0">
            <a:spAutoFit/>
          </a:bodyPr>
          <a:lstStyle/>
          <a:p>
            <a:endParaRPr lang="en-US"/>
          </a:p>
        </p:txBody>
      </p:sp>
      <p:sp>
        <p:nvSpPr>
          <p:cNvPr id="7" name="Title 6"/>
          <p:cNvSpPr>
            <a:spLocks noGrp="1"/>
          </p:cNvSpPr>
          <p:nvPr>
            <p:ph type="title"/>
          </p:nvPr>
        </p:nvSpPr>
        <p:spPr/>
        <p:txBody>
          <a:bodyPr/>
          <a:lstStyle/>
          <a:p>
            <a:r>
              <a:rPr lang="en-US"/>
              <a:t>Click to edit Master title style</a:t>
            </a:r>
            <a:endParaRPr lang="en-GB"/>
          </a:p>
        </p:txBody>
      </p:sp>
      <p:sp>
        <p:nvSpPr>
          <p:cNvPr id="8"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a:t>Digital Twins and Digital Threads in Defence through the lens of T&amp;E | September 2020 | ©</a:t>
            </a:r>
            <a:endParaRPr lang="en-US" cap="none" dirty="0"/>
          </a:p>
        </p:txBody>
      </p:sp>
    </p:spTree>
    <p:extLst>
      <p:ext uri="{BB962C8B-B14F-4D97-AF65-F5344CB8AC3E}">
        <p14:creationId xmlns:p14="http://schemas.microsoft.com/office/powerpoint/2010/main" val="174576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400" y="540000"/>
            <a:ext cx="11507788" cy="511200"/>
          </a:xfrm>
        </p:spPr>
        <p:txBody>
          <a:bodyPr/>
          <a:lstStyle/>
          <a:p>
            <a:r>
              <a:rPr lang="en-US"/>
              <a:t>Click to edit Master title style</a:t>
            </a:r>
            <a:endParaRPr lang="en-US" dirty="0"/>
          </a:p>
        </p:txBody>
      </p:sp>
      <p:sp>
        <p:nvSpPr>
          <p:cNvPr id="3" name="Content Placeholder 2"/>
          <p:cNvSpPr>
            <a:spLocks noGrp="1"/>
          </p:cNvSpPr>
          <p:nvPr>
            <p:ph idx="1"/>
          </p:nvPr>
        </p:nvSpPr>
        <p:spPr>
          <a:xfrm>
            <a:off x="341400" y="1376363"/>
            <a:ext cx="115092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241729C-7B44-6A45-8DC5-F1B5D819486E}" type="slidenum">
              <a:rPr lang="en-US" smtClean="0"/>
              <a:pPr/>
              <a:t>‹#›</a:t>
            </a:fld>
            <a:endParaRPr lang="en-US"/>
          </a:p>
        </p:txBody>
      </p:sp>
      <p:sp>
        <p:nvSpPr>
          <p:cNvPr id="8"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dirty="0"/>
              <a:t>Digital Twins and Digital Threads in Defence through the lens of T&amp;E | September 2020 | ©</a:t>
            </a:r>
            <a:endParaRPr lang="en-US" cap="none" dirty="0"/>
          </a:p>
        </p:txBody>
      </p:sp>
    </p:spTree>
    <p:extLst>
      <p:ext uri="{BB962C8B-B14F-4D97-AF65-F5344CB8AC3E}">
        <p14:creationId xmlns:p14="http://schemas.microsoft.com/office/powerpoint/2010/main" val="153279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376363"/>
            <a:ext cx="5670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241729C-7B44-6A45-8DC5-F1B5D819486E}" type="slidenum">
              <a:rPr lang="en-US" smtClean="0"/>
              <a:pPr/>
              <a:t>‹#›</a:t>
            </a:fld>
            <a:endParaRPr lang="en-US"/>
          </a:p>
        </p:txBody>
      </p:sp>
      <p:sp>
        <p:nvSpPr>
          <p:cNvPr id="7" name="Content Placeholder 2"/>
          <p:cNvSpPr>
            <a:spLocks noGrp="1"/>
          </p:cNvSpPr>
          <p:nvPr>
            <p:ph idx="13"/>
          </p:nvPr>
        </p:nvSpPr>
        <p:spPr>
          <a:xfrm>
            <a:off x="6179188" y="1376363"/>
            <a:ext cx="5670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341400" y="540000"/>
            <a:ext cx="11507788" cy="511200"/>
          </a:xfrm>
        </p:spPr>
        <p:txBody>
          <a:bodyPr/>
          <a:lstStyle/>
          <a:p>
            <a:r>
              <a:rPr lang="en-US"/>
              <a:t>Click to edit Master title style</a:t>
            </a:r>
            <a:endParaRPr lang="en-GB"/>
          </a:p>
        </p:txBody>
      </p:sp>
      <p:sp>
        <p:nvSpPr>
          <p:cNvPr id="10"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a:t>Digital Twins and Digital Threads in Defence through the lens of T&amp;E | September 2020 | ©</a:t>
            </a:r>
            <a:endParaRPr lang="en-US" cap="none" dirty="0"/>
          </a:p>
        </p:txBody>
      </p:sp>
    </p:spTree>
    <p:extLst>
      <p:ext uri="{BB962C8B-B14F-4D97-AF65-F5344CB8AC3E}">
        <p14:creationId xmlns:p14="http://schemas.microsoft.com/office/powerpoint/2010/main" val="138039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400" y="1376363"/>
            <a:ext cx="7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241729C-7B44-6A45-8DC5-F1B5D819486E}" type="slidenum">
              <a:rPr lang="en-US" smtClean="0"/>
              <a:pPr/>
              <a:t>‹#›</a:t>
            </a:fld>
            <a:endParaRPr lang="en-US"/>
          </a:p>
        </p:txBody>
      </p:sp>
      <p:sp>
        <p:nvSpPr>
          <p:cNvPr id="8" name="Picture Placeholder 6"/>
          <p:cNvSpPr>
            <a:spLocks noGrp="1"/>
          </p:cNvSpPr>
          <p:nvPr>
            <p:ph type="pic" sz="quarter" idx="13"/>
          </p:nvPr>
        </p:nvSpPr>
        <p:spPr>
          <a:xfrm>
            <a:off x="8194200" y="1376363"/>
            <a:ext cx="3654988" cy="4572000"/>
          </a:xfrm>
          <a:prstGeom prst="rect">
            <a:avLst/>
          </a:prstGeom>
          <a:solidFill>
            <a:schemeClr val="bg1">
              <a:lumMod val="95000"/>
            </a:schemeClr>
          </a:solidFill>
        </p:spPr>
        <p:txBody>
          <a:bodyPr tIns="540000" anchor="ctr">
            <a:normAutofit/>
          </a:bodyPr>
          <a:lstStyle>
            <a:lvl1pPr marL="0" indent="0" algn="ctr">
              <a:buNone/>
              <a:defRPr sz="958">
                <a:latin typeface="+mn-lt"/>
              </a:defRPr>
            </a:lvl1pPr>
          </a:lstStyle>
          <a:p>
            <a:r>
              <a:rPr lang="en-US"/>
              <a:t>Click icon to add picture</a:t>
            </a:r>
            <a:endParaRPr lang="en-GB"/>
          </a:p>
        </p:txBody>
      </p:sp>
      <p:sp>
        <p:nvSpPr>
          <p:cNvPr id="9" name="Title 8"/>
          <p:cNvSpPr>
            <a:spLocks noGrp="1"/>
          </p:cNvSpPr>
          <p:nvPr>
            <p:ph type="title"/>
          </p:nvPr>
        </p:nvSpPr>
        <p:spPr>
          <a:xfrm>
            <a:off x="341400" y="540000"/>
            <a:ext cx="11507788" cy="511200"/>
          </a:xfrm>
        </p:spPr>
        <p:txBody>
          <a:bodyPr/>
          <a:lstStyle/>
          <a:p>
            <a:r>
              <a:rPr lang="en-US"/>
              <a:t>Click to edit Master title style</a:t>
            </a:r>
            <a:endParaRPr lang="en-GB"/>
          </a:p>
        </p:txBody>
      </p:sp>
      <p:sp>
        <p:nvSpPr>
          <p:cNvPr id="10"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a:t>Digital Twins and Digital Threads in Defence through the lens of T&amp;E | September 2020 | ©</a:t>
            </a:r>
            <a:endParaRPr lang="en-US" cap="none" dirty="0"/>
          </a:p>
        </p:txBody>
      </p:sp>
    </p:spTree>
    <p:extLst>
      <p:ext uri="{BB962C8B-B14F-4D97-AF65-F5344CB8AC3E}">
        <p14:creationId xmlns:p14="http://schemas.microsoft.com/office/powerpoint/2010/main" val="80342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400" y="1375200"/>
            <a:ext cx="7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241729C-7B44-6A45-8DC5-F1B5D819486E}" type="slidenum">
              <a:rPr lang="en-US" smtClean="0"/>
              <a:pPr/>
              <a:t>‹#›</a:t>
            </a:fld>
            <a:endParaRPr lang="en-US"/>
          </a:p>
        </p:txBody>
      </p:sp>
      <p:sp>
        <p:nvSpPr>
          <p:cNvPr id="8" name="Picture Placeholder 6"/>
          <p:cNvSpPr>
            <a:spLocks noGrp="1"/>
          </p:cNvSpPr>
          <p:nvPr>
            <p:ph type="pic" sz="quarter" idx="13"/>
          </p:nvPr>
        </p:nvSpPr>
        <p:spPr>
          <a:xfrm>
            <a:off x="8194200" y="1368000"/>
            <a:ext cx="3654988" cy="2214000"/>
          </a:xfrm>
          <a:prstGeom prst="rect">
            <a:avLst/>
          </a:prstGeom>
          <a:solidFill>
            <a:schemeClr val="bg1">
              <a:lumMod val="95000"/>
            </a:schemeClr>
          </a:solidFill>
        </p:spPr>
        <p:txBody>
          <a:bodyPr tIns="540000" anchor="ctr">
            <a:normAutofit/>
          </a:bodyPr>
          <a:lstStyle>
            <a:lvl1pPr marL="0" indent="0" algn="ctr">
              <a:buNone/>
              <a:defRPr sz="958">
                <a:latin typeface="+mn-lt"/>
              </a:defRPr>
            </a:lvl1pPr>
          </a:lstStyle>
          <a:p>
            <a:r>
              <a:rPr lang="en-US"/>
              <a:t>Click icon to add picture</a:t>
            </a:r>
            <a:endParaRPr lang="en-GB"/>
          </a:p>
        </p:txBody>
      </p:sp>
      <p:sp>
        <p:nvSpPr>
          <p:cNvPr id="7" name="Picture Placeholder 6"/>
          <p:cNvSpPr>
            <a:spLocks noGrp="1"/>
          </p:cNvSpPr>
          <p:nvPr>
            <p:ph type="pic" sz="quarter" idx="14"/>
          </p:nvPr>
        </p:nvSpPr>
        <p:spPr>
          <a:xfrm>
            <a:off x="8195188" y="3734363"/>
            <a:ext cx="3654000" cy="2214000"/>
          </a:xfrm>
          <a:prstGeom prst="rect">
            <a:avLst/>
          </a:prstGeom>
          <a:solidFill>
            <a:schemeClr val="bg1">
              <a:lumMod val="95000"/>
            </a:schemeClr>
          </a:solidFill>
        </p:spPr>
        <p:txBody>
          <a:bodyPr tIns="540000" anchor="ctr">
            <a:normAutofit/>
          </a:bodyPr>
          <a:lstStyle>
            <a:lvl1pPr marL="0" indent="0" algn="ctr">
              <a:buNone/>
              <a:defRPr sz="958">
                <a:latin typeface="+mn-lt"/>
              </a:defRPr>
            </a:lvl1pPr>
          </a:lstStyle>
          <a:p>
            <a:r>
              <a:rPr lang="en-US"/>
              <a:t>Click icon to add picture</a:t>
            </a:r>
            <a:endParaRPr lang="en-GB"/>
          </a:p>
        </p:txBody>
      </p:sp>
      <p:sp>
        <p:nvSpPr>
          <p:cNvPr id="9" name="Title 8"/>
          <p:cNvSpPr>
            <a:spLocks noGrp="1"/>
          </p:cNvSpPr>
          <p:nvPr>
            <p:ph type="title"/>
          </p:nvPr>
        </p:nvSpPr>
        <p:spPr>
          <a:xfrm>
            <a:off x="341400" y="540000"/>
            <a:ext cx="11507788" cy="511200"/>
          </a:xfrm>
        </p:spPr>
        <p:txBody>
          <a:bodyPr/>
          <a:lstStyle/>
          <a:p>
            <a:r>
              <a:rPr lang="en-US"/>
              <a:t>Click to edit Master title style</a:t>
            </a:r>
            <a:endParaRPr lang="en-GB"/>
          </a:p>
        </p:txBody>
      </p:sp>
      <p:sp>
        <p:nvSpPr>
          <p:cNvPr id="11"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a:t>Digital Twins and Digital Threads in Defence through the lens of T&amp;E | September 2020 | ©</a:t>
            </a:r>
            <a:endParaRPr lang="en-US" cap="none" dirty="0"/>
          </a:p>
        </p:txBody>
      </p:sp>
    </p:spTree>
    <p:extLst>
      <p:ext uri="{BB962C8B-B14F-4D97-AF65-F5344CB8AC3E}">
        <p14:creationId xmlns:p14="http://schemas.microsoft.com/office/powerpoint/2010/main" val="19349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400" y="540000"/>
            <a:ext cx="11507788" cy="511200"/>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41400" y="1376365"/>
            <a:ext cx="11509200" cy="457199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dirty="0"/>
              <a:t>Digital Twins and Digital Threads in Defence through the lens of T&amp;E | September 2020 | ©</a:t>
            </a:r>
            <a:endParaRPr lang="en-US" cap="none" dirty="0"/>
          </a:p>
        </p:txBody>
      </p:sp>
      <p:sp>
        <p:nvSpPr>
          <p:cNvPr id="6" name="Slide Number Placeholder 5"/>
          <p:cNvSpPr>
            <a:spLocks noGrp="1"/>
          </p:cNvSpPr>
          <p:nvPr>
            <p:ph type="sldNum" sz="quarter" idx="4"/>
          </p:nvPr>
        </p:nvSpPr>
        <p:spPr>
          <a:xfrm>
            <a:off x="342000" y="6402878"/>
            <a:ext cx="288000" cy="180000"/>
          </a:xfrm>
          <a:prstGeom prst="rect">
            <a:avLst/>
          </a:prstGeom>
        </p:spPr>
        <p:txBody>
          <a:bodyPr vert="horz" lIns="0" tIns="0" rIns="0" bIns="0" rtlCol="0" anchor="ctr">
            <a:spAutoFit/>
          </a:bodyPr>
          <a:lstStyle>
            <a:lvl1pPr algn="l">
              <a:defRPr sz="900">
                <a:solidFill>
                  <a:schemeClr val="bg2">
                    <a:lumMod val="50000"/>
                  </a:schemeClr>
                </a:solidFill>
              </a:defRPr>
            </a:lvl1pPr>
          </a:lstStyle>
          <a:p>
            <a:fld id="{8241729C-7B44-6A45-8DC5-F1B5D819486E}" type="slidenum">
              <a:rPr lang="en-US" smtClean="0"/>
              <a:pPr/>
              <a:t>‹#›</a:t>
            </a:fld>
            <a:endParaRPr lang="en-US" dirty="0"/>
          </a:p>
        </p:txBody>
      </p:sp>
      <p:pic>
        <p:nvPicPr>
          <p:cNvPr id="8" name="Picture 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516032" y="6242604"/>
            <a:ext cx="1389490" cy="324000"/>
          </a:xfrm>
          <a:prstGeom prst="rect">
            <a:avLst/>
          </a:prstGeom>
          <a:noFill/>
          <a:ln>
            <a:noFill/>
          </a:ln>
        </p:spPr>
      </p:pic>
    </p:spTree>
    <p:extLst>
      <p:ext uri="{BB962C8B-B14F-4D97-AF65-F5344CB8AC3E}">
        <p14:creationId xmlns:p14="http://schemas.microsoft.com/office/powerpoint/2010/main" val="1038790020"/>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61" r:id="rId3"/>
    <p:sldLayoutId id="2147483662" r:id="rId4"/>
    <p:sldLayoutId id="2147483654" r:id="rId5"/>
    <p:sldLayoutId id="2147483650" r:id="rId6"/>
    <p:sldLayoutId id="2147483664" r:id="rId7"/>
    <p:sldLayoutId id="2147483663" r:id="rId8"/>
    <p:sldLayoutId id="2147483665" r:id="rId9"/>
    <p:sldLayoutId id="2147483666" r:id="rId10"/>
    <p:sldLayoutId id="2147483667" r:id="rId11"/>
    <p:sldLayoutId id="2147483671" r:id="rId12"/>
    <p:sldLayoutId id="2147483668" r:id="rId13"/>
    <p:sldLayoutId id="2147483669" r:id="rId14"/>
    <p:sldLayoutId id="2147483655" r:id="rId15"/>
  </p:sldLayoutIdLst>
  <p:hf hdr="0" dt="0"/>
  <p:txStyles>
    <p:titleStyle>
      <a:lvl1pPr algn="l" defTabSz="914400" rtl="0" eaLnBrk="1" latinLnBrk="0" hangingPunct="1">
        <a:lnSpc>
          <a:spcPct val="100000"/>
        </a:lnSpc>
        <a:spcBef>
          <a:spcPct val="0"/>
        </a:spcBef>
        <a:buNone/>
        <a:defRPr sz="2400" kern="1200">
          <a:solidFill>
            <a:srgbClr val="002744"/>
          </a:solidFill>
          <a:latin typeface="+mj-lt"/>
          <a:ea typeface="+mj-ea"/>
          <a:cs typeface="+mj-cs"/>
        </a:defRPr>
      </a:lvl1pPr>
    </p:titleStyle>
    <p:bodyStyle>
      <a:lvl1pPr marL="180975" indent="-180975" algn="l" defTabSz="914400" rtl="0" eaLnBrk="1" latinLnBrk="0" hangingPunct="1">
        <a:lnSpc>
          <a:spcPct val="100000"/>
        </a:lnSpc>
        <a:spcBef>
          <a:spcPts val="1200"/>
        </a:spcBef>
        <a:spcAft>
          <a:spcPts val="150"/>
        </a:spcAft>
        <a:buFont typeface="Arial"/>
        <a:buChar char="•"/>
        <a:tabLst/>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100"/>
        </a:spcBef>
        <a:spcAft>
          <a:spcPts val="150"/>
        </a:spcAft>
        <a:buFont typeface=".HelveticaNeueDeskInterface-Regular" charset="-120"/>
        <a:buChar char="–"/>
        <a:tabLs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100"/>
        </a:spcBef>
        <a:spcAft>
          <a:spcPts val="150"/>
        </a:spcAft>
        <a:buFont typeface=".HelveticaNeueDeskInterface-Regular" charset="-120"/>
        <a:buChar char="–"/>
        <a:tabLst/>
        <a:defRPr sz="1400" kern="1200">
          <a:solidFill>
            <a:schemeClr val="tx2"/>
          </a:solidFill>
          <a:latin typeface="+mn-lt"/>
          <a:ea typeface="+mn-ea"/>
          <a:cs typeface="+mn-cs"/>
        </a:defRPr>
      </a:lvl3pPr>
      <a:lvl4pPr marL="720000" indent="-180975" algn="l" defTabSz="914400" rtl="0" eaLnBrk="1" latinLnBrk="0" hangingPunct="1">
        <a:lnSpc>
          <a:spcPct val="100000"/>
        </a:lnSpc>
        <a:spcBef>
          <a:spcPts val="100"/>
        </a:spcBef>
        <a:spcAft>
          <a:spcPts val="150"/>
        </a:spcAft>
        <a:buFont typeface=".HelveticaNeueDeskInterface-Regular" charset="-120"/>
        <a:buChar char="–"/>
        <a:tabLst/>
        <a:defRPr sz="1200" kern="1200">
          <a:solidFill>
            <a:schemeClr val="tx2"/>
          </a:solidFill>
          <a:latin typeface="+mn-lt"/>
          <a:ea typeface="+mn-ea"/>
          <a:cs typeface="+mn-cs"/>
        </a:defRPr>
      </a:lvl4pPr>
      <a:lvl5pPr marL="900000" indent="-180000" algn="l" defTabSz="914400" rtl="0" eaLnBrk="1" latinLnBrk="0" hangingPunct="1">
        <a:lnSpc>
          <a:spcPct val="100000"/>
        </a:lnSpc>
        <a:spcBef>
          <a:spcPts val="100"/>
        </a:spcBef>
        <a:spcAft>
          <a:spcPts val="150"/>
        </a:spcAft>
        <a:buFont typeface=".HelveticaNeueDeskInterface-Regular" charset="-120"/>
        <a:buChar char="–"/>
        <a:tabLst/>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orient="horz" pos="219" userDrawn="1">
          <p15:clr>
            <a:srgbClr val="F26B43"/>
          </p15:clr>
        </p15:guide>
        <p15:guide id="3" pos="7469"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a:t>Digital Twins and Digital Threads in Defence through the lens of T&amp;E</a:t>
            </a:r>
            <a:endParaRPr lang="en-US" dirty="0"/>
          </a:p>
        </p:txBody>
      </p:sp>
      <p:sp>
        <p:nvSpPr>
          <p:cNvPr id="7" name="Subtitle 6"/>
          <p:cNvSpPr>
            <a:spLocks noGrp="1"/>
          </p:cNvSpPr>
          <p:nvPr>
            <p:ph type="subTitle" idx="1"/>
          </p:nvPr>
        </p:nvSpPr>
        <p:spPr/>
        <p:txBody>
          <a:bodyPr>
            <a:normAutofit fontScale="77500" lnSpcReduction="20000"/>
          </a:bodyPr>
          <a:lstStyle/>
          <a:p>
            <a:r>
              <a:rPr lang="en-GB" dirty="0"/>
              <a:t>Christophe Harvey</a:t>
            </a:r>
          </a:p>
          <a:p>
            <a:r>
              <a:rPr lang="en-GB" dirty="0"/>
              <a:t>Publication Number: QINETIQ/20/03071</a:t>
            </a:r>
            <a:endParaRPr lang="en-US" dirty="0"/>
          </a:p>
        </p:txBody>
      </p:sp>
      <p:sp>
        <p:nvSpPr>
          <p:cNvPr id="12" name="Text Placeholder 11"/>
          <p:cNvSpPr>
            <a:spLocks noGrp="1"/>
          </p:cNvSpPr>
          <p:nvPr>
            <p:ph type="body" sz="quarter" idx="14"/>
          </p:nvPr>
        </p:nvSpPr>
        <p:spPr/>
        <p:txBody>
          <a:bodyPr/>
          <a:lstStyle/>
          <a:p>
            <a:r>
              <a:rPr lang="en-GB" dirty="0"/>
              <a:t>16 September 2020</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9928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376363"/>
            <a:ext cx="6103620" cy="4572000"/>
          </a:xfrm>
        </p:spPr>
        <p:txBody>
          <a:bodyPr>
            <a:normAutofit/>
          </a:bodyPr>
          <a:lstStyle/>
          <a:p>
            <a:r>
              <a:rPr lang="en-GB" dirty="0"/>
              <a:t>Instantiation of the Evaluation Digital thread early in a programme lifecycle starts to build the evidence chain for platform Certification and Through-life upgrades</a:t>
            </a:r>
          </a:p>
          <a:p>
            <a:r>
              <a:rPr lang="en-GB" dirty="0"/>
              <a:t>An Evaluation Digital thread gives:</a:t>
            </a:r>
          </a:p>
          <a:p>
            <a:pPr lvl="1"/>
            <a:r>
              <a:rPr lang="en-GB" dirty="0"/>
              <a:t>Holistic view of data/evidence relating to programme</a:t>
            </a:r>
          </a:p>
          <a:p>
            <a:pPr lvl="1"/>
            <a:r>
              <a:rPr lang="en-GB" dirty="0"/>
              <a:t>Change balance of where evaluation evidence is generated between modelling and live</a:t>
            </a:r>
          </a:p>
          <a:p>
            <a:pPr lvl="2"/>
            <a:r>
              <a:rPr lang="en-GB" dirty="0"/>
              <a:t>Reduce need for physical test</a:t>
            </a:r>
          </a:p>
          <a:p>
            <a:pPr lvl="2"/>
            <a:r>
              <a:rPr lang="en-GB" dirty="0"/>
              <a:t>Reduction in programme duration</a:t>
            </a:r>
          </a:p>
          <a:p>
            <a:pPr lvl="1"/>
            <a:r>
              <a:rPr lang="en-GB" dirty="0"/>
              <a:t>Richer collaboration between the customer, supplier and assurer having access to a single source of truth</a:t>
            </a:r>
          </a:p>
          <a:p>
            <a:pPr lvl="2"/>
            <a:r>
              <a:rPr lang="en-GB" dirty="0"/>
              <a:t>All stakeholders bought in to the process</a:t>
            </a:r>
          </a:p>
          <a:p>
            <a:pPr lvl="1"/>
            <a:r>
              <a:rPr lang="en-GB" dirty="0"/>
              <a:t>Progressively build and field capability</a:t>
            </a:r>
          </a:p>
        </p:txBody>
      </p:sp>
      <p:sp>
        <p:nvSpPr>
          <p:cNvPr id="4" name="Slide Number Placeholder 3"/>
          <p:cNvSpPr>
            <a:spLocks noGrp="1"/>
          </p:cNvSpPr>
          <p:nvPr>
            <p:ph type="sldNum" sz="quarter" idx="12"/>
          </p:nvPr>
        </p:nvSpPr>
        <p:spPr/>
        <p:txBody>
          <a:bodyPr/>
          <a:lstStyle/>
          <a:p>
            <a:fld id="{8241729C-7B44-6A45-8DC5-F1B5D819486E}" type="slidenum">
              <a:rPr lang="en-US" smtClean="0"/>
              <a:pPr/>
              <a:t>10</a:t>
            </a:fld>
            <a:endParaRPr lang="en-US"/>
          </a:p>
        </p:txBody>
      </p:sp>
      <p:sp>
        <p:nvSpPr>
          <p:cNvPr id="2" name="Title 1"/>
          <p:cNvSpPr>
            <a:spLocks noGrp="1"/>
          </p:cNvSpPr>
          <p:nvPr>
            <p:ph type="title"/>
          </p:nvPr>
        </p:nvSpPr>
        <p:spPr/>
        <p:txBody>
          <a:bodyPr/>
          <a:lstStyle/>
          <a:p>
            <a:r>
              <a:rPr lang="en-GB" dirty="0">
                <a:solidFill>
                  <a:schemeClr val="tx1"/>
                </a:solidFill>
              </a:rPr>
              <a:t>Evaluation Digital Thread</a:t>
            </a:r>
          </a:p>
        </p:txBody>
      </p:sp>
      <p:sp>
        <p:nvSpPr>
          <p:cNvPr id="6" name="Footer Placeholder 4"/>
          <p:cNvSpPr>
            <a:spLocks noGrp="1"/>
          </p:cNvSpPr>
          <p:nvPr>
            <p:ph type="ftr" sz="quarter" idx="3"/>
          </p:nvPr>
        </p:nvSpPr>
        <p:spPr>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dirty="0"/>
              <a:t>Digital Twins and Digital Threads in Defence through the lens of T&amp;E | September 2020 | ©</a:t>
            </a:r>
            <a:endParaRPr lang="en-US" cap="non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026" y="1376363"/>
            <a:ext cx="5215161" cy="2106670"/>
          </a:xfrm>
          <a:prstGeom prst="rect">
            <a:avLst/>
          </a:prstGeom>
        </p:spPr>
      </p:pic>
    </p:spTree>
    <p:extLst>
      <p:ext uri="{BB962C8B-B14F-4D97-AF65-F5344CB8AC3E}">
        <p14:creationId xmlns:p14="http://schemas.microsoft.com/office/powerpoint/2010/main" val="284564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241729C-7B44-6A45-8DC5-F1B5D819486E}" type="slidenum">
              <a:rPr lang="en-US" smtClean="0"/>
              <a:pPr/>
              <a:t>11</a:t>
            </a:fld>
            <a:endParaRPr lang="en-US"/>
          </a:p>
        </p:txBody>
      </p:sp>
      <p:sp>
        <p:nvSpPr>
          <p:cNvPr id="2" name="Title 1"/>
          <p:cNvSpPr>
            <a:spLocks noGrp="1"/>
          </p:cNvSpPr>
          <p:nvPr>
            <p:ph type="title"/>
          </p:nvPr>
        </p:nvSpPr>
        <p:spPr/>
        <p:txBody>
          <a:bodyPr/>
          <a:lstStyle/>
          <a:p>
            <a:r>
              <a:rPr lang="en-GB" dirty="0"/>
              <a:t>Enabling the Change</a:t>
            </a:r>
          </a:p>
        </p:txBody>
      </p:sp>
      <p:sp>
        <p:nvSpPr>
          <p:cNvPr id="5" name="Footer Placeholder 4"/>
          <p:cNvSpPr>
            <a:spLocks noGrp="1"/>
          </p:cNvSpPr>
          <p:nvPr>
            <p:ph type="ftr" sz="quarter" idx="3"/>
          </p:nvPr>
        </p:nvSpPr>
        <p:spPr/>
        <p:txBody>
          <a:bodyPr/>
          <a:lstStyle/>
          <a:p>
            <a:r>
              <a:rPr lang="en-GB" cap="none"/>
              <a:t>Digital Twins and Digital Threads in Defence through the lens of T&amp;E | September 2020 | ©</a:t>
            </a:r>
            <a:endParaRPr lang="en-US" cap="none" dirty="0"/>
          </a:p>
        </p:txBody>
      </p:sp>
      <p:sp>
        <p:nvSpPr>
          <p:cNvPr id="7" name="Rectangle 74">
            <a:extLst>
              <a:ext uri="{FF2B5EF4-FFF2-40B4-BE49-F238E27FC236}">
                <a16:creationId xmlns:a16="http://schemas.microsoft.com/office/drawing/2014/main" id="{33A87320-A739-104B-942C-AFEF88DA3151}"/>
              </a:ext>
            </a:extLst>
          </p:cNvPr>
          <p:cNvSpPr/>
          <p:nvPr/>
        </p:nvSpPr>
        <p:spPr>
          <a:xfrm>
            <a:off x="9312476" y="602673"/>
            <a:ext cx="2444404" cy="5382202"/>
          </a:xfrm>
          <a:custGeom>
            <a:avLst/>
            <a:gdLst>
              <a:gd name="connsiteX0" fmla="*/ 0 w 1437736"/>
              <a:gd name="connsiteY0" fmla="*/ 0 h 925902"/>
              <a:gd name="connsiteX1" fmla="*/ 1437736 w 1437736"/>
              <a:gd name="connsiteY1" fmla="*/ 0 h 925902"/>
              <a:gd name="connsiteX2" fmla="*/ 1437736 w 1437736"/>
              <a:gd name="connsiteY2" fmla="*/ 925902 h 925902"/>
              <a:gd name="connsiteX3" fmla="*/ 0 w 1437736"/>
              <a:gd name="connsiteY3" fmla="*/ 925902 h 925902"/>
              <a:gd name="connsiteX4" fmla="*/ 0 w 1437736"/>
              <a:gd name="connsiteY4" fmla="*/ 0 h 925902"/>
              <a:gd name="connsiteX0" fmla="*/ 419819 w 1857555"/>
              <a:gd name="connsiteY0" fmla="*/ 0 h 925902"/>
              <a:gd name="connsiteX1" fmla="*/ 1857555 w 1857555"/>
              <a:gd name="connsiteY1" fmla="*/ 0 h 925902"/>
              <a:gd name="connsiteX2" fmla="*/ 1857555 w 1857555"/>
              <a:gd name="connsiteY2" fmla="*/ 925902 h 925902"/>
              <a:gd name="connsiteX3" fmla="*/ 0 w 1857555"/>
              <a:gd name="connsiteY3" fmla="*/ 920151 h 925902"/>
              <a:gd name="connsiteX4" fmla="*/ 419819 w 1857555"/>
              <a:gd name="connsiteY4" fmla="*/ 0 h 925902"/>
              <a:gd name="connsiteX0" fmla="*/ 0 w 1437736"/>
              <a:gd name="connsiteY0" fmla="*/ 0 h 2300377"/>
              <a:gd name="connsiteX1" fmla="*/ 1437736 w 1437736"/>
              <a:gd name="connsiteY1" fmla="*/ 0 h 2300377"/>
              <a:gd name="connsiteX2" fmla="*/ 1437736 w 1437736"/>
              <a:gd name="connsiteY2" fmla="*/ 925902 h 2300377"/>
              <a:gd name="connsiteX3" fmla="*/ 5751 w 1437736"/>
              <a:gd name="connsiteY3" fmla="*/ 2300377 h 2300377"/>
              <a:gd name="connsiteX4" fmla="*/ 0 w 1437736"/>
              <a:gd name="connsiteY4" fmla="*/ 0 h 2300377"/>
              <a:gd name="connsiteX0" fmla="*/ 0 w 1454988"/>
              <a:gd name="connsiteY0" fmla="*/ 0 h 2306128"/>
              <a:gd name="connsiteX1" fmla="*/ 1454988 w 1454988"/>
              <a:gd name="connsiteY1" fmla="*/ 5751 h 2306128"/>
              <a:gd name="connsiteX2" fmla="*/ 1454988 w 1454988"/>
              <a:gd name="connsiteY2" fmla="*/ 931653 h 2306128"/>
              <a:gd name="connsiteX3" fmla="*/ 23003 w 1454988"/>
              <a:gd name="connsiteY3" fmla="*/ 2306128 h 2306128"/>
              <a:gd name="connsiteX4" fmla="*/ 0 w 1454988"/>
              <a:gd name="connsiteY4" fmla="*/ 0 h 2306128"/>
              <a:gd name="connsiteX0" fmla="*/ 0 w 2490158"/>
              <a:gd name="connsiteY0" fmla="*/ 713117 h 3019245"/>
              <a:gd name="connsiteX1" fmla="*/ 2490158 w 2490158"/>
              <a:gd name="connsiteY1" fmla="*/ 0 h 3019245"/>
              <a:gd name="connsiteX2" fmla="*/ 1454988 w 2490158"/>
              <a:gd name="connsiteY2" fmla="*/ 1644770 h 3019245"/>
              <a:gd name="connsiteX3" fmla="*/ 23003 w 2490158"/>
              <a:gd name="connsiteY3" fmla="*/ 3019245 h 3019245"/>
              <a:gd name="connsiteX4" fmla="*/ 0 w 2490158"/>
              <a:gd name="connsiteY4" fmla="*/ 713117 h 3019245"/>
              <a:gd name="connsiteX0" fmla="*/ 0 w 2490158"/>
              <a:gd name="connsiteY0" fmla="*/ 713117 h 3019245"/>
              <a:gd name="connsiteX1" fmla="*/ 2490158 w 2490158"/>
              <a:gd name="connsiteY1" fmla="*/ 0 h 3019245"/>
              <a:gd name="connsiteX2" fmla="*/ 2484407 w 2490158"/>
              <a:gd name="connsiteY2" fmla="*/ 2426898 h 3019245"/>
              <a:gd name="connsiteX3" fmla="*/ 23003 w 2490158"/>
              <a:gd name="connsiteY3" fmla="*/ 3019245 h 3019245"/>
              <a:gd name="connsiteX4" fmla="*/ 0 w 2490158"/>
              <a:gd name="connsiteY4" fmla="*/ 713117 h 3019245"/>
              <a:gd name="connsiteX0" fmla="*/ 0 w 2486572"/>
              <a:gd name="connsiteY0" fmla="*/ 731047 h 3019245"/>
              <a:gd name="connsiteX1" fmla="*/ 2486572 w 2486572"/>
              <a:gd name="connsiteY1" fmla="*/ 0 h 3019245"/>
              <a:gd name="connsiteX2" fmla="*/ 2480821 w 2486572"/>
              <a:gd name="connsiteY2" fmla="*/ 2426898 h 3019245"/>
              <a:gd name="connsiteX3" fmla="*/ 19417 w 2486572"/>
              <a:gd name="connsiteY3" fmla="*/ 3019245 h 3019245"/>
              <a:gd name="connsiteX4" fmla="*/ 0 w 2486572"/>
              <a:gd name="connsiteY4" fmla="*/ 731047 h 3019245"/>
              <a:gd name="connsiteX0" fmla="*/ 0 w 2475814"/>
              <a:gd name="connsiteY0" fmla="*/ 741804 h 3019245"/>
              <a:gd name="connsiteX1" fmla="*/ 2475814 w 2475814"/>
              <a:gd name="connsiteY1" fmla="*/ 0 h 3019245"/>
              <a:gd name="connsiteX2" fmla="*/ 2470063 w 2475814"/>
              <a:gd name="connsiteY2" fmla="*/ 2426898 h 3019245"/>
              <a:gd name="connsiteX3" fmla="*/ 8659 w 2475814"/>
              <a:gd name="connsiteY3" fmla="*/ 3019245 h 3019245"/>
              <a:gd name="connsiteX4" fmla="*/ 0 w 2475814"/>
              <a:gd name="connsiteY4" fmla="*/ 741804 h 3019245"/>
              <a:gd name="connsiteX0" fmla="*/ 2745 w 2478559"/>
              <a:gd name="connsiteY0" fmla="*/ 741804 h 3022831"/>
              <a:gd name="connsiteX1" fmla="*/ 2478559 w 2478559"/>
              <a:gd name="connsiteY1" fmla="*/ 0 h 3022831"/>
              <a:gd name="connsiteX2" fmla="*/ 2472808 w 2478559"/>
              <a:gd name="connsiteY2" fmla="*/ 2426898 h 3022831"/>
              <a:gd name="connsiteX3" fmla="*/ 647 w 2478559"/>
              <a:gd name="connsiteY3" fmla="*/ 3022831 h 3022831"/>
              <a:gd name="connsiteX4" fmla="*/ 2745 w 2478559"/>
              <a:gd name="connsiteY4" fmla="*/ 741804 h 3022831"/>
              <a:gd name="connsiteX0" fmla="*/ 6155 w 2478383"/>
              <a:gd name="connsiteY0" fmla="*/ 727461 h 3022831"/>
              <a:gd name="connsiteX1" fmla="*/ 2478383 w 2478383"/>
              <a:gd name="connsiteY1" fmla="*/ 0 h 3022831"/>
              <a:gd name="connsiteX2" fmla="*/ 2472632 w 2478383"/>
              <a:gd name="connsiteY2" fmla="*/ 2426898 h 3022831"/>
              <a:gd name="connsiteX3" fmla="*/ 471 w 2478383"/>
              <a:gd name="connsiteY3" fmla="*/ 3022831 h 3022831"/>
              <a:gd name="connsiteX4" fmla="*/ 6155 w 2478383"/>
              <a:gd name="connsiteY4" fmla="*/ 727461 h 3022831"/>
              <a:gd name="connsiteX0" fmla="*/ 252 w 2478830"/>
              <a:gd name="connsiteY0" fmla="*/ 727461 h 3022831"/>
              <a:gd name="connsiteX1" fmla="*/ 2478830 w 2478830"/>
              <a:gd name="connsiteY1" fmla="*/ 0 h 3022831"/>
              <a:gd name="connsiteX2" fmla="*/ 2473079 w 2478830"/>
              <a:gd name="connsiteY2" fmla="*/ 2426898 h 3022831"/>
              <a:gd name="connsiteX3" fmla="*/ 918 w 2478830"/>
              <a:gd name="connsiteY3" fmla="*/ 3022831 h 3022831"/>
              <a:gd name="connsiteX4" fmla="*/ 252 w 2478830"/>
              <a:gd name="connsiteY4" fmla="*/ 727461 h 3022831"/>
              <a:gd name="connsiteX0" fmla="*/ 252 w 2487068"/>
              <a:gd name="connsiteY0" fmla="*/ 612131 h 2907501"/>
              <a:gd name="connsiteX1" fmla="*/ 2487068 w 2487068"/>
              <a:gd name="connsiteY1" fmla="*/ 0 h 2907501"/>
              <a:gd name="connsiteX2" fmla="*/ 2473079 w 2487068"/>
              <a:gd name="connsiteY2" fmla="*/ 2311568 h 2907501"/>
              <a:gd name="connsiteX3" fmla="*/ 918 w 2487068"/>
              <a:gd name="connsiteY3" fmla="*/ 2907501 h 2907501"/>
              <a:gd name="connsiteX4" fmla="*/ 252 w 2487068"/>
              <a:gd name="connsiteY4" fmla="*/ 612131 h 290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068" h="2907501">
                <a:moveTo>
                  <a:pt x="252" y="612131"/>
                </a:moveTo>
                <a:lnTo>
                  <a:pt x="2487068" y="0"/>
                </a:lnTo>
                <a:lnTo>
                  <a:pt x="2473079" y="2311568"/>
                </a:lnTo>
                <a:lnTo>
                  <a:pt x="918" y="2907501"/>
                </a:lnTo>
                <a:cubicBezTo>
                  <a:pt x="-1968" y="2148354"/>
                  <a:pt x="3138" y="1371278"/>
                  <a:pt x="252" y="612131"/>
                </a:cubicBezTo>
                <a:close/>
              </a:path>
            </a:pathLst>
          </a:custGeom>
          <a:solidFill>
            <a:srgbClr val="1932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D257754-95CE-C541-AC84-633C108603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528" y="1102543"/>
            <a:ext cx="9097852" cy="2411621"/>
          </a:xfrm>
          <a:prstGeom prst="rect">
            <a:avLst/>
          </a:prstGeom>
        </p:spPr>
      </p:pic>
      <p:sp>
        <p:nvSpPr>
          <p:cNvPr id="9" name="Rectangle 8">
            <a:extLst>
              <a:ext uri="{FF2B5EF4-FFF2-40B4-BE49-F238E27FC236}">
                <a16:creationId xmlns:a16="http://schemas.microsoft.com/office/drawing/2014/main" id="{097DCAEA-0F59-D244-929E-B1511D51A2F8}"/>
              </a:ext>
            </a:extLst>
          </p:cNvPr>
          <p:cNvSpPr/>
          <p:nvPr/>
        </p:nvSpPr>
        <p:spPr>
          <a:xfrm>
            <a:off x="550863" y="3640909"/>
            <a:ext cx="1423315" cy="658901"/>
          </a:xfrm>
          <a:prstGeom prst="rect">
            <a:avLst/>
          </a:prstGeom>
          <a:solidFill>
            <a:schemeClr val="tx1">
              <a:lumMod val="50000"/>
              <a:lumOff val="50000"/>
            </a:schemeClr>
          </a:solidFill>
          <a:ln w="9525" cap="flat" cmpd="sng" algn="ctr">
            <a:noFill/>
            <a:prstDash val="solid"/>
            <a:miter lim="800000"/>
          </a:ln>
          <a:effectLst/>
        </p:spPr>
        <p:txBody>
          <a:bodyPr lIns="21258" tIns="21258" rIns="21258" bIns="21258" rtlCol="0" anchor="ctr" anchorCtr="0"/>
          <a:lstStyle/>
          <a:p>
            <a:pPr algn="ctr" defTabSz="539953">
              <a:defRPr/>
            </a:pPr>
            <a:r>
              <a:rPr lang="en-GB" sz="1200" kern="0" dirty="0">
                <a:solidFill>
                  <a:srgbClr val="FFFFFF"/>
                </a:solidFill>
                <a:latin typeface="Arial" panose="020B0604020202020204" pitchFamily="34" charset="0"/>
                <a:cs typeface="Arial" panose="020B0604020202020204" pitchFamily="34" charset="0"/>
              </a:rPr>
              <a:t>Model/live T&amp;E gap analysis</a:t>
            </a:r>
          </a:p>
        </p:txBody>
      </p:sp>
      <p:sp>
        <p:nvSpPr>
          <p:cNvPr id="10" name="Rectangle 9">
            <a:extLst>
              <a:ext uri="{FF2B5EF4-FFF2-40B4-BE49-F238E27FC236}">
                <a16:creationId xmlns:a16="http://schemas.microsoft.com/office/drawing/2014/main" id="{47C72630-5F02-264C-9782-D91C20486CFC}"/>
              </a:ext>
            </a:extLst>
          </p:cNvPr>
          <p:cNvSpPr/>
          <p:nvPr/>
        </p:nvSpPr>
        <p:spPr>
          <a:xfrm>
            <a:off x="550864" y="5715963"/>
            <a:ext cx="8640686" cy="273302"/>
          </a:xfrm>
          <a:prstGeom prst="rect">
            <a:avLst/>
          </a:prstGeom>
          <a:solidFill>
            <a:schemeClr val="tx1">
              <a:lumMod val="50000"/>
              <a:lumOff val="50000"/>
            </a:schemeClr>
          </a:solidFill>
          <a:ln w="9525" cap="flat" cmpd="sng" algn="ctr">
            <a:noFill/>
            <a:prstDash val="solid"/>
            <a:miter lim="800000"/>
          </a:ln>
          <a:effectLst/>
        </p:spPr>
        <p:txBody>
          <a:bodyPr lIns="21258" tIns="21258" rIns="21258" bIns="21258" rtlCol="0" anchor="ctr" anchorCtr="0"/>
          <a:lstStyle/>
          <a:p>
            <a:pPr algn="ctr" defTabSz="539953">
              <a:defRPr/>
            </a:pPr>
            <a:r>
              <a:rPr lang="en-GB" sz="1200" kern="0" dirty="0">
                <a:solidFill>
                  <a:srgbClr val="FFFFFF"/>
                </a:solidFill>
                <a:latin typeface="Arial" panose="020B0604020202020204" pitchFamily="34" charset="0"/>
                <a:cs typeface="Arial" panose="020B0604020202020204" pitchFamily="34" charset="0"/>
              </a:rPr>
              <a:t>Progressive implementation of digital architecture to enable federated environment</a:t>
            </a:r>
          </a:p>
        </p:txBody>
      </p:sp>
      <p:sp>
        <p:nvSpPr>
          <p:cNvPr id="11" name="Rectangle 10">
            <a:extLst>
              <a:ext uri="{FF2B5EF4-FFF2-40B4-BE49-F238E27FC236}">
                <a16:creationId xmlns:a16="http://schemas.microsoft.com/office/drawing/2014/main" id="{5D07D093-20C8-7C49-9FD7-2167D31932A9}"/>
              </a:ext>
            </a:extLst>
          </p:cNvPr>
          <p:cNvSpPr/>
          <p:nvPr/>
        </p:nvSpPr>
        <p:spPr>
          <a:xfrm>
            <a:off x="550863" y="4723124"/>
            <a:ext cx="8640687" cy="258258"/>
          </a:xfrm>
          <a:prstGeom prst="rect">
            <a:avLst/>
          </a:prstGeom>
          <a:solidFill>
            <a:schemeClr val="tx1">
              <a:lumMod val="50000"/>
              <a:lumOff val="50000"/>
            </a:schemeClr>
          </a:solidFill>
          <a:ln w="9525" cap="flat" cmpd="sng" algn="ctr">
            <a:noFill/>
            <a:prstDash val="solid"/>
            <a:miter lim="800000"/>
          </a:ln>
          <a:effectLst/>
        </p:spPr>
        <p:txBody>
          <a:bodyPr lIns="21258" tIns="21258" rIns="21258" bIns="21258" rtlCol="0" anchor="ctr" anchorCtr="0"/>
          <a:lstStyle/>
          <a:p>
            <a:pPr algn="ctr" defTabSz="539953">
              <a:defRPr/>
            </a:pPr>
            <a:r>
              <a:rPr lang="en-GB" sz="1200" kern="0" dirty="0">
                <a:solidFill>
                  <a:srgbClr val="FFFFFF"/>
                </a:solidFill>
                <a:latin typeface="Arial" panose="020B0604020202020204" pitchFamily="34" charset="0"/>
                <a:cs typeface="Arial" panose="020B0604020202020204" pitchFamily="34" charset="0"/>
              </a:rPr>
              <a:t>Commercial Practices</a:t>
            </a:r>
          </a:p>
        </p:txBody>
      </p:sp>
      <p:sp>
        <p:nvSpPr>
          <p:cNvPr id="12" name="Rectangle 11">
            <a:extLst>
              <a:ext uri="{FF2B5EF4-FFF2-40B4-BE49-F238E27FC236}">
                <a16:creationId xmlns:a16="http://schemas.microsoft.com/office/drawing/2014/main" id="{90758949-8955-1543-AC9F-467B06302A24}"/>
              </a:ext>
            </a:extLst>
          </p:cNvPr>
          <p:cNvSpPr/>
          <p:nvPr/>
        </p:nvSpPr>
        <p:spPr>
          <a:xfrm>
            <a:off x="550863" y="4382001"/>
            <a:ext cx="8640687" cy="275941"/>
          </a:xfrm>
          <a:prstGeom prst="rect">
            <a:avLst/>
          </a:prstGeom>
          <a:solidFill>
            <a:schemeClr val="tx1">
              <a:lumMod val="50000"/>
              <a:lumOff val="50000"/>
            </a:schemeClr>
          </a:solidFill>
          <a:ln w="9525" cap="flat" cmpd="sng" algn="ctr">
            <a:noFill/>
            <a:prstDash val="solid"/>
            <a:miter lim="800000"/>
          </a:ln>
          <a:effectLst/>
        </p:spPr>
        <p:txBody>
          <a:bodyPr lIns="21258" tIns="21258" rIns="21258" bIns="21258" rtlCol="0" anchor="ctr" anchorCtr="0"/>
          <a:lstStyle/>
          <a:p>
            <a:pPr algn="ctr" defTabSz="539953">
              <a:defRPr/>
            </a:pPr>
            <a:r>
              <a:rPr lang="en-GB" sz="1200" kern="0" dirty="0">
                <a:solidFill>
                  <a:srgbClr val="FFFFFF"/>
                </a:solidFill>
                <a:latin typeface="Arial" panose="020B0604020202020204" pitchFamily="34" charset="0"/>
                <a:cs typeface="Arial" panose="020B0604020202020204" pitchFamily="34" charset="0"/>
              </a:rPr>
              <a:t>Cultural change – collaboration, management of IP</a:t>
            </a:r>
          </a:p>
        </p:txBody>
      </p:sp>
      <p:sp>
        <p:nvSpPr>
          <p:cNvPr id="13" name="Trapezoid 12">
            <a:extLst>
              <a:ext uri="{FF2B5EF4-FFF2-40B4-BE49-F238E27FC236}">
                <a16:creationId xmlns:a16="http://schemas.microsoft.com/office/drawing/2014/main" id="{FA3851B6-E57F-7C47-B3E2-7D8ECFF5CB8D}"/>
              </a:ext>
            </a:extLst>
          </p:cNvPr>
          <p:cNvSpPr/>
          <p:nvPr/>
        </p:nvSpPr>
        <p:spPr>
          <a:xfrm rot="5400000">
            <a:off x="5442427" y="548124"/>
            <a:ext cx="390274" cy="7108121"/>
          </a:xfrm>
          <a:prstGeom prst="trapezoi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4" name="TextBox 13">
            <a:extLst>
              <a:ext uri="{FF2B5EF4-FFF2-40B4-BE49-F238E27FC236}">
                <a16:creationId xmlns:a16="http://schemas.microsoft.com/office/drawing/2014/main" id="{2C18544D-850B-4144-A915-649D0ECB435A}"/>
              </a:ext>
            </a:extLst>
          </p:cNvPr>
          <p:cNvSpPr txBox="1"/>
          <p:nvPr/>
        </p:nvSpPr>
        <p:spPr>
          <a:xfrm>
            <a:off x="2243847" y="3975465"/>
            <a:ext cx="3285323" cy="276999"/>
          </a:xfrm>
          <a:prstGeom prst="rect">
            <a:avLst/>
          </a:prstGeom>
          <a:noFill/>
          <a:ln>
            <a:noFill/>
          </a:ln>
        </p:spPr>
        <p:txBody>
          <a:bodyPr wrap="none" rtlCol="0">
            <a:spAutoFit/>
          </a:bodyPr>
          <a:lstStyle/>
          <a:p>
            <a:r>
              <a:rPr lang="en-GB" sz="1200" dirty="0">
                <a:solidFill>
                  <a:schemeClr val="bg1"/>
                </a:solidFill>
                <a:latin typeface="Arial" panose="020B0604020202020204" pitchFamily="34" charset="0"/>
                <a:cs typeface="Arial" panose="020B0604020202020204" pitchFamily="34" charset="0"/>
              </a:rPr>
              <a:t>Progressive alignment of live T&amp;E capabilities</a:t>
            </a:r>
          </a:p>
        </p:txBody>
      </p:sp>
      <p:sp>
        <p:nvSpPr>
          <p:cNvPr id="15" name="Trapezoid 14">
            <a:extLst>
              <a:ext uri="{FF2B5EF4-FFF2-40B4-BE49-F238E27FC236}">
                <a16:creationId xmlns:a16="http://schemas.microsoft.com/office/drawing/2014/main" id="{1E645EB2-B769-0B4B-9C7D-EE2EB65B2571}"/>
              </a:ext>
            </a:extLst>
          </p:cNvPr>
          <p:cNvSpPr/>
          <p:nvPr/>
        </p:nvSpPr>
        <p:spPr>
          <a:xfrm rot="16200000">
            <a:off x="5466668" y="182163"/>
            <a:ext cx="341717" cy="7108047"/>
          </a:xfrm>
          <a:prstGeom prst="trapezoi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31" dirty="0"/>
          </a:p>
        </p:txBody>
      </p:sp>
      <p:sp>
        <p:nvSpPr>
          <p:cNvPr id="16" name="Rectangle 15">
            <a:extLst>
              <a:ext uri="{FF2B5EF4-FFF2-40B4-BE49-F238E27FC236}">
                <a16:creationId xmlns:a16="http://schemas.microsoft.com/office/drawing/2014/main" id="{CC9E4DEF-31AB-814F-B9A5-6002A47DA915}"/>
              </a:ext>
            </a:extLst>
          </p:cNvPr>
          <p:cNvSpPr/>
          <p:nvPr/>
        </p:nvSpPr>
        <p:spPr>
          <a:xfrm>
            <a:off x="550864" y="5046564"/>
            <a:ext cx="8640686" cy="265733"/>
          </a:xfrm>
          <a:prstGeom prst="rect">
            <a:avLst/>
          </a:prstGeom>
          <a:solidFill>
            <a:schemeClr val="tx1">
              <a:lumMod val="50000"/>
              <a:lumOff val="50000"/>
            </a:schemeClr>
          </a:solidFill>
          <a:ln w="9525" cap="flat" cmpd="sng" algn="ctr">
            <a:noFill/>
            <a:prstDash val="solid"/>
            <a:miter lim="800000"/>
          </a:ln>
          <a:effectLst/>
        </p:spPr>
        <p:txBody>
          <a:bodyPr lIns="21258" tIns="21258" rIns="21258" bIns="21258" rtlCol="0" anchor="ctr" anchorCtr="0"/>
          <a:lstStyle/>
          <a:p>
            <a:pPr algn="ctr" defTabSz="539953">
              <a:defRPr/>
            </a:pPr>
            <a:r>
              <a:rPr lang="en-GB" sz="1200" kern="0" dirty="0">
                <a:solidFill>
                  <a:srgbClr val="FFFFFF"/>
                </a:solidFill>
                <a:latin typeface="Arial" panose="020B0604020202020204" pitchFamily="34" charset="0"/>
                <a:cs typeface="Arial" panose="020B0604020202020204" pitchFamily="34" charset="0"/>
              </a:rPr>
              <a:t>Skills development – model based certification</a:t>
            </a:r>
          </a:p>
        </p:txBody>
      </p:sp>
      <p:sp>
        <p:nvSpPr>
          <p:cNvPr id="17" name="Rectangle 16">
            <a:extLst>
              <a:ext uri="{FF2B5EF4-FFF2-40B4-BE49-F238E27FC236}">
                <a16:creationId xmlns:a16="http://schemas.microsoft.com/office/drawing/2014/main" id="{E3DDBC23-82FA-6C4B-AF9F-DF39050D35E9}"/>
              </a:ext>
            </a:extLst>
          </p:cNvPr>
          <p:cNvSpPr/>
          <p:nvPr/>
        </p:nvSpPr>
        <p:spPr>
          <a:xfrm>
            <a:off x="550864" y="5377479"/>
            <a:ext cx="8640686" cy="273302"/>
          </a:xfrm>
          <a:prstGeom prst="rect">
            <a:avLst/>
          </a:prstGeom>
          <a:solidFill>
            <a:schemeClr val="tx1">
              <a:lumMod val="50000"/>
              <a:lumOff val="50000"/>
            </a:schemeClr>
          </a:solidFill>
          <a:ln w="9525" cap="flat" cmpd="sng" algn="ctr">
            <a:noFill/>
            <a:prstDash val="solid"/>
            <a:miter lim="800000"/>
          </a:ln>
          <a:effectLst/>
        </p:spPr>
        <p:txBody>
          <a:bodyPr lIns="21258" tIns="21258" rIns="21258" bIns="21258" rtlCol="0" anchor="ctr" anchorCtr="0"/>
          <a:lstStyle/>
          <a:p>
            <a:pPr algn="ctr" defTabSz="539953">
              <a:defRPr/>
            </a:pPr>
            <a:r>
              <a:rPr lang="en-GB" sz="1200" kern="0" dirty="0">
                <a:solidFill>
                  <a:srgbClr val="FFFFFF"/>
                </a:solidFill>
                <a:latin typeface="Arial" panose="020B0604020202020204" pitchFamily="34" charset="0"/>
                <a:cs typeface="Arial" panose="020B0604020202020204" pitchFamily="34" charset="0"/>
              </a:rPr>
              <a:t>Toolset and standards</a:t>
            </a:r>
          </a:p>
        </p:txBody>
      </p:sp>
      <p:sp>
        <p:nvSpPr>
          <p:cNvPr id="18" name="TextBox 17">
            <a:extLst>
              <a:ext uri="{FF2B5EF4-FFF2-40B4-BE49-F238E27FC236}">
                <a16:creationId xmlns:a16="http://schemas.microsoft.com/office/drawing/2014/main" id="{54E1615A-2BF7-804B-8681-A4F3C27E8688}"/>
              </a:ext>
            </a:extLst>
          </p:cNvPr>
          <p:cNvSpPr txBox="1"/>
          <p:nvPr/>
        </p:nvSpPr>
        <p:spPr>
          <a:xfrm>
            <a:off x="5653542" y="3598275"/>
            <a:ext cx="3457998" cy="276999"/>
          </a:xfrm>
          <a:prstGeom prst="rect">
            <a:avLst/>
          </a:prstGeom>
          <a:noFill/>
          <a:ln>
            <a:noFill/>
          </a:ln>
        </p:spPr>
        <p:txBody>
          <a:bodyPr wrap="none" rtlCol="0">
            <a:spAutoFit/>
          </a:bodyPr>
          <a:lstStyle/>
          <a:p>
            <a:r>
              <a:rPr lang="en-GB" sz="1200" dirty="0">
                <a:solidFill>
                  <a:schemeClr val="bg1"/>
                </a:solidFill>
                <a:latin typeface="Arial" panose="020B0604020202020204" pitchFamily="34" charset="0"/>
                <a:cs typeface="Arial" panose="020B0604020202020204" pitchFamily="34" charset="0"/>
              </a:rPr>
              <a:t>Progressive development &amp; validation of models</a:t>
            </a:r>
          </a:p>
        </p:txBody>
      </p:sp>
    </p:spTree>
    <p:extLst>
      <p:ext uri="{BB962C8B-B14F-4D97-AF65-F5344CB8AC3E}">
        <p14:creationId xmlns:p14="http://schemas.microsoft.com/office/powerpoint/2010/main" val="4402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8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Introduction</a:t>
            </a:r>
          </a:p>
        </p:txBody>
      </p:sp>
      <p:sp>
        <p:nvSpPr>
          <p:cNvPr id="5" name="Content Placeholder 4"/>
          <p:cNvSpPr>
            <a:spLocks noGrp="1"/>
          </p:cNvSpPr>
          <p:nvPr>
            <p:ph idx="1"/>
          </p:nvPr>
        </p:nvSpPr>
        <p:spPr/>
        <p:txBody>
          <a:bodyPr>
            <a:normAutofit/>
          </a:bodyPr>
          <a:lstStyle/>
          <a:p>
            <a:r>
              <a:rPr lang="en-GB" dirty="0"/>
              <a:t>The pace of innovation is an increasingly dominant factor in deterring aggression and winning battles, getting capability from the drawing board to the front line quickly and cost-effectively is now recognised as being fundamental to modern warfare. This urgency will only convert to success if the capability delivered is proven to be safe, reliable and effective. </a:t>
            </a:r>
          </a:p>
          <a:p>
            <a:r>
              <a:rPr lang="en-GB" dirty="0"/>
              <a:t>As the majority of faults or errors are introduced into a system during its requirements and design stage, capturing and rectifying them early is key to reducing cost and time for defence programmes. This is complicated further by the increased depth of integration of sub-systems from multiple suppliers within modern military platforms. Modernising and digitally enabling T&amp;E to be aligned with the increasing adoption of digital engineering and underpinning the evolution of the platform digital twin will be critical. </a:t>
            </a:r>
          </a:p>
          <a:p>
            <a:r>
              <a:rPr lang="en-GB" dirty="0"/>
              <a:t>This presentation will describe how </a:t>
            </a:r>
          </a:p>
          <a:p>
            <a:pPr lvl="1"/>
            <a:r>
              <a:rPr lang="en-GB" dirty="0"/>
              <a:t>the use of a federated (co-simulation) approach to system modelling and simulation can be used to provide an early life cycle T&amp;E digital range that could be applied in the concept and design phase to accelerate collaborative development programmes</a:t>
            </a:r>
          </a:p>
          <a:p>
            <a:pPr lvl="1"/>
            <a:r>
              <a:rPr lang="en-GB" dirty="0"/>
              <a:t>the data generated initiates the population of the evaluation digital thread which provides the through life single source of truth.  </a:t>
            </a:r>
          </a:p>
        </p:txBody>
      </p:sp>
      <p:sp>
        <p:nvSpPr>
          <p:cNvPr id="2" name="Slide Number Placeholder 1"/>
          <p:cNvSpPr>
            <a:spLocks noGrp="1"/>
          </p:cNvSpPr>
          <p:nvPr>
            <p:ph type="sldNum" sz="quarter" idx="12"/>
          </p:nvPr>
        </p:nvSpPr>
        <p:spPr/>
        <p:txBody>
          <a:bodyPr/>
          <a:lstStyle/>
          <a:p>
            <a:fld id="{8241729C-7B44-6A45-8DC5-F1B5D819486E}" type="slidenum">
              <a:rPr lang="en-US" smtClean="0"/>
              <a:pPr/>
              <a:t>2</a:t>
            </a:fld>
            <a:endParaRPr lang="en-US"/>
          </a:p>
        </p:txBody>
      </p:sp>
      <p:sp>
        <p:nvSpPr>
          <p:cNvPr id="6"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dirty="0"/>
              <a:t>Digital Twins and Digital Threads in Defence through the lens of T&amp;E | September 2020 | ©</a:t>
            </a:r>
            <a:endParaRPr lang="en-US" cap="none"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5076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Why do we do T&amp;E?</a:t>
            </a:r>
          </a:p>
        </p:txBody>
      </p:sp>
      <p:sp>
        <p:nvSpPr>
          <p:cNvPr id="7" name="Footer Placeholder 4"/>
          <p:cNvSpPr>
            <a:spLocks noGrp="1"/>
          </p:cNvSpPr>
          <p:nvPr>
            <p:ph type="ftr" sz="quarter" idx="3"/>
          </p:nvPr>
        </p:nvSpPr>
        <p:spPr>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dirty="0"/>
              <a:t>Digital Twins and Digital Threads in Defence through the lens of T&amp;E | September 2020 | ©</a:t>
            </a:r>
            <a:endParaRPr lang="en-US" cap="none" dirty="0"/>
          </a:p>
        </p:txBody>
      </p:sp>
      <p:pic>
        <p:nvPicPr>
          <p:cNvPr id="10" name="Picture 5">
            <a:extLst>
              <a:ext uri="{FF2B5EF4-FFF2-40B4-BE49-F238E27FC236}">
                <a16:creationId xmlns:a16="http://schemas.microsoft.com/office/drawing/2014/main" id="{55083E31-410E-7143-A265-FEDA8BAF6D81}"/>
              </a:ext>
            </a:extLst>
          </p:cNvPr>
          <p:cNvPicPr>
            <a:picLocks noGrp="1" noChangeAspect="1"/>
          </p:cNvPicPr>
          <p:nvPr>
            <p:ph idx="1"/>
          </p:nvPr>
        </p:nvPicPr>
        <p:blipFill rotWithShape="1">
          <a:blip r:embed="rId3">
            <a:extLst>
              <a:ext uri="{96DAC541-7B7A-43D3-8B79-37D633B846F1}">
                <asvg:svgBlip xmlns:asvg="http://schemas.microsoft.com/office/drawing/2016/SVG/main" r:embed="rId4"/>
              </a:ext>
            </a:extLst>
          </a:blip>
          <a:srcRect t="14414" b="8669"/>
          <a:stretch/>
        </p:blipFill>
        <p:spPr>
          <a:xfrm>
            <a:off x="1523088" y="1239955"/>
            <a:ext cx="9144411" cy="4974167"/>
          </a:xfrm>
          <a:prstGeom prst="rect">
            <a:avLst/>
          </a:prstGeom>
        </p:spPr>
      </p:pic>
      <p:sp>
        <p:nvSpPr>
          <p:cNvPr id="26" name="Rectangle 25"/>
          <p:cNvSpPr/>
          <p:nvPr/>
        </p:nvSpPr>
        <p:spPr>
          <a:xfrm>
            <a:off x="8005155" y="1289847"/>
            <a:ext cx="1820487" cy="9102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t>Single source of truth for T&amp;E – the </a:t>
            </a:r>
            <a:r>
              <a:rPr lang="en-GB" sz="800" b="1" dirty="0"/>
              <a:t>Evaluation Digital Thread</a:t>
            </a:r>
          </a:p>
          <a:p>
            <a:endParaRPr lang="en-GB" sz="800" b="1" dirty="0"/>
          </a:p>
          <a:p>
            <a:r>
              <a:rPr lang="en-GB" sz="800" dirty="0"/>
              <a:t>Exploitation of information/data for certification and assurance through life. Proved reference data and drives T&amp;E activities </a:t>
            </a:r>
          </a:p>
        </p:txBody>
      </p:sp>
      <p:sp>
        <p:nvSpPr>
          <p:cNvPr id="27" name="Isosceles Triangle 26"/>
          <p:cNvSpPr/>
          <p:nvPr/>
        </p:nvSpPr>
        <p:spPr>
          <a:xfrm rot="16200000">
            <a:off x="7807046" y="2001975"/>
            <a:ext cx="151002" cy="245225"/>
          </a:xfrm>
          <a:prstGeom prst="triangle">
            <a:avLst>
              <a:gd name="adj" fmla="val 4434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p:cNvSpPr>
            <a:spLocks noGrp="1"/>
          </p:cNvSpPr>
          <p:nvPr>
            <p:ph type="sldNum" sz="quarter" idx="12"/>
          </p:nvPr>
        </p:nvSpPr>
        <p:spPr>
          <a:xfrm>
            <a:off x="342000" y="6402878"/>
            <a:ext cx="288000" cy="180000"/>
          </a:xfrm>
        </p:spPr>
        <p:txBody>
          <a:bodyPr/>
          <a:lstStyle/>
          <a:p>
            <a:fld id="{8241729C-7B44-6A45-8DC5-F1B5D819486E}" type="slidenum">
              <a:rPr lang="en-US" smtClean="0"/>
              <a:pPr/>
              <a:t>3</a:t>
            </a:fld>
            <a:endParaRPr lang="en-US"/>
          </a:p>
        </p:txBody>
      </p:sp>
    </p:spTree>
    <p:extLst>
      <p:ext uri="{BB962C8B-B14F-4D97-AF65-F5344CB8AC3E}">
        <p14:creationId xmlns:p14="http://schemas.microsoft.com/office/powerpoint/2010/main" val="307584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42899" y="1376363"/>
            <a:ext cx="5761567" cy="4572000"/>
          </a:xfrm>
        </p:spPr>
        <p:txBody>
          <a:bodyPr>
            <a:normAutofit/>
          </a:bodyPr>
          <a:lstStyle/>
          <a:p>
            <a:r>
              <a:rPr lang="en-GB" dirty="0"/>
              <a:t>Modern defence systems are becoming ever more deeply integrated suites of systems and sub-systems to deliver a capability</a:t>
            </a:r>
          </a:p>
          <a:p>
            <a:pPr lvl="1"/>
            <a:r>
              <a:rPr lang="en-GB" dirty="0"/>
              <a:t>Developed collaboratively across supply base</a:t>
            </a:r>
          </a:p>
          <a:p>
            <a:pPr lvl="1"/>
            <a:r>
              <a:rPr lang="en-GB" dirty="0"/>
              <a:t>Rapidly changing threat landscape</a:t>
            </a:r>
          </a:p>
          <a:p>
            <a:pPr lvl="1"/>
            <a:r>
              <a:rPr lang="en-GB" dirty="0"/>
              <a:t>Reduction in the time period from concept to in-service</a:t>
            </a:r>
          </a:p>
          <a:p>
            <a:pPr lvl="1"/>
            <a:r>
              <a:rPr lang="en-GB" dirty="0"/>
              <a:t>Subject to budgetary challenges</a:t>
            </a:r>
          </a:p>
          <a:p>
            <a:r>
              <a:rPr lang="en-GB" dirty="0"/>
              <a:t>Model Based Systems Engineering and Model Based Engineering (MBSE/MBE) techniques developed in the non-defence world are being increasingly being adopted in the defence arena </a:t>
            </a:r>
          </a:p>
          <a:p>
            <a:r>
              <a:rPr lang="en-GB" dirty="0"/>
              <a:t>Progressive evolution of system models towards the platform or capability digital twin will be an essential part of future programme planning</a:t>
            </a:r>
          </a:p>
        </p:txBody>
      </p:sp>
      <p:sp>
        <p:nvSpPr>
          <p:cNvPr id="2" name="Slide Number Placeholder 1"/>
          <p:cNvSpPr>
            <a:spLocks noGrp="1"/>
          </p:cNvSpPr>
          <p:nvPr>
            <p:ph type="sldNum" sz="quarter" idx="12"/>
          </p:nvPr>
        </p:nvSpPr>
        <p:spPr/>
        <p:txBody>
          <a:bodyPr/>
          <a:lstStyle/>
          <a:p>
            <a:fld id="{8241729C-7B44-6A45-8DC5-F1B5D819486E}" type="slidenum">
              <a:rPr lang="en-US" smtClean="0"/>
              <a:pPr/>
              <a:t>4</a:t>
            </a:fld>
            <a:endParaRPr lang="en-US"/>
          </a:p>
        </p:txBody>
      </p:sp>
      <p:sp>
        <p:nvSpPr>
          <p:cNvPr id="9" name="Title 8"/>
          <p:cNvSpPr>
            <a:spLocks noGrp="1"/>
          </p:cNvSpPr>
          <p:nvPr>
            <p:ph type="title"/>
          </p:nvPr>
        </p:nvSpPr>
        <p:spPr/>
        <p:txBody>
          <a:bodyPr>
            <a:normAutofit/>
          </a:bodyPr>
          <a:lstStyle/>
          <a:p>
            <a:r>
              <a:rPr lang="en-GB" dirty="0"/>
              <a:t>A Changing Landscape</a:t>
            </a:r>
          </a:p>
        </p:txBody>
      </p:sp>
      <p:sp>
        <p:nvSpPr>
          <p:cNvPr id="3" name="Footer Placeholder 2"/>
          <p:cNvSpPr>
            <a:spLocks noGrp="1"/>
          </p:cNvSpPr>
          <p:nvPr>
            <p:ph type="ftr" sz="quarter" idx="3"/>
          </p:nvPr>
        </p:nvSpPr>
        <p:spPr/>
        <p:txBody>
          <a:bodyPr/>
          <a:lstStyle/>
          <a:p>
            <a:r>
              <a:rPr lang="en-GB" cap="none"/>
              <a:t>Digital Twins and Digital Threads in Defence through the lens of T&amp;E | September 2020 | ©</a:t>
            </a:r>
            <a:endParaRPr lang="en-US" cap="none" dirty="0"/>
          </a:p>
        </p:txBody>
      </p:sp>
      <p:pic>
        <p:nvPicPr>
          <p:cNvPr id="8" name="Picture 7">
            <a:extLst>
              <a:ext uri="{FF2B5EF4-FFF2-40B4-BE49-F238E27FC236}">
                <a16:creationId xmlns:a16="http://schemas.microsoft.com/office/drawing/2014/main" id="{B2DE358A-398C-EB46-837B-5F2E023B6423}"/>
              </a:ext>
            </a:extLst>
          </p:cNvPr>
          <p:cNvPicPr>
            <a:picLocks noChangeAspect="1"/>
          </p:cNvPicPr>
          <p:nvPr/>
        </p:nvPicPr>
        <p:blipFill rotWithShape="1">
          <a:blip r:embed="rId3"/>
          <a:srcRect r="5955" b="2593"/>
          <a:stretch/>
        </p:blipFill>
        <p:spPr>
          <a:xfrm>
            <a:off x="6371166" y="1376363"/>
            <a:ext cx="5478021" cy="3023405"/>
          </a:xfrm>
          <a:prstGeom prst="rect">
            <a:avLst/>
          </a:prstGeom>
        </p:spPr>
      </p:pic>
    </p:spTree>
    <p:extLst>
      <p:ext uri="{BB962C8B-B14F-4D97-AF65-F5344CB8AC3E}">
        <p14:creationId xmlns:p14="http://schemas.microsoft.com/office/powerpoint/2010/main" val="127500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Removing stovepipes and enriching the Through-Life Evaluation Digital Thread</a:t>
            </a:r>
          </a:p>
        </p:txBody>
      </p:sp>
      <p:sp>
        <p:nvSpPr>
          <p:cNvPr id="2" name="Slide Number Placeholder 1"/>
          <p:cNvSpPr>
            <a:spLocks noGrp="1"/>
          </p:cNvSpPr>
          <p:nvPr>
            <p:ph type="sldNum" sz="quarter" idx="12"/>
          </p:nvPr>
        </p:nvSpPr>
        <p:spPr/>
        <p:txBody>
          <a:bodyPr/>
          <a:lstStyle/>
          <a:p>
            <a:fld id="{8241729C-7B44-6A45-8DC5-F1B5D819486E}" type="slidenum">
              <a:rPr lang="en-US" smtClean="0"/>
              <a:pPr/>
              <a:t>5</a:t>
            </a:fld>
            <a:endParaRPr lang="en-US"/>
          </a:p>
        </p:txBody>
      </p:sp>
      <p:sp>
        <p:nvSpPr>
          <p:cNvPr id="4" name="Footer Placeholder 3"/>
          <p:cNvSpPr>
            <a:spLocks noGrp="1"/>
          </p:cNvSpPr>
          <p:nvPr>
            <p:ph type="ftr" sz="quarter" idx="3"/>
          </p:nvPr>
        </p:nvSpPr>
        <p:spPr/>
        <p:txBody>
          <a:bodyPr/>
          <a:lstStyle/>
          <a:p>
            <a:r>
              <a:rPr lang="en-GB" cap="none"/>
              <a:t>Digital Twins and Digital Threads in Defence through the lens of T&amp;E | September 2020 | ©</a:t>
            </a:r>
            <a:endParaRPr lang="en-US" cap="none" dirty="0"/>
          </a:p>
        </p:txBody>
      </p:sp>
      <p:grpSp>
        <p:nvGrpSpPr>
          <p:cNvPr id="38" name="Group 37"/>
          <p:cNvGrpSpPr/>
          <p:nvPr/>
        </p:nvGrpSpPr>
        <p:grpSpPr>
          <a:xfrm>
            <a:off x="464074" y="1051200"/>
            <a:ext cx="11262440" cy="4505785"/>
            <a:chOff x="723200" y="1055276"/>
            <a:chExt cx="9531970" cy="3813473"/>
          </a:xfrm>
        </p:grpSpPr>
        <p:sp>
          <p:nvSpPr>
            <p:cNvPr id="7" name="Rectangle 6">
              <a:extLst>
                <a:ext uri="{FF2B5EF4-FFF2-40B4-BE49-F238E27FC236}">
                  <a16:creationId xmlns:a16="http://schemas.microsoft.com/office/drawing/2014/main" id="{BA2F0D30-99E0-824A-93A6-EC58C2DA5FF2}"/>
                </a:ext>
              </a:extLst>
            </p:cNvPr>
            <p:cNvSpPr/>
            <p:nvPr/>
          </p:nvSpPr>
          <p:spPr>
            <a:xfrm>
              <a:off x="723200" y="1055276"/>
              <a:ext cx="9531970" cy="381347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BF978AE-92EF-6945-8448-DC56723B9C34}"/>
                </a:ext>
              </a:extLst>
            </p:cNvPr>
            <p:cNvGrpSpPr/>
            <p:nvPr/>
          </p:nvGrpSpPr>
          <p:grpSpPr>
            <a:xfrm>
              <a:off x="961385" y="1321764"/>
              <a:ext cx="8991323" cy="3546985"/>
              <a:chOff x="768147" y="1073141"/>
              <a:chExt cx="8991323" cy="3546985"/>
            </a:xfrm>
          </p:grpSpPr>
          <p:sp>
            <p:nvSpPr>
              <p:cNvPr id="9" name="Freeform 8">
                <a:extLst>
                  <a:ext uri="{FF2B5EF4-FFF2-40B4-BE49-F238E27FC236}">
                    <a16:creationId xmlns:a16="http://schemas.microsoft.com/office/drawing/2014/main" id="{3B0899EF-659F-C145-A4DA-AAB9FDC366FE}"/>
                  </a:ext>
                </a:extLst>
              </p:cNvPr>
              <p:cNvSpPr/>
              <p:nvPr/>
            </p:nvSpPr>
            <p:spPr>
              <a:xfrm>
                <a:off x="6172365" y="1073141"/>
                <a:ext cx="3575386" cy="2142489"/>
              </a:xfrm>
              <a:custGeom>
                <a:avLst/>
                <a:gdLst>
                  <a:gd name="connsiteX0" fmla="*/ 5211580 w 5211580"/>
                  <a:gd name="connsiteY0" fmla="*/ 0 h 3122951"/>
                  <a:gd name="connsiteX1" fmla="*/ 5211580 w 5211580"/>
                  <a:gd name="connsiteY1" fmla="*/ 3122951 h 3122951"/>
                  <a:gd name="connsiteX2" fmla="*/ 19987 w 5211580"/>
                  <a:gd name="connsiteY2" fmla="*/ 2903095 h 3122951"/>
                  <a:gd name="connsiteX3" fmla="*/ 19987 w 5211580"/>
                  <a:gd name="connsiteY3" fmla="*/ 2453390 h 3122951"/>
                  <a:gd name="connsiteX4" fmla="*/ 2833141 w 5211580"/>
                  <a:gd name="connsiteY4" fmla="*/ 2328472 h 3122951"/>
                  <a:gd name="connsiteX5" fmla="*/ 29980 w 5211580"/>
                  <a:gd name="connsiteY5" fmla="*/ 2123606 h 3122951"/>
                  <a:gd name="connsiteX6" fmla="*/ 29980 w 5211580"/>
                  <a:gd name="connsiteY6" fmla="*/ 1349114 h 3122951"/>
                  <a:gd name="connsiteX7" fmla="*/ 3462728 w 5211580"/>
                  <a:gd name="connsiteY7" fmla="*/ 1089285 h 3122951"/>
                  <a:gd name="connsiteX8" fmla="*/ 24983 w 5211580"/>
                  <a:gd name="connsiteY8" fmla="*/ 1034321 h 3122951"/>
                  <a:gd name="connsiteX9" fmla="*/ 24983 w 5211580"/>
                  <a:gd name="connsiteY9" fmla="*/ 864432 h 3122951"/>
                  <a:gd name="connsiteX10" fmla="*/ 3452734 w 5211580"/>
                  <a:gd name="connsiteY10" fmla="*/ 809469 h 3122951"/>
                  <a:gd name="connsiteX11" fmla="*/ 34977 w 5211580"/>
                  <a:gd name="connsiteY11" fmla="*/ 724524 h 3122951"/>
                  <a:gd name="connsiteX12" fmla="*/ 34977 w 5211580"/>
                  <a:gd name="connsiteY12" fmla="*/ 494675 h 3122951"/>
                  <a:gd name="connsiteX13" fmla="*/ 4067331 w 5211580"/>
                  <a:gd name="connsiteY13" fmla="*/ 399737 h 3122951"/>
                  <a:gd name="connsiteX14" fmla="*/ 0 w 5211580"/>
                  <a:gd name="connsiteY14" fmla="*/ 329783 h 3122951"/>
                  <a:gd name="connsiteX15" fmla="*/ 0 w 5211580"/>
                  <a:gd name="connsiteY15" fmla="*/ 109928 h 3122951"/>
                  <a:gd name="connsiteX16" fmla="*/ 5211580 w 5211580"/>
                  <a:gd name="connsiteY16" fmla="*/ 0 h 3122951"/>
                  <a:gd name="connsiteX0" fmla="*/ 5211580 w 5211580"/>
                  <a:gd name="connsiteY0" fmla="*/ 0 h 3122951"/>
                  <a:gd name="connsiteX1" fmla="*/ 5211580 w 5211580"/>
                  <a:gd name="connsiteY1" fmla="*/ 3122951 h 3122951"/>
                  <a:gd name="connsiteX2" fmla="*/ 19987 w 5211580"/>
                  <a:gd name="connsiteY2" fmla="*/ 2903095 h 3122951"/>
                  <a:gd name="connsiteX3" fmla="*/ 19987 w 5211580"/>
                  <a:gd name="connsiteY3" fmla="*/ 2453390 h 3122951"/>
                  <a:gd name="connsiteX4" fmla="*/ 2833141 w 5211580"/>
                  <a:gd name="connsiteY4" fmla="*/ 2328472 h 3122951"/>
                  <a:gd name="connsiteX5" fmla="*/ 29980 w 5211580"/>
                  <a:gd name="connsiteY5" fmla="*/ 2123606 h 3122951"/>
                  <a:gd name="connsiteX6" fmla="*/ 29980 w 5211580"/>
                  <a:gd name="connsiteY6" fmla="*/ 1349114 h 3122951"/>
                  <a:gd name="connsiteX7" fmla="*/ 3462728 w 5211580"/>
                  <a:gd name="connsiteY7" fmla="*/ 1089285 h 3122951"/>
                  <a:gd name="connsiteX8" fmla="*/ 24983 w 5211580"/>
                  <a:gd name="connsiteY8" fmla="*/ 1034321 h 3122951"/>
                  <a:gd name="connsiteX9" fmla="*/ 24983 w 5211580"/>
                  <a:gd name="connsiteY9" fmla="*/ 864432 h 3122951"/>
                  <a:gd name="connsiteX10" fmla="*/ 3452734 w 5211580"/>
                  <a:gd name="connsiteY10" fmla="*/ 809469 h 3122951"/>
                  <a:gd name="connsiteX11" fmla="*/ 34977 w 5211580"/>
                  <a:gd name="connsiteY11" fmla="*/ 724524 h 3122951"/>
                  <a:gd name="connsiteX12" fmla="*/ 34977 w 5211580"/>
                  <a:gd name="connsiteY12" fmla="*/ 494675 h 3122951"/>
                  <a:gd name="connsiteX13" fmla="*/ 4067331 w 5211580"/>
                  <a:gd name="connsiteY13" fmla="*/ 399737 h 3122951"/>
                  <a:gd name="connsiteX14" fmla="*/ 0 w 5211580"/>
                  <a:gd name="connsiteY14" fmla="*/ 329783 h 3122951"/>
                  <a:gd name="connsiteX15" fmla="*/ 3265 w 5211580"/>
                  <a:gd name="connsiteY15" fmla="*/ 109928 h 3122951"/>
                  <a:gd name="connsiteX16" fmla="*/ 5211580 w 5211580"/>
                  <a:gd name="connsiteY16" fmla="*/ 0 h 3122951"/>
                  <a:gd name="connsiteX0" fmla="*/ 5211580 w 5211580"/>
                  <a:gd name="connsiteY0" fmla="*/ 0 h 3122951"/>
                  <a:gd name="connsiteX1" fmla="*/ 5211580 w 5211580"/>
                  <a:gd name="connsiteY1" fmla="*/ 3122951 h 3122951"/>
                  <a:gd name="connsiteX2" fmla="*/ 19987 w 5211580"/>
                  <a:gd name="connsiteY2" fmla="*/ 2903095 h 3122951"/>
                  <a:gd name="connsiteX3" fmla="*/ 19987 w 5211580"/>
                  <a:gd name="connsiteY3" fmla="*/ 2453390 h 3122951"/>
                  <a:gd name="connsiteX4" fmla="*/ 2833141 w 5211580"/>
                  <a:gd name="connsiteY4" fmla="*/ 2328472 h 3122951"/>
                  <a:gd name="connsiteX5" fmla="*/ 29980 w 5211580"/>
                  <a:gd name="connsiteY5" fmla="*/ 2123606 h 3122951"/>
                  <a:gd name="connsiteX6" fmla="*/ 29980 w 5211580"/>
                  <a:gd name="connsiteY6" fmla="*/ 1349114 h 3122951"/>
                  <a:gd name="connsiteX7" fmla="*/ 3462728 w 5211580"/>
                  <a:gd name="connsiteY7" fmla="*/ 1089285 h 3122951"/>
                  <a:gd name="connsiteX8" fmla="*/ 24983 w 5211580"/>
                  <a:gd name="connsiteY8" fmla="*/ 1034321 h 3122951"/>
                  <a:gd name="connsiteX9" fmla="*/ 24983 w 5211580"/>
                  <a:gd name="connsiteY9" fmla="*/ 864432 h 3122951"/>
                  <a:gd name="connsiteX10" fmla="*/ 3452734 w 5211580"/>
                  <a:gd name="connsiteY10" fmla="*/ 809469 h 3122951"/>
                  <a:gd name="connsiteX11" fmla="*/ 34977 w 5211580"/>
                  <a:gd name="connsiteY11" fmla="*/ 724524 h 3122951"/>
                  <a:gd name="connsiteX12" fmla="*/ 5586 w 5211580"/>
                  <a:gd name="connsiteY12" fmla="*/ 504472 h 3122951"/>
                  <a:gd name="connsiteX13" fmla="*/ 4067331 w 5211580"/>
                  <a:gd name="connsiteY13" fmla="*/ 399737 h 3122951"/>
                  <a:gd name="connsiteX14" fmla="*/ 0 w 5211580"/>
                  <a:gd name="connsiteY14" fmla="*/ 329783 h 3122951"/>
                  <a:gd name="connsiteX15" fmla="*/ 3265 w 5211580"/>
                  <a:gd name="connsiteY15" fmla="*/ 109928 h 3122951"/>
                  <a:gd name="connsiteX16" fmla="*/ 5211580 w 5211580"/>
                  <a:gd name="connsiteY16" fmla="*/ 0 h 3122951"/>
                  <a:gd name="connsiteX0" fmla="*/ 5211580 w 5211580"/>
                  <a:gd name="connsiteY0" fmla="*/ 0 h 3122951"/>
                  <a:gd name="connsiteX1" fmla="*/ 5211580 w 5211580"/>
                  <a:gd name="connsiteY1" fmla="*/ 3122951 h 3122951"/>
                  <a:gd name="connsiteX2" fmla="*/ 19987 w 5211580"/>
                  <a:gd name="connsiteY2" fmla="*/ 2903095 h 3122951"/>
                  <a:gd name="connsiteX3" fmla="*/ 19987 w 5211580"/>
                  <a:gd name="connsiteY3" fmla="*/ 2453390 h 3122951"/>
                  <a:gd name="connsiteX4" fmla="*/ 2833141 w 5211580"/>
                  <a:gd name="connsiteY4" fmla="*/ 2328472 h 3122951"/>
                  <a:gd name="connsiteX5" fmla="*/ 29980 w 5211580"/>
                  <a:gd name="connsiteY5" fmla="*/ 2123606 h 3122951"/>
                  <a:gd name="connsiteX6" fmla="*/ 29980 w 5211580"/>
                  <a:gd name="connsiteY6" fmla="*/ 1349114 h 3122951"/>
                  <a:gd name="connsiteX7" fmla="*/ 3462728 w 5211580"/>
                  <a:gd name="connsiteY7" fmla="*/ 1089285 h 3122951"/>
                  <a:gd name="connsiteX8" fmla="*/ 24983 w 5211580"/>
                  <a:gd name="connsiteY8" fmla="*/ 1034321 h 3122951"/>
                  <a:gd name="connsiteX9" fmla="*/ 24983 w 5211580"/>
                  <a:gd name="connsiteY9" fmla="*/ 864432 h 3122951"/>
                  <a:gd name="connsiteX10" fmla="*/ 3452734 w 5211580"/>
                  <a:gd name="connsiteY10" fmla="*/ 809469 h 3122951"/>
                  <a:gd name="connsiteX11" fmla="*/ 5585 w 5211580"/>
                  <a:gd name="connsiteY11" fmla="*/ 727790 h 3122951"/>
                  <a:gd name="connsiteX12" fmla="*/ 5586 w 5211580"/>
                  <a:gd name="connsiteY12" fmla="*/ 504472 h 3122951"/>
                  <a:gd name="connsiteX13" fmla="*/ 4067331 w 5211580"/>
                  <a:gd name="connsiteY13" fmla="*/ 399737 h 3122951"/>
                  <a:gd name="connsiteX14" fmla="*/ 0 w 5211580"/>
                  <a:gd name="connsiteY14" fmla="*/ 329783 h 3122951"/>
                  <a:gd name="connsiteX15" fmla="*/ 3265 w 5211580"/>
                  <a:gd name="connsiteY15" fmla="*/ 109928 h 3122951"/>
                  <a:gd name="connsiteX16" fmla="*/ 5211580 w 5211580"/>
                  <a:gd name="connsiteY16" fmla="*/ 0 h 3122951"/>
                  <a:gd name="connsiteX0" fmla="*/ 5211580 w 5211580"/>
                  <a:gd name="connsiteY0" fmla="*/ 0 h 3122951"/>
                  <a:gd name="connsiteX1" fmla="*/ 5211580 w 5211580"/>
                  <a:gd name="connsiteY1" fmla="*/ 3122951 h 3122951"/>
                  <a:gd name="connsiteX2" fmla="*/ 19987 w 5211580"/>
                  <a:gd name="connsiteY2" fmla="*/ 2903095 h 3122951"/>
                  <a:gd name="connsiteX3" fmla="*/ 19987 w 5211580"/>
                  <a:gd name="connsiteY3" fmla="*/ 2453390 h 3122951"/>
                  <a:gd name="connsiteX4" fmla="*/ 2833141 w 5211580"/>
                  <a:gd name="connsiteY4" fmla="*/ 2328472 h 3122951"/>
                  <a:gd name="connsiteX5" fmla="*/ 29980 w 5211580"/>
                  <a:gd name="connsiteY5" fmla="*/ 2123606 h 3122951"/>
                  <a:gd name="connsiteX6" fmla="*/ 29980 w 5211580"/>
                  <a:gd name="connsiteY6" fmla="*/ 1349114 h 3122951"/>
                  <a:gd name="connsiteX7" fmla="*/ 3462728 w 5211580"/>
                  <a:gd name="connsiteY7" fmla="*/ 1089285 h 3122951"/>
                  <a:gd name="connsiteX8" fmla="*/ 24983 w 5211580"/>
                  <a:gd name="connsiteY8" fmla="*/ 1034321 h 3122951"/>
                  <a:gd name="connsiteX9" fmla="*/ 2123 w 5211580"/>
                  <a:gd name="connsiteY9" fmla="*/ 870964 h 3122951"/>
                  <a:gd name="connsiteX10" fmla="*/ 3452734 w 5211580"/>
                  <a:gd name="connsiteY10" fmla="*/ 809469 h 3122951"/>
                  <a:gd name="connsiteX11" fmla="*/ 5585 w 5211580"/>
                  <a:gd name="connsiteY11" fmla="*/ 727790 h 3122951"/>
                  <a:gd name="connsiteX12" fmla="*/ 5586 w 5211580"/>
                  <a:gd name="connsiteY12" fmla="*/ 504472 h 3122951"/>
                  <a:gd name="connsiteX13" fmla="*/ 4067331 w 5211580"/>
                  <a:gd name="connsiteY13" fmla="*/ 399737 h 3122951"/>
                  <a:gd name="connsiteX14" fmla="*/ 0 w 5211580"/>
                  <a:gd name="connsiteY14" fmla="*/ 329783 h 3122951"/>
                  <a:gd name="connsiteX15" fmla="*/ 3265 w 5211580"/>
                  <a:gd name="connsiteY15" fmla="*/ 109928 h 3122951"/>
                  <a:gd name="connsiteX16" fmla="*/ 5211580 w 5211580"/>
                  <a:gd name="connsiteY16" fmla="*/ 0 h 3122951"/>
                  <a:gd name="connsiteX0" fmla="*/ 5211580 w 5211580"/>
                  <a:gd name="connsiteY0" fmla="*/ 0 h 3122951"/>
                  <a:gd name="connsiteX1" fmla="*/ 5211580 w 5211580"/>
                  <a:gd name="connsiteY1" fmla="*/ 3122951 h 3122951"/>
                  <a:gd name="connsiteX2" fmla="*/ 19987 w 5211580"/>
                  <a:gd name="connsiteY2" fmla="*/ 2903095 h 3122951"/>
                  <a:gd name="connsiteX3" fmla="*/ 19987 w 5211580"/>
                  <a:gd name="connsiteY3" fmla="*/ 2453390 h 3122951"/>
                  <a:gd name="connsiteX4" fmla="*/ 2833141 w 5211580"/>
                  <a:gd name="connsiteY4" fmla="*/ 2328472 h 3122951"/>
                  <a:gd name="connsiteX5" fmla="*/ 29980 w 5211580"/>
                  <a:gd name="connsiteY5" fmla="*/ 2123606 h 3122951"/>
                  <a:gd name="connsiteX6" fmla="*/ 29980 w 5211580"/>
                  <a:gd name="connsiteY6" fmla="*/ 1349114 h 3122951"/>
                  <a:gd name="connsiteX7" fmla="*/ 3462728 w 5211580"/>
                  <a:gd name="connsiteY7" fmla="*/ 1089285 h 3122951"/>
                  <a:gd name="connsiteX8" fmla="*/ 2123 w 5211580"/>
                  <a:gd name="connsiteY8" fmla="*/ 1037587 h 3122951"/>
                  <a:gd name="connsiteX9" fmla="*/ 2123 w 5211580"/>
                  <a:gd name="connsiteY9" fmla="*/ 870964 h 3122951"/>
                  <a:gd name="connsiteX10" fmla="*/ 3452734 w 5211580"/>
                  <a:gd name="connsiteY10" fmla="*/ 809469 h 3122951"/>
                  <a:gd name="connsiteX11" fmla="*/ 5585 w 5211580"/>
                  <a:gd name="connsiteY11" fmla="*/ 727790 h 3122951"/>
                  <a:gd name="connsiteX12" fmla="*/ 5586 w 5211580"/>
                  <a:gd name="connsiteY12" fmla="*/ 504472 h 3122951"/>
                  <a:gd name="connsiteX13" fmla="*/ 4067331 w 5211580"/>
                  <a:gd name="connsiteY13" fmla="*/ 399737 h 3122951"/>
                  <a:gd name="connsiteX14" fmla="*/ 0 w 5211580"/>
                  <a:gd name="connsiteY14" fmla="*/ 329783 h 3122951"/>
                  <a:gd name="connsiteX15" fmla="*/ 3265 w 5211580"/>
                  <a:gd name="connsiteY15" fmla="*/ 109928 h 3122951"/>
                  <a:gd name="connsiteX16" fmla="*/ 5211580 w 5211580"/>
                  <a:gd name="connsiteY16" fmla="*/ 0 h 3122951"/>
                  <a:gd name="connsiteX0" fmla="*/ 5211580 w 5211580"/>
                  <a:gd name="connsiteY0" fmla="*/ 0 h 3122951"/>
                  <a:gd name="connsiteX1" fmla="*/ 5211580 w 5211580"/>
                  <a:gd name="connsiteY1" fmla="*/ 3122951 h 3122951"/>
                  <a:gd name="connsiteX2" fmla="*/ 19987 w 5211580"/>
                  <a:gd name="connsiteY2" fmla="*/ 2903095 h 3122951"/>
                  <a:gd name="connsiteX3" fmla="*/ 19987 w 5211580"/>
                  <a:gd name="connsiteY3" fmla="*/ 2453390 h 3122951"/>
                  <a:gd name="connsiteX4" fmla="*/ 2833141 w 5211580"/>
                  <a:gd name="connsiteY4" fmla="*/ 2328472 h 3122951"/>
                  <a:gd name="connsiteX5" fmla="*/ 29980 w 5211580"/>
                  <a:gd name="connsiteY5" fmla="*/ 2123606 h 3122951"/>
                  <a:gd name="connsiteX6" fmla="*/ 3854 w 5211580"/>
                  <a:gd name="connsiteY6" fmla="*/ 1355645 h 3122951"/>
                  <a:gd name="connsiteX7" fmla="*/ 3462728 w 5211580"/>
                  <a:gd name="connsiteY7" fmla="*/ 1089285 h 3122951"/>
                  <a:gd name="connsiteX8" fmla="*/ 2123 w 5211580"/>
                  <a:gd name="connsiteY8" fmla="*/ 1037587 h 3122951"/>
                  <a:gd name="connsiteX9" fmla="*/ 2123 w 5211580"/>
                  <a:gd name="connsiteY9" fmla="*/ 870964 h 3122951"/>
                  <a:gd name="connsiteX10" fmla="*/ 3452734 w 5211580"/>
                  <a:gd name="connsiteY10" fmla="*/ 809469 h 3122951"/>
                  <a:gd name="connsiteX11" fmla="*/ 5585 w 5211580"/>
                  <a:gd name="connsiteY11" fmla="*/ 727790 h 3122951"/>
                  <a:gd name="connsiteX12" fmla="*/ 5586 w 5211580"/>
                  <a:gd name="connsiteY12" fmla="*/ 504472 h 3122951"/>
                  <a:gd name="connsiteX13" fmla="*/ 4067331 w 5211580"/>
                  <a:gd name="connsiteY13" fmla="*/ 399737 h 3122951"/>
                  <a:gd name="connsiteX14" fmla="*/ 0 w 5211580"/>
                  <a:gd name="connsiteY14" fmla="*/ 329783 h 3122951"/>
                  <a:gd name="connsiteX15" fmla="*/ 3265 w 5211580"/>
                  <a:gd name="connsiteY15" fmla="*/ 109928 h 3122951"/>
                  <a:gd name="connsiteX16" fmla="*/ 5211580 w 5211580"/>
                  <a:gd name="connsiteY16" fmla="*/ 0 h 3122951"/>
                  <a:gd name="connsiteX0" fmla="*/ 5211580 w 5211580"/>
                  <a:gd name="connsiteY0" fmla="*/ 0 h 3122951"/>
                  <a:gd name="connsiteX1" fmla="*/ 5211580 w 5211580"/>
                  <a:gd name="connsiteY1" fmla="*/ 3122951 h 3122951"/>
                  <a:gd name="connsiteX2" fmla="*/ 19987 w 5211580"/>
                  <a:gd name="connsiteY2" fmla="*/ 2903095 h 3122951"/>
                  <a:gd name="connsiteX3" fmla="*/ 19987 w 5211580"/>
                  <a:gd name="connsiteY3" fmla="*/ 2453390 h 3122951"/>
                  <a:gd name="connsiteX4" fmla="*/ 2833141 w 5211580"/>
                  <a:gd name="connsiteY4" fmla="*/ 2328472 h 3122951"/>
                  <a:gd name="connsiteX5" fmla="*/ 3854 w 5211580"/>
                  <a:gd name="connsiteY5" fmla="*/ 2130137 h 3122951"/>
                  <a:gd name="connsiteX6" fmla="*/ 3854 w 5211580"/>
                  <a:gd name="connsiteY6" fmla="*/ 1355645 h 3122951"/>
                  <a:gd name="connsiteX7" fmla="*/ 3462728 w 5211580"/>
                  <a:gd name="connsiteY7" fmla="*/ 1089285 h 3122951"/>
                  <a:gd name="connsiteX8" fmla="*/ 2123 w 5211580"/>
                  <a:gd name="connsiteY8" fmla="*/ 1037587 h 3122951"/>
                  <a:gd name="connsiteX9" fmla="*/ 2123 w 5211580"/>
                  <a:gd name="connsiteY9" fmla="*/ 870964 h 3122951"/>
                  <a:gd name="connsiteX10" fmla="*/ 3452734 w 5211580"/>
                  <a:gd name="connsiteY10" fmla="*/ 809469 h 3122951"/>
                  <a:gd name="connsiteX11" fmla="*/ 5585 w 5211580"/>
                  <a:gd name="connsiteY11" fmla="*/ 727790 h 3122951"/>
                  <a:gd name="connsiteX12" fmla="*/ 5586 w 5211580"/>
                  <a:gd name="connsiteY12" fmla="*/ 504472 h 3122951"/>
                  <a:gd name="connsiteX13" fmla="*/ 4067331 w 5211580"/>
                  <a:gd name="connsiteY13" fmla="*/ 399737 h 3122951"/>
                  <a:gd name="connsiteX14" fmla="*/ 0 w 5211580"/>
                  <a:gd name="connsiteY14" fmla="*/ 329783 h 3122951"/>
                  <a:gd name="connsiteX15" fmla="*/ 3265 w 5211580"/>
                  <a:gd name="connsiteY15" fmla="*/ 109928 h 3122951"/>
                  <a:gd name="connsiteX16" fmla="*/ 5211580 w 5211580"/>
                  <a:gd name="connsiteY16" fmla="*/ 0 h 3122951"/>
                  <a:gd name="connsiteX0" fmla="*/ 5211580 w 5211580"/>
                  <a:gd name="connsiteY0" fmla="*/ 0 h 3122951"/>
                  <a:gd name="connsiteX1" fmla="*/ 5211580 w 5211580"/>
                  <a:gd name="connsiteY1" fmla="*/ 3122951 h 3122951"/>
                  <a:gd name="connsiteX2" fmla="*/ 19987 w 5211580"/>
                  <a:gd name="connsiteY2" fmla="*/ 2903095 h 3122951"/>
                  <a:gd name="connsiteX3" fmla="*/ 6925 w 5211580"/>
                  <a:gd name="connsiteY3" fmla="*/ 2456655 h 3122951"/>
                  <a:gd name="connsiteX4" fmla="*/ 2833141 w 5211580"/>
                  <a:gd name="connsiteY4" fmla="*/ 2328472 h 3122951"/>
                  <a:gd name="connsiteX5" fmla="*/ 3854 w 5211580"/>
                  <a:gd name="connsiteY5" fmla="*/ 2130137 h 3122951"/>
                  <a:gd name="connsiteX6" fmla="*/ 3854 w 5211580"/>
                  <a:gd name="connsiteY6" fmla="*/ 1355645 h 3122951"/>
                  <a:gd name="connsiteX7" fmla="*/ 3462728 w 5211580"/>
                  <a:gd name="connsiteY7" fmla="*/ 1089285 h 3122951"/>
                  <a:gd name="connsiteX8" fmla="*/ 2123 w 5211580"/>
                  <a:gd name="connsiteY8" fmla="*/ 1037587 h 3122951"/>
                  <a:gd name="connsiteX9" fmla="*/ 2123 w 5211580"/>
                  <a:gd name="connsiteY9" fmla="*/ 870964 h 3122951"/>
                  <a:gd name="connsiteX10" fmla="*/ 3452734 w 5211580"/>
                  <a:gd name="connsiteY10" fmla="*/ 809469 h 3122951"/>
                  <a:gd name="connsiteX11" fmla="*/ 5585 w 5211580"/>
                  <a:gd name="connsiteY11" fmla="*/ 727790 h 3122951"/>
                  <a:gd name="connsiteX12" fmla="*/ 5586 w 5211580"/>
                  <a:gd name="connsiteY12" fmla="*/ 504472 h 3122951"/>
                  <a:gd name="connsiteX13" fmla="*/ 4067331 w 5211580"/>
                  <a:gd name="connsiteY13" fmla="*/ 399737 h 3122951"/>
                  <a:gd name="connsiteX14" fmla="*/ 0 w 5211580"/>
                  <a:gd name="connsiteY14" fmla="*/ 329783 h 3122951"/>
                  <a:gd name="connsiteX15" fmla="*/ 3265 w 5211580"/>
                  <a:gd name="connsiteY15" fmla="*/ 109928 h 3122951"/>
                  <a:gd name="connsiteX16" fmla="*/ 5211580 w 5211580"/>
                  <a:gd name="connsiteY16" fmla="*/ 0 h 3122951"/>
                  <a:gd name="connsiteX0" fmla="*/ 5211580 w 5211580"/>
                  <a:gd name="connsiteY0" fmla="*/ 0 h 3122951"/>
                  <a:gd name="connsiteX1" fmla="*/ 5211580 w 5211580"/>
                  <a:gd name="connsiteY1" fmla="*/ 3122951 h 3122951"/>
                  <a:gd name="connsiteX2" fmla="*/ 3658 w 5211580"/>
                  <a:gd name="connsiteY2" fmla="*/ 2906361 h 3122951"/>
                  <a:gd name="connsiteX3" fmla="*/ 6925 w 5211580"/>
                  <a:gd name="connsiteY3" fmla="*/ 2456655 h 3122951"/>
                  <a:gd name="connsiteX4" fmla="*/ 2833141 w 5211580"/>
                  <a:gd name="connsiteY4" fmla="*/ 2328472 h 3122951"/>
                  <a:gd name="connsiteX5" fmla="*/ 3854 w 5211580"/>
                  <a:gd name="connsiteY5" fmla="*/ 2130137 h 3122951"/>
                  <a:gd name="connsiteX6" fmla="*/ 3854 w 5211580"/>
                  <a:gd name="connsiteY6" fmla="*/ 1355645 h 3122951"/>
                  <a:gd name="connsiteX7" fmla="*/ 3462728 w 5211580"/>
                  <a:gd name="connsiteY7" fmla="*/ 1089285 h 3122951"/>
                  <a:gd name="connsiteX8" fmla="*/ 2123 w 5211580"/>
                  <a:gd name="connsiteY8" fmla="*/ 1037587 h 3122951"/>
                  <a:gd name="connsiteX9" fmla="*/ 2123 w 5211580"/>
                  <a:gd name="connsiteY9" fmla="*/ 870964 h 3122951"/>
                  <a:gd name="connsiteX10" fmla="*/ 3452734 w 5211580"/>
                  <a:gd name="connsiteY10" fmla="*/ 809469 h 3122951"/>
                  <a:gd name="connsiteX11" fmla="*/ 5585 w 5211580"/>
                  <a:gd name="connsiteY11" fmla="*/ 727790 h 3122951"/>
                  <a:gd name="connsiteX12" fmla="*/ 5586 w 5211580"/>
                  <a:gd name="connsiteY12" fmla="*/ 504472 h 3122951"/>
                  <a:gd name="connsiteX13" fmla="*/ 4067331 w 5211580"/>
                  <a:gd name="connsiteY13" fmla="*/ 399737 h 3122951"/>
                  <a:gd name="connsiteX14" fmla="*/ 0 w 5211580"/>
                  <a:gd name="connsiteY14" fmla="*/ 329783 h 3122951"/>
                  <a:gd name="connsiteX15" fmla="*/ 3265 w 5211580"/>
                  <a:gd name="connsiteY15" fmla="*/ 109928 h 3122951"/>
                  <a:gd name="connsiteX16" fmla="*/ 5211580 w 5211580"/>
                  <a:gd name="connsiteY16" fmla="*/ 0 h 31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11580" h="3122951">
                    <a:moveTo>
                      <a:pt x="5211580" y="0"/>
                    </a:moveTo>
                    <a:lnTo>
                      <a:pt x="5211580" y="3122951"/>
                    </a:lnTo>
                    <a:lnTo>
                      <a:pt x="3658" y="2906361"/>
                    </a:lnTo>
                    <a:lnTo>
                      <a:pt x="6925" y="2456655"/>
                    </a:lnTo>
                    <a:lnTo>
                      <a:pt x="2833141" y="2328472"/>
                    </a:lnTo>
                    <a:lnTo>
                      <a:pt x="3854" y="2130137"/>
                    </a:lnTo>
                    <a:lnTo>
                      <a:pt x="3854" y="1355645"/>
                    </a:lnTo>
                    <a:lnTo>
                      <a:pt x="3462728" y="1089285"/>
                    </a:lnTo>
                    <a:lnTo>
                      <a:pt x="2123" y="1037587"/>
                    </a:lnTo>
                    <a:lnTo>
                      <a:pt x="2123" y="870964"/>
                    </a:lnTo>
                    <a:lnTo>
                      <a:pt x="3452734" y="809469"/>
                    </a:lnTo>
                    <a:lnTo>
                      <a:pt x="5585" y="727790"/>
                    </a:lnTo>
                    <a:cubicBezTo>
                      <a:pt x="5585" y="653351"/>
                      <a:pt x="5586" y="578911"/>
                      <a:pt x="5586" y="504472"/>
                    </a:cubicBezTo>
                    <a:lnTo>
                      <a:pt x="4067331" y="399737"/>
                    </a:lnTo>
                    <a:lnTo>
                      <a:pt x="0" y="329783"/>
                    </a:lnTo>
                    <a:cubicBezTo>
                      <a:pt x="1088" y="256498"/>
                      <a:pt x="2177" y="183213"/>
                      <a:pt x="3265" y="109928"/>
                    </a:cubicBezTo>
                    <a:lnTo>
                      <a:pt x="5211580" y="0"/>
                    </a:lnTo>
                    <a:close/>
                  </a:path>
                </a:pathLst>
              </a:custGeom>
              <a:solidFill>
                <a:srgbClr val="19324B"/>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EEFB1ECD-9D4E-5441-8A1F-41897EEA2020}"/>
                  </a:ext>
                </a:extLst>
              </p:cNvPr>
              <p:cNvSpPr/>
              <p:nvPr/>
            </p:nvSpPr>
            <p:spPr>
              <a:xfrm>
                <a:off x="6173716" y="3322383"/>
                <a:ext cx="3584274" cy="576303"/>
              </a:xfrm>
              <a:custGeom>
                <a:avLst/>
                <a:gdLst>
                  <a:gd name="connsiteX0" fmla="*/ 4194 w 5196980"/>
                  <a:gd name="connsiteY0" fmla="*/ 205531 h 830510"/>
                  <a:gd name="connsiteX1" fmla="*/ 5196980 w 5196980"/>
                  <a:gd name="connsiteY1" fmla="*/ 0 h 830510"/>
                  <a:gd name="connsiteX2" fmla="*/ 5196980 w 5196980"/>
                  <a:gd name="connsiteY2" fmla="*/ 830510 h 830510"/>
                  <a:gd name="connsiteX3" fmla="*/ 0 w 5196980"/>
                  <a:gd name="connsiteY3" fmla="*/ 624980 h 830510"/>
                  <a:gd name="connsiteX4" fmla="*/ 4194 w 5196980"/>
                  <a:gd name="connsiteY4" fmla="*/ 205531 h 830510"/>
                  <a:gd name="connsiteX0" fmla="*/ 0 w 5202311"/>
                  <a:gd name="connsiteY0" fmla="*/ 211881 h 830510"/>
                  <a:gd name="connsiteX1" fmla="*/ 5202311 w 5202311"/>
                  <a:gd name="connsiteY1" fmla="*/ 0 h 830510"/>
                  <a:gd name="connsiteX2" fmla="*/ 5202311 w 5202311"/>
                  <a:gd name="connsiteY2" fmla="*/ 830510 h 830510"/>
                  <a:gd name="connsiteX3" fmla="*/ 5331 w 5202311"/>
                  <a:gd name="connsiteY3" fmla="*/ 624980 h 830510"/>
                  <a:gd name="connsiteX4" fmla="*/ 0 w 5202311"/>
                  <a:gd name="connsiteY4" fmla="*/ 211881 h 830510"/>
                  <a:gd name="connsiteX0" fmla="*/ 0 w 5202311"/>
                  <a:gd name="connsiteY0" fmla="*/ 211881 h 830510"/>
                  <a:gd name="connsiteX1" fmla="*/ 5202311 w 5202311"/>
                  <a:gd name="connsiteY1" fmla="*/ 0 h 830510"/>
                  <a:gd name="connsiteX2" fmla="*/ 5202311 w 5202311"/>
                  <a:gd name="connsiteY2" fmla="*/ 830510 h 830510"/>
                  <a:gd name="connsiteX3" fmla="*/ 2156 w 5202311"/>
                  <a:gd name="connsiteY3" fmla="*/ 628155 h 830510"/>
                  <a:gd name="connsiteX4" fmla="*/ 0 w 5202311"/>
                  <a:gd name="connsiteY4" fmla="*/ 211881 h 830510"/>
                  <a:gd name="connsiteX0" fmla="*/ 0 w 5224536"/>
                  <a:gd name="connsiteY0" fmla="*/ 215056 h 833685"/>
                  <a:gd name="connsiteX1" fmla="*/ 5224536 w 5224536"/>
                  <a:gd name="connsiteY1" fmla="*/ 0 h 833685"/>
                  <a:gd name="connsiteX2" fmla="*/ 5202311 w 5224536"/>
                  <a:gd name="connsiteY2" fmla="*/ 833685 h 833685"/>
                  <a:gd name="connsiteX3" fmla="*/ 2156 w 5224536"/>
                  <a:gd name="connsiteY3" fmla="*/ 631330 h 833685"/>
                  <a:gd name="connsiteX4" fmla="*/ 0 w 5224536"/>
                  <a:gd name="connsiteY4" fmla="*/ 215056 h 833685"/>
                  <a:gd name="connsiteX0" fmla="*/ 0 w 5224536"/>
                  <a:gd name="connsiteY0" fmla="*/ 215056 h 840035"/>
                  <a:gd name="connsiteX1" fmla="*/ 5224536 w 5224536"/>
                  <a:gd name="connsiteY1" fmla="*/ 0 h 840035"/>
                  <a:gd name="connsiteX2" fmla="*/ 5224536 w 5224536"/>
                  <a:gd name="connsiteY2" fmla="*/ 840035 h 840035"/>
                  <a:gd name="connsiteX3" fmla="*/ 2156 w 5224536"/>
                  <a:gd name="connsiteY3" fmla="*/ 631330 h 840035"/>
                  <a:gd name="connsiteX4" fmla="*/ 0 w 5224536"/>
                  <a:gd name="connsiteY4" fmla="*/ 215056 h 84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536" h="840035">
                    <a:moveTo>
                      <a:pt x="0" y="215056"/>
                    </a:moveTo>
                    <a:lnTo>
                      <a:pt x="5224536" y="0"/>
                    </a:lnTo>
                    <a:lnTo>
                      <a:pt x="5224536" y="840035"/>
                    </a:lnTo>
                    <a:lnTo>
                      <a:pt x="2156" y="631330"/>
                    </a:lnTo>
                    <a:cubicBezTo>
                      <a:pt x="1437" y="492572"/>
                      <a:pt x="719" y="353814"/>
                      <a:pt x="0" y="215056"/>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B17BF52D-6A93-6642-8DC0-46EE08097801}"/>
                  </a:ext>
                </a:extLst>
              </p:cNvPr>
              <p:cNvSpPr/>
              <p:nvPr/>
            </p:nvSpPr>
            <p:spPr>
              <a:xfrm rot="10800000">
                <a:off x="6175196" y="3827116"/>
                <a:ext cx="3584274" cy="569768"/>
              </a:xfrm>
              <a:custGeom>
                <a:avLst/>
                <a:gdLst>
                  <a:gd name="connsiteX0" fmla="*/ 4194 w 5196980"/>
                  <a:gd name="connsiteY0" fmla="*/ 205531 h 830510"/>
                  <a:gd name="connsiteX1" fmla="*/ 5196980 w 5196980"/>
                  <a:gd name="connsiteY1" fmla="*/ 0 h 830510"/>
                  <a:gd name="connsiteX2" fmla="*/ 5196980 w 5196980"/>
                  <a:gd name="connsiteY2" fmla="*/ 830510 h 830510"/>
                  <a:gd name="connsiteX3" fmla="*/ 0 w 5196980"/>
                  <a:gd name="connsiteY3" fmla="*/ 624980 h 830510"/>
                  <a:gd name="connsiteX4" fmla="*/ 4194 w 5196980"/>
                  <a:gd name="connsiteY4" fmla="*/ 205531 h 830510"/>
                  <a:gd name="connsiteX0" fmla="*/ 26419 w 5219205"/>
                  <a:gd name="connsiteY0" fmla="*/ 205531 h 830510"/>
                  <a:gd name="connsiteX1" fmla="*/ 5219205 w 5219205"/>
                  <a:gd name="connsiteY1" fmla="*/ 0 h 830510"/>
                  <a:gd name="connsiteX2" fmla="*/ 5219205 w 5219205"/>
                  <a:gd name="connsiteY2" fmla="*/ 830510 h 830510"/>
                  <a:gd name="connsiteX3" fmla="*/ 0 w 5219205"/>
                  <a:gd name="connsiteY3" fmla="*/ 624980 h 830510"/>
                  <a:gd name="connsiteX4" fmla="*/ 26419 w 5219205"/>
                  <a:gd name="connsiteY4" fmla="*/ 205531 h 830510"/>
                  <a:gd name="connsiteX0" fmla="*/ 0 w 5224536"/>
                  <a:gd name="connsiteY0" fmla="*/ 205531 h 830510"/>
                  <a:gd name="connsiteX1" fmla="*/ 5224536 w 5224536"/>
                  <a:gd name="connsiteY1" fmla="*/ 0 h 830510"/>
                  <a:gd name="connsiteX2" fmla="*/ 5224536 w 5224536"/>
                  <a:gd name="connsiteY2" fmla="*/ 830510 h 830510"/>
                  <a:gd name="connsiteX3" fmla="*/ 5331 w 5224536"/>
                  <a:gd name="connsiteY3" fmla="*/ 624980 h 830510"/>
                  <a:gd name="connsiteX4" fmla="*/ 0 w 5224536"/>
                  <a:gd name="connsiteY4" fmla="*/ 205531 h 83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536" h="830510">
                    <a:moveTo>
                      <a:pt x="0" y="205531"/>
                    </a:moveTo>
                    <a:lnTo>
                      <a:pt x="5224536" y="0"/>
                    </a:lnTo>
                    <a:lnTo>
                      <a:pt x="5224536" y="830510"/>
                    </a:lnTo>
                    <a:lnTo>
                      <a:pt x="5331" y="624980"/>
                    </a:lnTo>
                    <a:lnTo>
                      <a:pt x="0" y="20553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a:extLst>
                  <a:ext uri="{FF2B5EF4-FFF2-40B4-BE49-F238E27FC236}">
                    <a16:creationId xmlns:a16="http://schemas.microsoft.com/office/drawing/2014/main" id="{B17EF58A-B7E9-DC43-972B-8F56FC72C93E}"/>
                  </a:ext>
                </a:extLst>
              </p:cNvPr>
              <p:cNvSpPr txBox="1">
                <a:spLocks/>
              </p:cNvSpPr>
              <p:nvPr/>
            </p:nvSpPr>
            <p:spPr>
              <a:xfrm>
                <a:off x="7650823" y="1175840"/>
                <a:ext cx="618470" cy="531093"/>
              </a:xfrm>
              <a:prstGeom prst="rect">
                <a:avLst/>
              </a:prstGeom>
              <a:solidFill>
                <a:srgbClr val="19324B"/>
              </a:solidFill>
              <a:ln>
                <a:solidFill>
                  <a:schemeClr val="bg1">
                    <a:lumMod val="75000"/>
                  </a:schemeClr>
                </a:solid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880"/>
                  </a:lnSpc>
                  <a:buNone/>
                </a:pPr>
                <a:r>
                  <a:rPr lang="en-GB" sz="800" dirty="0">
                    <a:solidFill>
                      <a:schemeClr val="bg1"/>
                    </a:solidFill>
                    <a:latin typeface="Arial"/>
                  </a:rPr>
                  <a:t>Evolving</a:t>
                </a:r>
                <a:br>
                  <a:rPr lang="en-GB" sz="800" dirty="0">
                    <a:solidFill>
                      <a:schemeClr val="bg1"/>
                    </a:solidFill>
                    <a:latin typeface="Arial"/>
                  </a:rPr>
                </a:br>
                <a:r>
                  <a:rPr lang="en-GB" sz="800" dirty="0">
                    <a:solidFill>
                      <a:schemeClr val="bg1"/>
                    </a:solidFill>
                    <a:latin typeface="Arial"/>
                  </a:rPr>
                  <a:t>sub-system</a:t>
                </a:r>
                <a:br>
                  <a:rPr lang="en-GB" sz="800" dirty="0">
                    <a:solidFill>
                      <a:schemeClr val="bg1"/>
                    </a:solidFill>
                    <a:latin typeface="Arial"/>
                  </a:rPr>
                </a:br>
                <a:r>
                  <a:rPr lang="en-GB" sz="800" dirty="0">
                    <a:solidFill>
                      <a:schemeClr val="bg1"/>
                    </a:solidFill>
                    <a:latin typeface="Arial"/>
                  </a:rPr>
                  <a:t>reference</a:t>
                </a:r>
                <a:br>
                  <a:rPr lang="en-GB" sz="800" dirty="0">
                    <a:solidFill>
                      <a:schemeClr val="bg1"/>
                    </a:solidFill>
                    <a:latin typeface="Arial"/>
                  </a:rPr>
                </a:br>
                <a:r>
                  <a:rPr lang="en-GB" sz="800" dirty="0">
                    <a:solidFill>
                      <a:schemeClr val="bg1"/>
                    </a:solidFill>
                    <a:latin typeface="Arial"/>
                  </a:rPr>
                  <a:t>models</a:t>
                </a:r>
              </a:p>
            </p:txBody>
          </p:sp>
          <p:sp>
            <p:nvSpPr>
              <p:cNvPr id="13" name="Content Placeholder 1">
                <a:extLst>
                  <a:ext uri="{FF2B5EF4-FFF2-40B4-BE49-F238E27FC236}">
                    <a16:creationId xmlns:a16="http://schemas.microsoft.com/office/drawing/2014/main" id="{7EE4C3EF-3DE1-074C-91EC-498752A97F91}"/>
                  </a:ext>
                </a:extLst>
              </p:cNvPr>
              <p:cNvSpPr txBox="1">
                <a:spLocks/>
              </p:cNvSpPr>
              <p:nvPr/>
            </p:nvSpPr>
            <p:spPr>
              <a:xfrm>
                <a:off x="6171008" y="2002504"/>
                <a:ext cx="3576743" cy="530035"/>
              </a:xfrm>
              <a:prstGeom prst="rect">
                <a:avLst/>
              </a:prstGeom>
              <a:noFill/>
              <a:ln>
                <a:no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1180"/>
                  </a:lnSpc>
                  <a:buNone/>
                </a:pPr>
                <a:r>
                  <a:rPr lang="en-GB" sz="1000" dirty="0">
                    <a:solidFill>
                      <a:schemeClr val="bg1"/>
                    </a:solidFill>
                    <a:latin typeface="Arial"/>
                  </a:rPr>
                  <a:t>Evolving Platform and capability reference model/digital twin</a:t>
                </a:r>
              </a:p>
            </p:txBody>
          </p:sp>
          <p:sp>
            <p:nvSpPr>
              <p:cNvPr id="14" name="Content Placeholder 1">
                <a:extLst>
                  <a:ext uri="{FF2B5EF4-FFF2-40B4-BE49-F238E27FC236}">
                    <a16:creationId xmlns:a16="http://schemas.microsoft.com/office/drawing/2014/main" id="{FC646914-3AFC-CB4F-891C-7DA7C0ECFC18}"/>
                  </a:ext>
                </a:extLst>
              </p:cNvPr>
              <p:cNvSpPr txBox="1">
                <a:spLocks/>
              </p:cNvSpPr>
              <p:nvPr/>
            </p:nvSpPr>
            <p:spPr>
              <a:xfrm>
                <a:off x="6171008" y="2582725"/>
                <a:ext cx="3576743" cy="632905"/>
              </a:xfrm>
              <a:prstGeom prst="rect">
                <a:avLst/>
              </a:prstGeom>
              <a:noFill/>
              <a:ln>
                <a:no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1180"/>
                  </a:lnSpc>
                  <a:buNone/>
                </a:pPr>
                <a:r>
                  <a:rPr lang="en-GB" sz="1000" dirty="0">
                    <a:solidFill>
                      <a:schemeClr val="bg1"/>
                    </a:solidFill>
                    <a:latin typeface="Arial"/>
                  </a:rPr>
                  <a:t>Progressively blended live/synthetic Test &amp; Evaluation</a:t>
                </a:r>
              </a:p>
            </p:txBody>
          </p:sp>
          <p:sp>
            <p:nvSpPr>
              <p:cNvPr id="15" name="Content Placeholder 1">
                <a:extLst>
                  <a:ext uri="{FF2B5EF4-FFF2-40B4-BE49-F238E27FC236}">
                    <a16:creationId xmlns:a16="http://schemas.microsoft.com/office/drawing/2014/main" id="{F2D07FB2-8140-DB43-8DF6-E1C5386E0B97}"/>
                  </a:ext>
                </a:extLst>
              </p:cNvPr>
              <p:cNvSpPr txBox="1">
                <a:spLocks/>
              </p:cNvSpPr>
              <p:nvPr/>
            </p:nvSpPr>
            <p:spPr>
              <a:xfrm>
                <a:off x="6171009" y="3291366"/>
                <a:ext cx="3576742" cy="632905"/>
              </a:xfrm>
              <a:prstGeom prst="rect">
                <a:avLst/>
              </a:prstGeom>
              <a:noFill/>
              <a:ln>
                <a:no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1180"/>
                  </a:lnSpc>
                  <a:buNone/>
                </a:pPr>
                <a:r>
                  <a:rPr lang="en-GB" sz="1000" dirty="0">
                    <a:solidFill>
                      <a:schemeClr val="bg1"/>
                    </a:solidFill>
                    <a:latin typeface="Arial"/>
                  </a:rPr>
                  <a:t>Evolving evaluation evidence (evaluation digital thread)</a:t>
                </a:r>
              </a:p>
            </p:txBody>
          </p:sp>
          <p:sp>
            <p:nvSpPr>
              <p:cNvPr id="16" name="Content Placeholder 1">
                <a:extLst>
                  <a:ext uri="{FF2B5EF4-FFF2-40B4-BE49-F238E27FC236}">
                    <a16:creationId xmlns:a16="http://schemas.microsoft.com/office/drawing/2014/main" id="{D4F5ADC3-868E-3649-AD4B-D0EBCBD384BE}"/>
                  </a:ext>
                </a:extLst>
              </p:cNvPr>
              <p:cNvSpPr txBox="1">
                <a:spLocks/>
              </p:cNvSpPr>
              <p:nvPr/>
            </p:nvSpPr>
            <p:spPr>
              <a:xfrm>
                <a:off x="6171008" y="3785091"/>
                <a:ext cx="3576743" cy="632905"/>
              </a:xfrm>
              <a:prstGeom prst="rect">
                <a:avLst/>
              </a:prstGeom>
              <a:noFill/>
              <a:ln>
                <a:no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1180"/>
                  </a:lnSpc>
                  <a:buNone/>
                </a:pPr>
                <a:r>
                  <a:rPr lang="en-GB" sz="1000" dirty="0">
                    <a:solidFill>
                      <a:schemeClr val="bg1"/>
                    </a:solidFill>
                    <a:latin typeface="Arial"/>
                  </a:rPr>
                  <a:t>Earlier through-life decisions</a:t>
                </a:r>
              </a:p>
            </p:txBody>
          </p:sp>
          <p:sp>
            <p:nvSpPr>
              <p:cNvPr id="17" name="Freeform 16">
                <a:extLst>
                  <a:ext uri="{FF2B5EF4-FFF2-40B4-BE49-F238E27FC236}">
                    <a16:creationId xmlns:a16="http://schemas.microsoft.com/office/drawing/2014/main" id="{D9AB33EE-F5B6-C346-A5F8-BFA9949B9F42}"/>
                  </a:ext>
                </a:extLst>
              </p:cNvPr>
              <p:cNvSpPr/>
              <p:nvPr/>
            </p:nvSpPr>
            <p:spPr>
              <a:xfrm>
                <a:off x="777179" y="3752130"/>
                <a:ext cx="4445693" cy="343849"/>
              </a:xfrm>
              <a:custGeom>
                <a:avLst/>
                <a:gdLst>
                  <a:gd name="connsiteX0" fmla="*/ 4194 w 5196980"/>
                  <a:gd name="connsiteY0" fmla="*/ 205531 h 830510"/>
                  <a:gd name="connsiteX1" fmla="*/ 5196980 w 5196980"/>
                  <a:gd name="connsiteY1" fmla="*/ 0 h 830510"/>
                  <a:gd name="connsiteX2" fmla="*/ 5196980 w 5196980"/>
                  <a:gd name="connsiteY2" fmla="*/ 830510 h 830510"/>
                  <a:gd name="connsiteX3" fmla="*/ 0 w 5196980"/>
                  <a:gd name="connsiteY3" fmla="*/ 624980 h 830510"/>
                  <a:gd name="connsiteX4" fmla="*/ 4194 w 5196980"/>
                  <a:gd name="connsiteY4" fmla="*/ 205531 h 830510"/>
                  <a:gd name="connsiteX0" fmla="*/ 0 w 5202311"/>
                  <a:gd name="connsiteY0" fmla="*/ 211881 h 830510"/>
                  <a:gd name="connsiteX1" fmla="*/ 5202311 w 5202311"/>
                  <a:gd name="connsiteY1" fmla="*/ 0 h 830510"/>
                  <a:gd name="connsiteX2" fmla="*/ 5202311 w 5202311"/>
                  <a:gd name="connsiteY2" fmla="*/ 830510 h 830510"/>
                  <a:gd name="connsiteX3" fmla="*/ 5331 w 5202311"/>
                  <a:gd name="connsiteY3" fmla="*/ 624980 h 830510"/>
                  <a:gd name="connsiteX4" fmla="*/ 0 w 5202311"/>
                  <a:gd name="connsiteY4" fmla="*/ 211881 h 830510"/>
                  <a:gd name="connsiteX0" fmla="*/ 0 w 5202311"/>
                  <a:gd name="connsiteY0" fmla="*/ 211881 h 830510"/>
                  <a:gd name="connsiteX1" fmla="*/ 5202311 w 5202311"/>
                  <a:gd name="connsiteY1" fmla="*/ 0 h 830510"/>
                  <a:gd name="connsiteX2" fmla="*/ 5202311 w 5202311"/>
                  <a:gd name="connsiteY2" fmla="*/ 830510 h 830510"/>
                  <a:gd name="connsiteX3" fmla="*/ 2156 w 5202311"/>
                  <a:gd name="connsiteY3" fmla="*/ 628155 h 830510"/>
                  <a:gd name="connsiteX4" fmla="*/ 0 w 5202311"/>
                  <a:gd name="connsiteY4" fmla="*/ 211881 h 830510"/>
                  <a:gd name="connsiteX0" fmla="*/ 0 w 5224536"/>
                  <a:gd name="connsiteY0" fmla="*/ 215056 h 833685"/>
                  <a:gd name="connsiteX1" fmla="*/ 5224536 w 5224536"/>
                  <a:gd name="connsiteY1" fmla="*/ 0 h 833685"/>
                  <a:gd name="connsiteX2" fmla="*/ 5202311 w 5224536"/>
                  <a:gd name="connsiteY2" fmla="*/ 833685 h 833685"/>
                  <a:gd name="connsiteX3" fmla="*/ 2156 w 5224536"/>
                  <a:gd name="connsiteY3" fmla="*/ 631330 h 833685"/>
                  <a:gd name="connsiteX4" fmla="*/ 0 w 5224536"/>
                  <a:gd name="connsiteY4" fmla="*/ 215056 h 833685"/>
                  <a:gd name="connsiteX0" fmla="*/ 0 w 5224536"/>
                  <a:gd name="connsiteY0" fmla="*/ 215056 h 840035"/>
                  <a:gd name="connsiteX1" fmla="*/ 5224536 w 5224536"/>
                  <a:gd name="connsiteY1" fmla="*/ 0 h 840035"/>
                  <a:gd name="connsiteX2" fmla="*/ 5224536 w 5224536"/>
                  <a:gd name="connsiteY2" fmla="*/ 840035 h 840035"/>
                  <a:gd name="connsiteX3" fmla="*/ 2156 w 5224536"/>
                  <a:gd name="connsiteY3" fmla="*/ 631330 h 840035"/>
                  <a:gd name="connsiteX4" fmla="*/ 0 w 5224536"/>
                  <a:gd name="connsiteY4" fmla="*/ 215056 h 84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536" h="840035">
                    <a:moveTo>
                      <a:pt x="0" y="215056"/>
                    </a:moveTo>
                    <a:lnTo>
                      <a:pt x="5224536" y="0"/>
                    </a:lnTo>
                    <a:lnTo>
                      <a:pt x="5224536" y="840035"/>
                    </a:lnTo>
                    <a:lnTo>
                      <a:pt x="2156" y="631330"/>
                    </a:lnTo>
                    <a:cubicBezTo>
                      <a:pt x="1437" y="492572"/>
                      <a:pt x="719" y="353814"/>
                      <a:pt x="0" y="215056"/>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D5FD9769-937E-0940-A509-979314F9FBD3}"/>
                  </a:ext>
                </a:extLst>
              </p:cNvPr>
              <p:cNvSpPr/>
              <p:nvPr/>
            </p:nvSpPr>
            <p:spPr>
              <a:xfrm>
                <a:off x="777179" y="2953720"/>
                <a:ext cx="4445693" cy="672965"/>
              </a:xfrm>
              <a:custGeom>
                <a:avLst/>
                <a:gdLst>
                  <a:gd name="connsiteX0" fmla="*/ 4194 w 5196980"/>
                  <a:gd name="connsiteY0" fmla="*/ 205531 h 830510"/>
                  <a:gd name="connsiteX1" fmla="*/ 5196980 w 5196980"/>
                  <a:gd name="connsiteY1" fmla="*/ 0 h 830510"/>
                  <a:gd name="connsiteX2" fmla="*/ 5196980 w 5196980"/>
                  <a:gd name="connsiteY2" fmla="*/ 830510 h 830510"/>
                  <a:gd name="connsiteX3" fmla="*/ 0 w 5196980"/>
                  <a:gd name="connsiteY3" fmla="*/ 624980 h 830510"/>
                  <a:gd name="connsiteX4" fmla="*/ 4194 w 5196980"/>
                  <a:gd name="connsiteY4" fmla="*/ 205531 h 830510"/>
                  <a:gd name="connsiteX0" fmla="*/ 0 w 5202311"/>
                  <a:gd name="connsiteY0" fmla="*/ 211881 h 830510"/>
                  <a:gd name="connsiteX1" fmla="*/ 5202311 w 5202311"/>
                  <a:gd name="connsiteY1" fmla="*/ 0 h 830510"/>
                  <a:gd name="connsiteX2" fmla="*/ 5202311 w 5202311"/>
                  <a:gd name="connsiteY2" fmla="*/ 830510 h 830510"/>
                  <a:gd name="connsiteX3" fmla="*/ 5331 w 5202311"/>
                  <a:gd name="connsiteY3" fmla="*/ 624980 h 830510"/>
                  <a:gd name="connsiteX4" fmla="*/ 0 w 5202311"/>
                  <a:gd name="connsiteY4" fmla="*/ 211881 h 830510"/>
                  <a:gd name="connsiteX0" fmla="*/ 0 w 5202311"/>
                  <a:gd name="connsiteY0" fmla="*/ 211881 h 830510"/>
                  <a:gd name="connsiteX1" fmla="*/ 5202311 w 5202311"/>
                  <a:gd name="connsiteY1" fmla="*/ 0 h 830510"/>
                  <a:gd name="connsiteX2" fmla="*/ 5202311 w 5202311"/>
                  <a:gd name="connsiteY2" fmla="*/ 830510 h 830510"/>
                  <a:gd name="connsiteX3" fmla="*/ 2156 w 5202311"/>
                  <a:gd name="connsiteY3" fmla="*/ 628155 h 830510"/>
                  <a:gd name="connsiteX4" fmla="*/ 0 w 5202311"/>
                  <a:gd name="connsiteY4" fmla="*/ 211881 h 830510"/>
                  <a:gd name="connsiteX0" fmla="*/ 0 w 5224536"/>
                  <a:gd name="connsiteY0" fmla="*/ 215056 h 833685"/>
                  <a:gd name="connsiteX1" fmla="*/ 5224536 w 5224536"/>
                  <a:gd name="connsiteY1" fmla="*/ 0 h 833685"/>
                  <a:gd name="connsiteX2" fmla="*/ 5202311 w 5224536"/>
                  <a:gd name="connsiteY2" fmla="*/ 833685 h 833685"/>
                  <a:gd name="connsiteX3" fmla="*/ 2156 w 5224536"/>
                  <a:gd name="connsiteY3" fmla="*/ 631330 h 833685"/>
                  <a:gd name="connsiteX4" fmla="*/ 0 w 5224536"/>
                  <a:gd name="connsiteY4" fmla="*/ 215056 h 833685"/>
                  <a:gd name="connsiteX0" fmla="*/ 0 w 5224536"/>
                  <a:gd name="connsiteY0" fmla="*/ 215056 h 840035"/>
                  <a:gd name="connsiteX1" fmla="*/ 5224536 w 5224536"/>
                  <a:gd name="connsiteY1" fmla="*/ 0 h 840035"/>
                  <a:gd name="connsiteX2" fmla="*/ 5224536 w 5224536"/>
                  <a:gd name="connsiteY2" fmla="*/ 840035 h 840035"/>
                  <a:gd name="connsiteX3" fmla="*/ 2156 w 5224536"/>
                  <a:gd name="connsiteY3" fmla="*/ 631330 h 840035"/>
                  <a:gd name="connsiteX4" fmla="*/ 0 w 5224536"/>
                  <a:gd name="connsiteY4" fmla="*/ 215056 h 84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536" h="840035">
                    <a:moveTo>
                      <a:pt x="0" y="215056"/>
                    </a:moveTo>
                    <a:lnTo>
                      <a:pt x="5224536" y="0"/>
                    </a:lnTo>
                    <a:lnTo>
                      <a:pt x="5224536" y="840035"/>
                    </a:lnTo>
                    <a:lnTo>
                      <a:pt x="2156" y="631330"/>
                    </a:lnTo>
                    <a:cubicBezTo>
                      <a:pt x="1437" y="492572"/>
                      <a:pt x="719" y="353814"/>
                      <a:pt x="0" y="215056"/>
                    </a:cubicBezTo>
                    <a:close/>
                  </a:path>
                </a:pathLst>
              </a:custGeom>
              <a:solidFill>
                <a:srgbClr val="19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DB7F1C31-57EA-AD4F-BA56-9645A67A63E5}"/>
                  </a:ext>
                </a:extLst>
              </p:cNvPr>
              <p:cNvSpPr/>
              <p:nvPr/>
            </p:nvSpPr>
            <p:spPr>
              <a:xfrm>
                <a:off x="777179" y="1929804"/>
                <a:ext cx="4445693" cy="953322"/>
              </a:xfrm>
              <a:custGeom>
                <a:avLst/>
                <a:gdLst>
                  <a:gd name="connsiteX0" fmla="*/ 4194 w 5196980"/>
                  <a:gd name="connsiteY0" fmla="*/ 205531 h 830510"/>
                  <a:gd name="connsiteX1" fmla="*/ 5196980 w 5196980"/>
                  <a:gd name="connsiteY1" fmla="*/ 0 h 830510"/>
                  <a:gd name="connsiteX2" fmla="*/ 5196980 w 5196980"/>
                  <a:gd name="connsiteY2" fmla="*/ 830510 h 830510"/>
                  <a:gd name="connsiteX3" fmla="*/ 0 w 5196980"/>
                  <a:gd name="connsiteY3" fmla="*/ 624980 h 830510"/>
                  <a:gd name="connsiteX4" fmla="*/ 4194 w 5196980"/>
                  <a:gd name="connsiteY4" fmla="*/ 205531 h 830510"/>
                  <a:gd name="connsiteX0" fmla="*/ 0 w 5202311"/>
                  <a:gd name="connsiteY0" fmla="*/ 211881 h 830510"/>
                  <a:gd name="connsiteX1" fmla="*/ 5202311 w 5202311"/>
                  <a:gd name="connsiteY1" fmla="*/ 0 h 830510"/>
                  <a:gd name="connsiteX2" fmla="*/ 5202311 w 5202311"/>
                  <a:gd name="connsiteY2" fmla="*/ 830510 h 830510"/>
                  <a:gd name="connsiteX3" fmla="*/ 5331 w 5202311"/>
                  <a:gd name="connsiteY3" fmla="*/ 624980 h 830510"/>
                  <a:gd name="connsiteX4" fmla="*/ 0 w 5202311"/>
                  <a:gd name="connsiteY4" fmla="*/ 211881 h 830510"/>
                  <a:gd name="connsiteX0" fmla="*/ 0 w 5202311"/>
                  <a:gd name="connsiteY0" fmla="*/ 211881 h 830510"/>
                  <a:gd name="connsiteX1" fmla="*/ 5202311 w 5202311"/>
                  <a:gd name="connsiteY1" fmla="*/ 0 h 830510"/>
                  <a:gd name="connsiteX2" fmla="*/ 5202311 w 5202311"/>
                  <a:gd name="connsiteY2" fmla="*/ 830510 h 830510"/>
                  <a:gd name="connsiteX3" fmla="*/ 2156 w 5202311"/>
                  <a:gd name="connsiteY3" fmla="*/ 628155 h 830510"/>
                  <a:gd name="connsiteX4" fmla="*/ 0 w 5202311"/>
                  <a:gd name="connsiteY4" fmla="*/ 211881 h 830510"/>
                  <a:gd name="connsiteX0" fmla="*/ 0 w 5224536"/>
                  <a:gd name="connsiteY0" fmla="*/ 215056 h 833685"/>
                  <a:gd name="connsiteX1" fmla="*/ 5224536 w 5224536"/>
                  <a:gd name="connsiteY1" fmla="*/ 0 h 833685"/>
                  <a:gd name="connsiteX2" fmla="*/ 5202311 w 5224536"/>
                  <a:gd name="connsiteY2" fmla="*/ 833685 h 833685"/>
                  <a:gd name="connsiteX3" fmla="*/ 2156 w 5224536"/>
                  <a:gd name="connsiteY3" fmla="*/ 631330 h 833685"/>
                  <a:gd name="connsiteX4" fmla="*/ 0 w 5224536"/>
                  <a:gd name="connsiteY4" fmla="*/ 215056 h 833685"/>
                  <a:gd name="connsiteX0" fmla="*/ 0 w 5224536"/>
                  <a:gd name="connsiteY0" fmla="*/ 215056 h 840035"/>
                  <a:gd name="connsiteX1" fmla="*/ 5224536 w 5224536"/>
                  <a:gd name="connsiteY1" fmla="*/ 0 h 840035"/>
                  <a:gd name="connsiteX2" fmla="*/ 5224536 w 5224536"/>
                  <a:gd name="connsiteY2" fmla="*/ 840035 h 840035"/>
                  <a:gd name="connsiteX3" fmla="*/ 2156 w 5224536"/>
                  <a:gd name="connsiteY3" fmla="*/ 631330 h 840035"/>
                  <a:gd name="connsiteX4" fmla="*/ 0 w 5224536"/>
                  <a:gd name="connsiteY4" fmla="*/ 215056 h 84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536" h="840035">
                    <a:moveTo>
                      <a:pt x="0" y="215056"/>
                    </a:moveTo>
                    <a:lnTo>
                      <a:pt x="5224536" y="0"/>
                    </a:lnTo>
                    <a:lnTo>
                      <a:pt x="5224536" y="840035"/>
                    </a:lnTo>
                    <a:lnTo>
                      <a:pt x="2156" y="631330"/>
                    </a:lnTo>
                    <a:cubicBezTo>
                      <a:pt x="1437" y="492572"/>
                      <a:pt x="719" y="353814"/>
                      <a:pt x="0" y="215056"/>
                    </a:cubicBezTo>
                    <a:close/>
                  </a:path>
                </a:pathLst>
              </a:custGeom>
              <a:solidFill>
                <a:srgbClr val="19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101E33-9BAE-F848-9AF8-9D121407C536}"/>
                  </a:ext>
                </a:extLst>
              </p:cNvPr>
              <p:cNvSpPr/>
              <p:nvPr/>
            </p:nvSpPr>
            <p:spPr>
              <a:xfrm>
                <a:off x="777179" y="4169115"/>
                <a:ext cx="4445693" cy="2333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4F240547-6714-5943-99B3-8EC205C1D593}"/>
                  </a:ext>
                </a:extLst>
              </p:cNvPr>
              <p:cNvSpPr/>
              <p:nvPr/>
            </p:nvSpPr>
            <p:spPr>
              <a:xfrm>
                <a:off x="777179" y="1075426"/>
                <a:ext cx="4445693" cy="210881"/>
              </a:xfrm>
              <a:custGeom>
                <a:avLst/>
                <a:gdLst>
                  <a:gd name="connsiteX0" fmla="*/ 4194 w 5196980"/>
                  <a:gd name="connsiteY0" fmla="*/ 205531 h 830510"/>
                  <a:gd name="connsiteX1" fmla="*/ 5196980 w 5196980"/>
                  <a:gd name="connsiteY1" fmla="*/ 0 h 830510"/>
                  <a:gd name="connsiteX2" fmla="*/ 5196980 w 5196980"/>
                  <a:gd name="connsiteY2" fmla="*/ 830510 h 830510"/>
                  <a:gd name="connsiteX3" fmla="*/ 0 w 5196980"/>
                  <a:gd name="connsiteY3" fmla="*/ 624980 h 830510"/>
                  <a:gd name="connsiteX4" fmla="*/ 4194 w 5196980"/>
                  <a:gd name="connsiteY4" fmla="*/ 205531 h 830510"/>
                  <a:gd name="connsiteX0" fmla="*/ 0 w 5202311"/>
                  <a:gd name="connsiteY0" fmla="*/ 211881 h 830510"/>
                  <a:gd name="connsiteX1" fmla="*/ 5202311 w 5202311"/>
                  <a:gd name="connsiteY1" fmla="*/ 0 h 830510"/>
                  <a:gd name="connsiteX2" fmla="*/ 5202311 w 5202311"/>
                  <a:gd name="connsiteY2" fmla="*/ 830510 h 830510"/>
                  <a:gd name="connsiteX3" fmla="*/ 5331 w 5202311"/>
                  <a:gd name="connsiteY3" fmla="*/ 624980 h 830510"/>
                  <a:gd name="connsiteX4" fmla="*/ 0 w 5202311"/>
                  <a:gd name="connsiteY4" fmla="*/ 211881 h 830510"/>
                  <a:gd name="connsiteX0" fmla="*/ 0 w 5202311"/>
                  <a:gd name="connsiteY0" fmla="*/ 211881 h 830510"/>
                  <a:gd name="connsiteX1" fmla="*/ 5202311 w 5202311"/>
                  <a:gd name="connsiteY1" fmla="*/ 0 h 830510"/>
                  <a:gd name="connsiteX2" fmla="*/ 5202311 w 5202311"/>
                  <a:gd name="connsiteY2" fmla="*/ 830510 h 830510"/>
                  <a:gd name="connsiteX3" fmla="*/ 2156 w 5202311"/>
                  <a:gd name="connsiteY3" fmla="*/ 628155 h 830510"/>
                  <a:gd name="connsiteX4" fmla="*/ 0 w 5202311"/>
                  <a:gd name="connsiteY4" fmla="*/ 211881 h 830510"/>
                  <a:gd name="connsiteX0" fmla="*/ 0 w 5224536"/>
                  <a:gd name="connsiteY0" fmla="*/ 215056 h 833685"/>
                  <a:gd name="connsiteX1" fmla="*/ 5224536 w 5224536"/>
                  <a:gd name="connsiteY1" fmla="*/ 0 h 833685"/>
                  <a:gd name="connsiteX2" fmla="*/ 5202311 w 5224536"/>
                  <a:gd name="connsiteY2" fmla="*/ 833685 h 833685"/>
                  <a:gd name="connsiteX3" fmla="*/ 2156 w 5224536"/>
                  <a:gd name="connsiteY3" fmla="*/ 631330 h 833685"/>
                  <a:gd name="connsiteX4" fmla="*/ 0 w 5224536"/>
                  <a:gd name="connsiteY4" fmla="*/ 215056 h 833685"/>
                  <a:gd name="connsiteX0" fmla="*/ 0 w 5224536"/>
                  <a:gd name="connsiteY0" fmla="*/ 215056 h 840035"/>
                  <a:gd name="connsiteX1" fmla="*/ 5224536 w 5224536"/>
                  <a:gd name="connsiteY1" fmla="*/ 0 h 840035"/>
                  <a:gd name="connsiteX2" fmla="*/ 5224536 w 5224536"/>
                  <a:gd name="connsiteY2" fmla="*/ 840035 h 840035"/>
                  <a:gd name="connsiteX3" fmla="*/ 2156 w 5224536"/>
                  <a:gd name="connsiteY3" fmla="*/ 631330 h 840035"/>
                  <a:gd name="connsiteX4" fmla="*/ 0 w 5224536"/>
                  <a:gd name="connsiteY4" fmla="*/ 215056 h 84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536" h="840035">
                    <a:moveTo>
                      <a:pt x="0" y="215056"/>
                    </a:moveTo>
                    <a:lnTo>
                      <a:pt x="5224536" y="0"/>
                    </a:lnTo>
                    <a:lnTo>
                      <a:pt x="5224536" y="840035"/>
                    </a:lnTo>
                    <a:lnTo>
                      <a:pt x="2156" y="631330"/>
                    </a:lnTo>
                    <a:cubicBezTo>
                      <a:pt x="1437" y="492572"/>
                      <a:pt x="719" y="353814"/>
                      <a:pt x="0" y="215056"/>
                    </a:cubicBezTo>
                    <a:close/>
                  </a:path>
                </a:pathLst>
              </a:custGeom>
              <a:solidFill>
                <a:srgbClr val="19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A994D17-BF78-E242-B184-AE5471FE3E2F}"/>
                  </a:ext>
                </a:extLst>
              </p:cNvPr>
              <p:cNvSpPr/>
              <p:nvPr/>
            </p:nvSpPr>
            <p:spPr>
              <a:xfrm>
                <a:off x="777179" y="1331404"/>
                <a:ext cx="4445693" cy="210881"/>
              </a:xfrm>
              <a:custGeom>
                <a:avLst/>
                <a:gdLst>
                  <a:gd name="connsiteX0" fmla="*/ 4194 w 5196980"/>
                  <a:gd name="connsiteY0" fmla="*/ 205531 h 830510"/>
                  <a:gd name="connsiteX1" fmla="*/ 5196980 w 5196980"/>
                  <a:gd name="connsiteY1" fmla="*/ 0 h 830510"/>
                  <a:gd name="connsiteX2" fmla="*/ 5196980 w 5196980"/>
                  <a:gd name="connsiteY2" fmla="*/ 830510 h 830510"/>
                  <a:gd name="connsiteX3" fmla="*/ 0 w 5196980"/>
                  <a:gd name="connsiteY3" fmla="*/ 624980 h 830510"/>
                  <a:gd name="connsiteX4" fmla="*/ 4194 w 5196980"/>
                  <a:gd name="connsiteY4" fmla="*/ 205531 h 830510"/>
                  <a:gd name="connsiteX0" fmla="*/ 0 w 5202311"/>
                  <a:gd name="connsiteY0" fmla="*/ 211881 h 830510"/>
                  <a:gd name="connsiteX1" fmla="*/ 5202311 w 5202311"/>
                  <a:gd name="connsiteY1" fmla="*/ 0 h 830510"/>
                  <a:gd name="connsiteX2" fmla="*/ 5202311 w 5202311"/>
                  <a:gd name="connsiteY2" fmla="*/ 830510 h 830510"/>
                  <a:gd name="connsiteX3" fmla="*/ 5331 w 5202311"/>
                  <a:gd name="connsiteY3" fmla="*/ 624980 h 830510"/>
                  <a:gd name="connsiteX4" fmla="*/ 0 w 5202311"/>
                  <a:gd name="connsiteY4" fmla="*/ 211881 h 830510"/>
                  <a:gd name="connsiteX0" fmla="*/ 0 w 5202311"/>
                  <a:gd name="connsiteY0" fmla="*/ 211881 h 830510"/>
                  <a:gd name="connsiteX1" fmla="*/ 5202311 w 5202311"/>
                  <a:gd name="connsiteY1" fmla="*/ 0 h 830510"/>
                  <a:gd name="connsiteX2" fmla="*/ 5202311 w 5202311"/>
                  <a:gd name="connsiteY2" fmla="*/ 830510 h 830510"/>
                  <a:gd name="connsiteX3" fmla="*/ 2156 w 5202311"/>
                  <a:gd name="connsiteY3" fmla="*/ 628155 h 830510"/>
                  <a:gd name="connsiteX4" fmla="*/ 0 w 5202311"/>
                  <a:gd name="connsiteY4" fmla="*/ 211881 h 830510"/>
                  <a:gd name="connsiteX0" fmla="*/ 0 w 5224536"/>
                  <a:gd name="connsiteY0" fmla="*/ 215056 h 833685"/>
                  <a:gd name="connsiteX1" fmla="*/ 5224536 w 5224536"/>
                  <a:gd name="connsiteY1" fmla="*/ 0 h 833685"/>
                  <a:gd name="connsiteX2" fmla="*/ 5202311 w 5224536"/>
                  <a:gd name="connsiteY2" fmla="*/ 833685 h 833685"/>
                  <a:gd name="connsiteX3" fmla="*/ 2156 w 5224536"/>
                  <a:gd name="connsiteY3" fmla="*/ 631330 h 833685"/>
                  <a:gd name="connsiteX4" fmla="*/ 0 w 5224536"/>
                  <a:gd name="connsiteY4" fmla="*/ 215056 h 833685"/>
                  <a:gd name="connsiteX0" fmla="*/ 0 w 5224536"/>
                  <a:gd name="connsiteY0" fmla="*/ 215056 h 840035"/>
                  <a:gd name="connsiteX1" fmla="*/ 5224536 w 5224536"/>
                  <a:gd name="connsiteY1" fmla="*/ 0 h 840035"/>
                  <a:gd name="connsiteX2" fmla="*/ 5224536 w 5224536"/>
                  <a:gd name="connsiteY2" fmla="*/ 840035 h 840035"/>
                  <a:gd name="connsiteX3" fmla="*/ 2156 w 5224536"/>
                  <a:gd name="connsiteY3" fmla="*/ 631330 h 840035"/>
                  <a:gd name="connsiteX4" fmla="*/ 0 w 5224536"/>
                  <a:gd name="connsiteY4" fmla="*/ 215056 h 84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536" h="840035">
                    <a:moveTo>
                      <a:pt x="0" y="215056"/>
                    </a:moveTo>
                    <a:lnTo>
                      <a:pt x="5224536" y="0"/>
                    </a:lnTo>
                    <a:lnTo>
                      <a:pt x="5224536" y="840035"/>
                    </a:lnTo>
                    <a:lnTo>
                      <a:pt x="2156" y="631330"/>
                    </a:lnTo>
                    <a:cubicBezTo>
                      <a:pt x="1437" y="492572"/>
                      <a:pt x="719" y="353814"/>
                      <a:pt x="0" y="215056"/>
                    </a:cubicBezTo>
                    <a:close/>
                  </a:path>
                </a:pathLst>
              </a:custGeom>
              <a:solidFill>
                <a:srgbClr val="19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CA15ED87-6645-6642-95AE-4773D9C3DA95}"/>
                  </a:ext>
                </a:extLst>
              </p:cNvPr>
              <p:cNvSpPr/>
              <p:nvPr/>
            </p:nvSpPr>
            <p:spPr>
              <a:xfrm>
                <a:off x="777179" y="1636140"/>
                <a:ext cx="4445693" cy="210881"/>
              </a:xfrm>
              <a:custGeom>
                <a:avLst/>
                <a:gdLst>
                  <a:gd name="connsiteX0" fmla="*/ 4194 w 5196980"/>
                  <a:gd name="connsiteY0" fmla="*/ 205531 h 830510"/>
                  <a:gd name="connsiteX1" fmla="*/ 5196980 w 5196980"/>
                  <a:gd name="connsiteY1" fmla="*/ 0 h 830510"/>
                  <a:gd name="connsiteX2" fmla="*/ 5196980 w 5196980"/>
                  <a:gd name="connsiteY2" fmla="*/ 830510 h 830510"/>
                  <a:gd name="connsiteX3" fmla="*/ 0 w 5196980"/>
                  <a:gd name="connsiteY3" fmla="*/ 624980 h 830510"/>
                  <a:gd name="connsiteX4" fmla="*/ 4194 w 5196980"/>
                  <a:gd name="connsiteY4" fmla="*/ 205531 h 830510"/>
                  <a:gd name="connsiteX0" fmla="*/ 0 w 5202311"/>
                  <a:gd name="connsiteY0" fmla="*/ 211881 h 830510"/>
                  <a:gd name="connsiteX1" fmla="*/ 5202311 w 5202311"/>
                  <a:gd name="connsiteY1" fmla="*/ 0 h 830510"/>
                  <a:gd name="connsiteX2" fmla="*/ 5202311 w 5202311"/>
                  <a:gd name="connsiteY2" fmla="*/ 830510 h 830510"/>
                  <a:gd name="connsiteX3" fmla="*/ 5331 w 5202311"/>
                  <a:gd name="connsiteY3" fmla="*/ 624980 h 830510"/>
                  <a:gd name="connsiteX4" fmla="*/ 0 w 5202311"/>
                  <a:gd name="connsiteY4" fmla="*/ 211881 h 830510"/>
                  <a:gd name="connsiteX0" fmla="*/ 0 w 5202311"/>
                  <a:gd name="connsiteY0" fmla="*/ 211881 h 830510"/>
                  <a:gd name="connsiteX1" fmla="*/ 5202311 w 5202311"/>
                  <a:gd name="connsiteY1" fmla="*/ 0 h 830510"/>
                  <a:gd name="connsiteX2" fmla="*/ 5202311 w 5202311"/>
                  <a:gd name="connsiteY2" fmla="*/ 830510 h 830510"/>
                  <a:gd name="connsiteX3" fmla="*/ 2156 w 5202311"/>
                  <a:gd name="connsiteY3" fmla="*/ 628155 h 830510"/>
                  <a:gd name="connsiteX4" fmla="*/ 0 w 5202311"/>
                  <a:gd name="connsiteY4" fmla="*/ 211881 h 830510"/>
                  <a:gd name="connsiteX0" fmla="*/ 0 w 5224536"/>
                  <a:gd name="connsiteY0" fmla="*/ 215056 h 833685"/>
                  <a:gd name="connsiteX1" fmla="*/ 5224536 w 5224536"/>
                  <a:gd name="connsiteY1" fmla="*/ 0 h 833685"/>
                  <a:gd name="connsiteX2" fmla="*/ 5202311 w 5224536"/>
                  <a:gd name="connsiteY2" fmla="*/ 833685 h 833685"/>
                  <a:gd name="connsiteX3" fmla="*/ 2156 w 5224536"/>
                  <a:gd name="connsiteY3" fmla="*/ 631330 h 833685"/>
                  <a:gd name="connsiteX4" fmla="*/ 0 w 5224536"/>
                  <a:gd name="connsiteY4" fmla="*/ 215056 h 833685"/>
                  <a:gd name="connsiteX0" fmla="*/ 0 w 5224536"/>
                  <a:gd name="connsiteY0" fmla="*/ 215056 h 840035"/>
                  <a:gd name="connsiteX1" fmla="*/ 5224536 w 5224536"/>
                  <a:gd name="connsiteY1" fmla="*/ 0 h 840035"/>
                  <a:gd name="connsiteX2" fmla="*/ 5224536 w 5224536"/>
                  <a:gd name="connsiteY2" fmla="*/ 840035 h 840035"/>
                  <a:gd name="connsiteX3" fmla="*/ 2156 w 5224536"/>
                  <a:gd name="connsiteY3" fmla="*/ 631330 h 840035"/>
                  <a:gd name="connsiteX4" fmla="*/ 0 w 5224536"/>
                  <a:gd name="connsiteY4" fmla="*/ 215056 h 84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536" h="840035">
                    <a:moveTo>
                      <a:pt x="0" y="215056"/>
                    </a:moveTo>
                    <a:lnTo>
                      <a:pt x="5224536" y="0"/>
                    </a:lnTo>
                    <a:lnTo>
                      <a:pt x="5224536" y="840035"/>
                    </a:lnTo>
                    <a:lnTo>
                      <a:pt x="2156" y="631330"/>
                    </a:lnTo>
                    <a:cubicBezTo>
                      <a:pt x="1437" y="492572"/>
                      <a:pt x="719" y="353814"/>
                      <a:pt x="0" y="215056"/>
                    </a:cubicBezTo>
                    <a:close/>
                  </a:path>
                </a:pathLst>
              </a:custGeom>
              <a:solidFill>
                <a:srgbClr val="19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a:extLst>
                  <a:ext uri="{FF2B5EF4-FFF2-40B4-BE49-F238E27FC236}">
                    <a16:creationId xmlns:a16="http://schemas.microsoft.com/office/drawing/2014/main" id="{76BB51EE-B753-4242-9141-29050127CB9B}"/>
                  </a:ext>
                </a:extLst>
              </p:cNvPr>
              <p:cNvSpPr txBox="1">
                <a:spLocks/>
              </p:cNvSpPr>
              <p:nvPr/>
            </p:nvSpPr>
            <p:spPr>
              <a:xfrm>
                <a:off x="2241713" y="1144163"/>
                <a:ext cx="1516622" cy="474294"/>
              </a:xfrm>
              <a:prstGeom prst="rect">
                <a:avLst/>
              </a:prstGeom>
              <a:solidFill>
                <a:srgbClr val="19324B"/>
              </a:solidFill>
              <a:ln>
                <a:solidFill>
                  <a:schemeClr val="bg1">
                    <a:lumMod val="75000"/>
                  </a:schemeClr>
                </a:solid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1180"/>
                  </a:lnSpc>
                  <a:buNone/>
                </a:pPr>
                <a:r>
                  <a:rPr lang="en-GB" sz="1000" dirty="0">
                    <a:solidFill>
                      <a:schemeClr val="bg1"/>
                    </a:solidFill>
                    <a:latin typeface="Arial"/>
                  </a:rPr>
                  <a:t>Evolving sub-system</a:t>
                </a:r>
                <a:br>
                  <a:rPr lang="en-GB" sz="1000" dirty="0">
                    <a:solidFill>
                      <a:schemeClr val="bg1"/>
                    </a:solidFill>
                    <a:latin typeface="Arial"/>
                  </a:rPr>
                </a:br>
                <a:r>
                  <a:rPr lang="en-GB" sz="1000" dirty="0">
                    <a:solidFill>
                      <a:schemeClr val="bg1"/>
                    </a:solidFill>
                    <a:latin typeface="Arial"/>
                  </a:rPr>
                  <a:t>reference models</a:t>
                </a:r>
              </a:p>
            </p:txBody>
          </p:sp>
          <p:cxnSp>
            <p:nvCxnSpPr>
              <p:cNvPr id="25" name="Straight Arrow Connector 24">
                <a:extLst>
                  <a:ext uri="{FF2B5EF4-FFF2-40B4-BE49-F238E27FC236}">
                    <a16:creationId xmlns:a16="http://schemas.microsoft.com/office/drawing/2014/main" id="{6DFC15B6-071E-F142-8A2F-766645F96CF1}"/>
                  </a:ext>
                </a:extLst>
              </p:cNvPr>
              <p:cNvCxnSpPr>
                <a:cxnSpLocks/>
              </p:cNvCxnSpPr>
              <p:nvPr/>
            </p:nvCxnSpPr>
            <p:spPr>
              <a:xfrm>
                <a:off x="1414607" y="1180243"/>
                <a:ext cx="336904" cy="874823"/>
              </a:xfrm>
              <a:prstGeom prst="straightConnector1">
                <a:avLst/>
              </a:prstGeom>
              <a:ln w="63500">
                <a:solidFill>
                  <a:srgbClr val="19324B"/>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EE60FE-DBA7-0148-A89C-907AECD163BC}"/>
                  </a:ext>
                </a:extLst>
              </p:cNvPr>
              <p:cNvCxnSpPr>
                <a:cxnSpLocks/>
              </p:cNvCxnSpPr>
              <p:nvPr/>
            </p:nvCxnSpPr>
            <p:spPr>
              <a:xfrm>
                <a:off x="1799573" y="1411752"/>
                <a:ext cx="287471" cy="643313"/>
              </a:xfrm>
              <a:prstGeom prst="straightConnector1">
                <a:avLst/>
              </a:prstGeom>
              <a:ln w="63500">
                <a:solidFill>
                  <a:srgbClr val="19324B"/>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8E8B60F-7EFC-0549-8A26-276481584A55}"/>
                  </a:ext>
                </a:extLst>
              </p:cNvPr>
              <p:cNvCxnSpPr>
                <a:cxnSpLocks/>
              </p:cNvCxnSpPr>
              <p:nvPr/>
            </p:nvCxnSpPr>
            <p:spPr>
              <a:xfrm>
                <a:off x="909548" y="1702333"/>
                <a:ext cx="170897" cy="352732"/>
              </a:xfrm>
              <a:prstGeom prst="straightConnector1">
                <a:avLst/>
              </a:prstGeom>
              <a:ln w="63500">
                <a:solidFill>
                  <a:srgbClr val="19324B"/>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578ED9D-A7CA-8E43-9A5F-C9ABD29A1E4D}"/>
                  </a:ext>
                </a:extLst>
              </p:cNvPr>
              <p:cNvCxnSpPr>
                <a:cxnSpLocks/>
              </p:cNvCxnSpPr>
              <p:nvPr/>
            </p:nvCxnSpPr>
            <p:spPr>
              <a:xfrm>
                <a:off x="1264822" y="1702333"/>
                <a:ext cx="170897" cy="352732"/>
              </a:xfrm>
              <a:prstGeom prst="straightConnector1">
                <a:avLst/>
              </a:prstGeom>
              <a:ln w="63500">
                <a:solidFill>
                  <a:srgbClr val="19324B"/>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1">
                <a:extLst>
                  <a:ext uri="{FF2B5EF4-FFF2-40B4-BE49-F238E27FC236}">
                    <a16:creationId xmlns:a16="http://schemas.microsoft.com/office/drawing/2014/main" id="{0F5C32CA-A75E-5944-999D-DD3F66E2318E}"/>
                  </a:ext>
                </a:extLst>
              </p:cNvPr>
              <p:cNvSpPr txBox="1">
                <a:spLocks/>
              </p:cNvSpPr>
              <p:nvPr/>
            </p:nvSpPr>
            <p:spPr>
              <a:xfrm>
                <a:off x="768147" y="1920160"/>
                <a:ext cx="4204015" cy="960423"/>
              </a:xfrm>
              <a:prstGeom prst="rect">
                <a:avLst/>
              </a:prstGeom>
              <a:noFill/>
              <a:ln>
                <a:no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1180"/>
                  </a:lnSpc>
                  <a:buNone/>
                </a:pPr>
                <a:r>
                  <a:rPr lang="en-GB" sz="1000" dirty="0">
                    <a:solidFill>
                      <a:schemeClr val="bg1"/>
                    </a:solidFill>
                    <a:latin typeface="Arial"/>
                  </a:rPr>
                  <a:t>Evolving Platform and capability reference model/digital twin</a:t>
                </a:r>
              </a:p>
            </p:txBody>
          </p:sp>
          <p:sp>
            <p:nvSpPr>
              <p:cNvPr id="30" name="Content Placeholder 1">
                <a:extLst>
                  <a:ext uri="{FF2B5EF4-FFF2-40B4-BE49-F238E27FC236}">
                    <a16:creationId xmlns:a16="http://schemas.microsoft.com/office/drawing/2014/main" id="{ACBE5DB6-56E5-3148-8E30-5675FE0F3BA7}"/>
                  </a:ext>
                </a:extLst>
              </p:cNvPr>
              <p:cNvSpPr txBox="1">
                <a:spLocks/>
              </p:cNvSpPr>
              <p:nvPr/>
            </p:nvSpPr>
            <p:spPr>
              <a:xfrm>
                <a:off x="768148" y="2941981"/>
                <a:ext cx="4213046" cy="684704"/>
              </a:xfrm>
              <a:prstGeom prst="rect">
                <a:avLst/>
              </a:prstGeom>
              <a:noFill/>
              <a:ln>
                <a:no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1180"/>
                  </a:lnSpc>
                  <a:buNone/>
                </a:pPr>
                <a:r>
                  <a:rPr lang="en-GB" sz="1000" dirty="0">
                    <a:solidFill>
                      <a:schemeClr val="bg1"/>
                    </a:solidFill>
                    <a:latin typeface="Arial"/>
                  </a:rPr>
                  <a:t>Live Test and Evaluation</a:t>
                </a:r>
              </a:p>
            </p:txBody>
          </p:sp>
          <p:sp>
            <p:nvSpPr>
              <p:cNvPr id="31" name="Content Placeholder 1">
                <a:extLst>
                  <a:ext uri="{FF2B5EF4-FFF2-40B4-BE49-F238E27FC236}">
                    <a16:creationId xmlns:a16="http://schemas.microsoft.com/office/drawing/2014/main" id="{1FDA91E3-958D-1B46-B90A-55077DB72018}"/>
                  </a:ext>
                </a:extLst>
              </p:cNvPr>
              <p:cNvSpPr txBox="1">
                <a:spLocks/>
              </p:cNvSpPr>
              <p:nvPr/>
            </p:nvSpPr>
            <p:spPr>
              <a:xfrm>
                <a:off x="768148" y="3573405"/>
                <a:ext cx="4204014" cy="684704"/>
              </a:xfrm>
              <a:prstGeom prst="rect">
                <a:avLst/>
              </a:prstGeom>
              <a:noFill/>
              <a:ln>
                <a:no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1180"/>
                  </a:lnSpc>
                  <a:buNone/>
                </a:pPr>
                <a:r>
                  <a:rPr lang="en-GB" sz="1000" dirty="0">
                    <a:solidFill>
                      <a:schemeClr val="bg1"/>
                    </a:solidFill>
                    <a:latin typeface="Arial"/>
                  </a:rPr>
                  <a:t>Evolving evaluation evidence (evaluation digital thread)</a:t>
                </a:r>
              </a:p>
            </p:txBody>
          </p:sp>
          <p:sp>
            <p:nvSpPr>
              <p:cNvPr id="32" name="Content Placeholder 1">
                <a:extLst>
                  <a:ext uri="{FF2B5EF4-FFF2-40B4-BE49-F238E27FC236}">
                    <a16:creationId xmlns:a16="http://schemas.microsoft.com/office/drawing/2014/main" id="{251F7E72-F9D3-5247-A843-DB9E501DDEED}"/>
                  </a:ext>
                </a:extLst>
              </p:cNvPr>
              <p:cNvSpPr txBox="1">
                <a:spLocks/>
              </p:cNvSpPr>
              <p:nvPr/>
            </p:nvSpPr>
            <p:spPr>
              <a:xfrm>
                <a:off x="768147" y="3935422"/>
                <a:ext cx="4100415" cy="684704"/>
              </a:xfrm>
              <a:prstGeom prst="rect">
                <a:avLst/>
              </a:prstGeom>
              <a:noFill/>
              <a:ln>
                <a:noFill/>
              </a:ln>
            </p:spPr>
            <p:txBody>
              <a:bodyPr vert="horz" lIns="0" tIns="0" rIns="0" bIns="0" rtlCol="0" anchor="ctr" anchorCtr="0">
                <a:noAutofit/>
              </a:bodyPr>
              <a:lstStyle>
                <a:lvl1pPr marL="106290" indent="-106290" algn="l" defTabSz="539953" rtl="0" eaLnBrk="1" latinLnBrk="0" hangingPunct="1">
                  <a:lnSpc>
                    <a:spcPct val="100000"/>
                  </a:lnSpc>
                  <a:spcBef>
                    <a:spcPts val="709"/>
                  </a:spcBef>
                  <a:spcAft>
                    <a:spcPts val="89"/>
                  </a:spcAft>
                  <a:buClr>
                    <a:schemeClr val="tx1"/>
                  </a:buClr>
                  <a:buFont typeface="Arial" charset="0"/>
                  <a:buChar char="•"/>
                  <a:tabLst/>
                  <a:defRPr sz="1063" b="0" i="0" kern="1200">
                    <a:solidFill>
                      <a:srgbClr val="002744"/>
                    </a:solidFill>
                    <a:latin typeface="+mn-lt"/>
                    <a:ea typeface="Arial" charset="0"/>
                    <a:cs typeface="Arial" charset="0"/>
                  </a:defRPr>
                </a:lvl1pPr>
                <a:lvl2pPr marL="212580" indent="-106290" algn="l" defTabSz="539953" rtl="0" eaLnBrk="1" latinLnBrk="0" hangingPunct="1">
                  <a:lnSpc>
                    <a:spcPct val="100000"/>
                  </a:lnSpc>
                  <a:spcBef>
                    <a:spcPts val="89"/>
                  </a:spcBef>
                  <a:spcAft>
                    <a:spcPts val="89"/>
                  </a:spcAft>
                  <a:buFont typeface=".HelveticaNeueDeskInterface-Regular" charset="0"/>
                  <a:buChar char="–"/>
                  <a:tabLst/>
                  <a:defRPr sz="945" b="0" i="0" kern="1200">
                    <a:solidFill>
                      <a:schemeClr val="tx2"/>
                    </a:solidFill>
                    <a:latin typeface="+mn-lt"/>
                    <a:ea typeface="Arial" charset="0"/>
                    <a:cs typeface="Arial" charset="0"/>
                  </a:defRPr>
                </a:lvl2pPr>
                <a:lvl3pPr marL="31887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827" b="0" i="0" kern="1200">
                    <a:solidFill>
                      <a:schemeClr val="tx2"/>
                    </a:solidFill>
                    <a:latin typeface="+mn-lt"/>
                    <a:ea typeface="Arial" charset="0"/>
                    <a:cs typeface="Arial" charset="0"/>
                  </a:defRPr>
                </a:lvl3pPr>
                <a:lvl4pPr marL="42516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709" b="0" i="0" kern="1200" baseline="0">
                    <a:solidFill>
                      <a:srgbClr val="000000"/>
                    </a:solidFill>
                    <a:latin typeface="+mn-lt"/>
                    <a:ea typeface="Arial" charset="0"/>
                    <a:cs typeface="Arial" charset="0"/>
                  </a:defRPr>
                </a:lvl4pPr>
                <a:lvl5pPr marL="531450" indent="-106290" algn="l" defTabSz="539953" rtl="0" eaLnBrk="1" latinLnBrk="0" hangingPunct="1">
                  <a:lnSpc>
                    <a:spcPct val="100000"/>
                  </a:lnSpc>
                  <a:spcBef>
                    <a:spcPts val="89"/>
                  </a:spcBef>
                  <a:spcAft>
                    <a:spcPts val="89"/>
                  </a:spcAft>
                  <a:buClr>
                    <a:schemeClr val="tx1"/>
                  </a:buClr>
                  <a:buFont typeface=".HelveticaNeueDeskInterface-Regular" charset="0"/>
                  <a:buChar char="–"/>
                  <a:tabLst/>
                  <a:defRPr sz="591" b="0" i="0" kern="1200">
                    <a:solidFill>
                      <a:srgbClr val="000000"/>
                    </a:solidFill>
                    <a:latin typeface="+mn-lt"/>
                    <a:ea typeface="Arial" charset="0"/>
                    <a:cs typeface="Arial" charset="0"/>
                  </a:defRPr>
                </a:lvl5pPr>
                <a:lvl6pPr marL="148487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a:buChar char="•"/>
                  <a:defRPr sz="1063" kern="1200">
                    <a:solidFill>
                      <a:schemeClr val="tx1"/>
                    </a:solidFill>
                    <a:latin typeface="+mn-lt"/>
                    <a:ea typeface="+mn-ea"/>
                    <a:cs typeface="+mn-cs"/>
                  </a:defRPr>
                </a:lvl9pPr>
              </a:lstStyle>
              <a:p>
                <a:pPr marL="0" indent="0" algn="ctr">
                  <a:lnSpc>
                    <a:spcPts val="1180"/>
                  </a:lnSpc>
                  <a:buNone/>
                </a:pPr>
                <a:r>
                  <a:rPr lang="en-GB" sz="1000" dirty="0">
                    <a:solidFill>
                      <a:schemeClr val="bg1"/>
                    </a:solidFill>
                    <a:latin typeface="Arial"/>
                  </a:rPr>
                  <a:t>Through Life decisions</a:t>
                </a:r>
              </a:p>
            </p:txBody>
          </p:sp>
          <p:sp>
            <p:nvSpPr>
              <p:cNvPr id="33" name="Rectangle 66">
                <a:extLst>
                  <a:ext uri="{FF2B5EF4-FFF2-40B4-BE49-F238E27FC236}">
                    <a16:creationId xmlns:a16="http://schemas.microsoft.com/office/drawing/2014/main" id="{5AA6D134-A664-9847-A35A-6D255A102041}"/>
                  </a:ext>
                </a:extLst>
              </p:cNvPr>
              <p:cNvSpPr/>
              <p:nvPr/>
            </p:nvSpPr>
            <p:spPr>
              <a:xfrm rot="18900000">
                <a:off x="4763248" y="2076677"/>
                <a:ext cx="1109583" cy="1125416"/>
              </a:xfrm>
              <a:custGeom>
                <a:avLst/>
                <a:gdLst>
                  <a:gd name="connsiteX0" fmla="*/ 0 w 1024128"/>
                  <a:gd name="connsiteY0" fmla="*/ 0 h 1024128"/>
                  <a:gd name="connsiteX1" fmla="*/ 1024128 w 1024128"/>
                  <a:gd name="connsiteY1" fmla="*/ 0 h 1024128"/>
                  <a:gd name="connsiteX2" fmla="*/ 1024128 w 1024128"/>
                  <a:gd name="connsiteY2" fmla="*/ 1024128 h 1024128"/>
                  <a:gd name="connsiteX3" fmla="*/ 0 w 1024128"/>
                  <a:gd name="connsiteY3" fmla="*/ 1024128 h 1024128"/>
                  <a:gd name="connsiteX4" fmla="*/ 0 w 1024128"/>
                  <a:gd name="connsiteY4" fmla="*/ 0 h 1024128"/>
                  <a:gd name="connsiteX0" fmla="*/ 0 w 1024128"/>
                  <a:gd name="connsiteY0" fmla="*/ 1024128 h 1024128"/>
                  <a:gd name="connsiteX1" fmla="*/ 1024128 w 1024128"/>
                  <a:gd name="connsiteY1" fmla="*/ 0 h 1024128"/>
                  <a:gd name="connsiteX2" fmla="*/ 1024128 w 1024128"/>
                  <a:gd name="connsiteY2" fmla="*/ 1024128 h 1024128"/>
                  <a:gd name="connsiteX3" fmla="*/ 0 w 1024128"/>
                  <a:gd name="connsiteY3" fmla="*/ 1024128 h 1024128"/>
                </a:gdLst>
                <a:ahLst/>
                <a:cxnLst>
                  <a:cxn ang="0">
                    <a:pos x="connsiteX0" y="connsiteY0"/>
                  </a:cxn>
                  <a:cxn ang="0">
                    <a:pos x="connsiteX1" y="connsiteY1"/>
                  </a:cxn>
                  <a:cxn ang="0">
                    <a:pos x="connsiteX2" y="connsiteY2"/>
                  </a:cxn>
                  <a:cxn ang="0">
                    <a:pos x="connsiteX3" y="connsiteY3"/>
                  </a:cxn>
                </a:cxnLst>
                <a:rect l="l" t="t" r="r" b="b"/>
                <a:pathLst>
                  <a:path w="1024128" h="1024128">
                    <a:moveTo>
                      <a:pt x="0" y="1024128"/>
                    </a:moveTo>
                    <a:lnTo>
                      <a:pt x="1024128" y="0"/>
                    </a:lnTo>
                    <a:lnTo>
                      <a:pt x="1024128" y="1024128"/>
                    </a:lnTo>
                    <a:lnTo>
                      <a:pt x="0" y="10241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Down Arrow 33">
                <a:extLst>
                  <a:ext uri="{FF2B5EF4-FFF2-40B4-BE49-F238E27FC236}">
                    <a16:creationId xmlns:a16="http://schemas.microsoft.com/office/drawing/2014/main" id="{C51BF947-0E94-854C-8AE3-0E653ADC8E33}"/>
                  </a:ext>
                </a:extLst>
              </p:cNvPr>
              <p:cNvSpPr/>
              <p:nvPr/>
            </p:nvSpPr>
            <p:spPr>
              <a:xfrm>
                <a:off x="7258437" y="1146988"/>
                <a:ext cx="215537" cy="963124"/>
              </a:xfrm>
              <a:prstGeom prst="upDownArrow">
                <a:avLst/>
              </a:prstGeom>
              <a:solidFill>
                <a:srgbClr val="19324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Down Arrow 34">
                <a:extLst>
                  <a:ext uri="{FF2B5EF4-FFF2-40B4-BE49-F238E27FC236}">
                    <a16:creationId xmlns:a16="http://schemas.microsoft.com/office/drawing/2014/main" id="{9F3664C7-5B38-2A48-8E7B-E431B4D61BA9}"/>
                  </a:ext>
                </a:extLst>
              </p:cNvPr>
              <p:cNvSpPr/>
              <p:nvPr/>
            </p:nvSpPr>
            <p:spPr>
              <a:xfrm>
                <a:off x="6979657" y="1146988"/>
                <a:ext cx="215537" cy="647868"/>
              </a:xfrm>
              <a:prstGeom prst="upDownArrow">
                <a:avLst/>
              </a:prstGeom>
              <a:solidFill>
                <a:srgbClr val="19324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Down Arrow 35">
                <a:extLst>
                  <a:ext uri="{FF2B5EF4-FFF2-40B4-BE49-F238E27FC236}">
                    <a16:creationId xmlns:a16="http://schemas.microsoft.com/office/drawing/2014/main" id="{12F5B1EF-F7DE-7041-850C-E209A8C2748D}"/>
                  </a:ext>
                </a:extLst>
              </p:cNvPr>
              <p:cNvSpPr/>
              <p:nvPr/>
            </p:nvSpPr>
            <p:spPr>
              <a:xfrm>
                <a:off x="6689725" y="1146988"/>
                <a:ext cx="215537" cy="450380"/>
              </a:xfrm>
              <a:prstGeom prst="upDownArrow">
                <a:avLst/>
              </a:prstGeom>
              <a:solidFill>
                <a:srgbClr val="19324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Down Arrow 36">
                <a:extLst>
                  <a:ext uri="{FF2B5EF4-FFF2-40B4-BE49-F238E27FC236}">
                    <a16:creationId xmlns:a16="http://schemas.microsoft.com/office/drawing/2014/main" id="{AF1F6E6A-2328-8A48-8B38-6E6F292E987D}"/>
                  </a:ext>
                </a:extLst>
              </p:cNvPr>
              <p:cNvSpPr/>
              <p:nvPr/>
            </p:nvSpPr>
            <p:spPr>
              <a:xfrm>
                <a:off x="6251111" y="1693314"/>
                <a:ext cx="215537" cy="522888"/>
              </a:xfrm>
              <a:prstGeom prst="upDownArrow">
                <a:avLst/>
              </a:prstGeom>
              <a:solidFill>
                <a:srgbClr val="19324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6725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latin typeface="Arial Regular" charset="0"/>
                <a:ea typeface="Arial Regular" charset="0"/>
                <a:cs typeface="Arial Regular" charset="0"/>
              </a:rPr>
              <a:t>Defence</a:t>
            </a:r>
            <a:r>
              <a:rPr lang="en-US" dirty="0">
                <a:solidFill>
                  <a:schemeClr val="tx1"/>
                </a:solidFill>
                <a:latin typeface="Arial Regular" charset="0"/>
                <a:ea typeface="Arial Regular" charset="0"/>
                <a:cs typeface="Arial Regular" charset="0"/>
              </a:rPr>
              <a:t> Digital Experimentation Platform (DDEP)</a:t>
            </a:r>
          </a:p>
        </p:txBody>
      </p:sp>
      <p:sp>
        <p:nvSpPr>
          <p:cNvPr id="3" name="Content Placeholder 2"/>
          <p:cNvSpPr>
            <a:spLocks noGrp="1"/>
          </p:cNvSpPr>
          <p:nvPr>
            <p:ph idx="1"/>
          </p:nvPr>
        </p:nvSpPr>
        <p:spPr/>
        <p:txBody>
          <a:bodyPr>
            <a:normAutofit/>
          </a:bodyPr>
          <a:lstStyle/>
          <a:p>
            <a:r>
              <a:rPr lang="en-GB" dirty="0"/>
              <a:t>A federated (or co-simulation) environment that enables live digital interconnection and interaction between software and hardware engineering assets distributed across the supply base</a:t>
            </a:r>
          </a:p>
          <a:p>
            <a:r>
              <a:rPr lang="en-GB" dirty="0"/>
              <a:t>Aids the de-risking of design, development and acceptance for platforms and equipment at a </a:t>
            </a:r>
            <a:r>
              <a:rPr lang="en-GB" b="1" dirty="0"/>
              <a:t>reduced cost and accelerated pace </a:t>
            </a:r>
          </a:p>
          <a:p>
            <a:pPr lvl="1"/>
            <a:r>
              <a:rPr lang="en-GB" dirty="0"/>
              <a:t>Enables rapid experimentation using (sub)system models developed across the OEM partner base to explore concepts and trade-offs early in the life-cycle to inform design decisions prior to manufacture</a:t>
            </a:r>
          </a:p>
          <a:p>
            <a:pPr lvl="1"/>
            <a:r>
              <a:rPr lang="en-GB" dirty="0"/>
              <a:t>Protects OEM and supplier intellectual property (IP)</a:t>
            </a:r>
          </a:p>
          <a:p>
            <a:pPr lvl="1"/>
            <a:r>
              <a:rPr lang="en-GB" dirty="0"/>
              <a:t>Minimises the need for co-location during testing</a:t>
            </a:r>
          </a:p>
          <a:p>
            <a:pPr lvl="1"/>
            <a:r>
              <a:rPr lang="en-GB" dirty="0"/>
              <a:t>Evidence generated forms part of a digital thread to be used throughout the system lifecycle to inform and aid accelerated certification and acceptance</a:t>
            </a:r>
          </a:p>
        </p:txBody>
      </p:sp>
      <p:sp>
        <p:nvSpPr>
          <p:cNvPr id="4" name="Slide Number Placeholder 3"/>
          <p:cNvSpPr>
            <a:spLocks noGrp="1"/>
          </p:cNvSpPr>
          <p:nvPr>
            <p:ph type="sldNum" sz="quarter" idx="12"/>
          </p:nvPr>
        </p:nvSpPr>
        <p:spPr/>
        <p:txBody>
          <a:bodyPr/>
          <a:lstStyle/>
          <a:p>
            <a:fld id="{8241729C-7B44-6A45-8DC5-F1B5D819486E}" type="slidenum">
              <a:rPr lang="en-US" smtClean="0"/>
              <a:pPr/>
              <a:t>6</a:t>
            </a:fld>
            <a:endParaRPr lang="en-US"/>
          </a:p>
        </p:txBody>
      </p:sp>
      <p:sp>
        <p:nvSpPr>
          <p:cNvPr id="6"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dirty="0"/>
              <a:t>Digital Twins and Digital Threads in Defence through the lens of T&amp;E | September 2020 | ©</a:t>
            </a:r>
            <a:endParaRPr lang="en-US" cap="none" dirty="0"/>
          </a:p>
        </p:txBody>
      </p:sp>
    </p:spTree>
    <p:extLst>
      <p:ext uri="{BB962C8B-B14F-4D97-AF65-F5344CB8AC3E}">
        <p14:creationId xmlns:p14="http://schemas.microsoft.com/office/powerpoint/2010/main" val="169759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376363"/>
            <a:ext cx="5729547" cy="4572000"/>
          </a:xfrm>
        </p:spPr>
        <p:txBody>
          <a:bodyPr>
            <a:normAutofit fontScale="92500" lnSpcReduction="10000"/>
          </a:bodyPr>
          <a:lstStyle/>
          <a:p>
            <a:r>
              <a:rPr lang="en-GB" dirty="0"/>
              <a:t>Self-service Portal containing </a:t>
            </a:r>
          </a:p>
          <a:p>
            <a:pPr lvl="1"/>
            <a:r>
              <a:rPr lang="en-GB" dirty="0"/>
              <a:t>User Interface</a:t>
            </a:r>
          </a:p>
          <a:p>
            <a:pPr lvl="1"/>
            <a:r>
              <a:rPr lang="en-GB" dirty="0"/>
              <a:t>IDAM/Access control functionality</a:t>
            </a:r>
          </a:p>
          <a:p>
            <a:pPr lvl="1"/>
            <a:r>
              <a:rPr lang="en-GB" dirty="0"/>
              <a:t>Links to high level system architecture (logical model)</a:t>
            </a:r>
          </a:p>
          <a:p>
            <a:pPr lvl="1"/>
            <a:r>
              <a:rPr lang="en-GB" dirty="0"/>
              <a:t>Links to system and sub-system physical-based models </a:t>
            </a:r>
          </a:p>
          <a:p>
            <a:pPr lvl="1"/>
            <a:r>
              <a:rPr lang="en-GB" dirty="0"/>
              <a:t>Distributed/Networked model execution software</a:t>
            </a:r>
          </a:p>
          <a:p>
            <a:pPr lvl="1"/>
            <a:r>
              <a:rPr lang="en-GB" dirty="0"/>
              <a:t>Configuration management</a:t>
            </a:r>
          </a:p>
          <a:p>
            <a:pPr lvl="1"/>
            <a:r>
              <a:rPr lang="en-GB" dirty="0"/>
              <a:t>Digital thread and data management</a:t>
            </a:r>
          </a:p>
          <a:p>
            <a:pPr lvl="1"/>
            <a:r>
              <a:rPr lang="en-GB" dirty="0"/>
              <a:t>Network connecting the supply chain &amp; partners</a:t>
            </a:r>
          </a:p>
          <a:p>
            <a:r>
              <a:rPr lang="en-GB" dirty="0"/>
              <a:t>Developed a concept demonstrator to explore technical challenges</a:t>
            </a:r>
            <a:endParaRPr lang="en-GB" dirty="0">
              <a:solidFill>
                <a:srgbClr val="FF0000"/>
              </a:solidFill>
            </a:endParaRPr>
          </a:p>
          <a:p>
            <a:pPr lvl="1"/>
            <a:r>
              <a:rPr lang="en-GB" dirty="0"/>
              <a:t>Phase 1: </a:t>
            </a:r>
          </a:p>
          <a:p>
            <a:pPr lvl="2"/>
            <a:r>
              <a:rPr lang="en-GB" dirty="0"/>
              <a:t>Prove we can distribute and execute a simple system model over geographically dispersed compute capability</a:t>
            </a:r>
          </a:p>
          <a:p>
            <a:pPr lvl="2"/>
            <a:r>
              <a:rPr lang="en-GB" dirty="0"/>
              <a:t>Integration of models without exposing IP</a:t>
            </a:r>
          </a:p>
          <a:p>
            <a:pPr lvl="1"/>
            <a:r>
              <a:rPr lang="en-GB" dirty="0"/>
              <a:t>Phase 2: </a:t>
            </a:r>
          </a:p>
          <a:p>
            <a:pPr lvl="2"/>
            <a:r>
              <a:rPr lang="en-GB" dirty="0"/>
              <a:t>Increase system complexity with a more representative system model, supporting artefacts etc.</a:t>
            </a:r>
          </a:p>
          <a:p>
            <a:pPr lvl="2"/>
            <a:r>
              <a:rPr lang="en-GB" dirty="0"/>
              <a:t>Implement parameter setting, improved user workflow</a:t>
            </a:r>
          </a:p>
          <a:p>
            <a:pPr lvl="1"/>
            <a:endParaRPr lang="en-GB" dirty="0"/>
          </a:p>
        </p:txBody>
      </p:sp>
      <p:sp>
        <p:nvSpPr>
          <p:cNvPr id="4" name="Slide Number Placeholder 3"/>
          <p:cNvSpPr>
            <a:spLocks noGrp="1"/>
          </p:cNvSpPr>
          <p:nvPr>
            <p:ph type="sldNum" sz="quarter" idx="12"/>
          </p:nvPr>
        </p:nvSpPr>
        <p:spPr/>
        <p:txBody>
          <a:bodyPr/>
          <a:lstStyle/>
          <a:p>
            <a:fld id="{8241729C-7B44-6A45-8DC5-F1B5D819486E}" type="slidenum">
              <a:rPr lang="en-US" smtClean="0"/>
              <a:pPr/>
              <a:t>7</a:t>
            </a:fld>
            <a:endParaRPr lang="en-US"/>
          </a:p>
        </p:txBody>
      </p:sp>
      <p:sp>
        <p:nvSpPr>
          <p:cNvPr id="2" name="Title 1"/>
          <p:cNvSpPr>
            <a:spLocks noGrp="1"/>
          </p:cNvSpPr>
          <p:nvPr>
            <p:ph type="title"/>
          </p:nvPr>
        </p:nvSpPr>
        <p:spPr/>
        <p:txBody>
          <a:bodyPr/>
          <a:lstStyle/>
          <a:p>
            <a:r>
              <a:rPr lang="en-GB" dirty="0">
                <a:solidFill>
                  <a:schemeClr val="tx1"/>
                </a:solidFill>
              </a:rPr>
              <a:t>What does DDEP comprise?</a:t>
            </a:r>
          </a:p>
        </p:txBody>
      </p:sp>
      <p:sp>
        <p:nvSpPr>
          <p:cNvPr id="7" name="Footer Placeholder 4"/>
          <p:cNvSpPr>
            <a:spLocks noGrp="1"/>
          </p:cNvSpPr>
          <p:nvPr>
            <p:ph type="ftr" sz="quarter" idx="3"/>
          </p:nvPr>
        </p:nvSpPr>
        <p:spPr>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dirty="0"/>
              <a:t>Digital Twins and Digital Threads in Defence through the lens of T&amp;E | September 2020 | ©</a:t>
            </a:r>
            <a:endParaRPr lang="en-US" cap="none" dirty="0"/>
          </a:p>
        </p:txBody>
      </p:sp>
      <p:pic>
        <p:nvPicPr>
          <p:cNvPr id="8" name="Picture 7"/>
          <p:cNvPicPr>
            <a:picLocks noChangeAspect="1"/>
          </p:cNvPicPr>
          <p:nvPr/>
        </p:nvPicPr>
        <p:blipFill>
          <a:blip r:embed="rId3"/>
          <a:stretch>
            <a:fillRect/>
          </a:stretch>
        </p:blipFill>
        <p:spPr>
          <a:xfrm>
            <a:off x="7630691" y="4413194"/>
            <a:ext cx="3810407" cy="1352291"/>
          </a:xfrm>
          <a:prstGeom prst="rect">
            <a:avLst/>
          </a:prstGeom>
          <a:ln>
            <a:solidFill>
              <a:schemeClr val="bg1">
                <a:lumMod val="65000"/>
              </a:schemeClr>
            </a:solidFill>
          </a:ln>
          <a:effectLst/>
        </p:spPr>
      </p:pic>
      <p:pic>
        <p:nvPicPr>
          <p:cNvPr id="12" name="Picture 11"/>
          <p:cNvPicPr>
            <a:picLocks noChangeAspect="1"/>
          </p:cNvPicPr>
          <p:nvPr/>
        </p:nvPicPr>
        <p:blipFill>
          <a:blip r:embed="rId4"/>
          <a:stretch>
            <a:fillRect/>
          </a:stretch>
        </p:blipFill>
        <p:spPr>
          <a:xfrm>
            <a:off x="7630691" y="864523"/>
            <a:ext cx="3400778" cy="3142149"/>
          </a:xfrm>
          <a:prstGeom prst="rect">
            <a:avLst/>
          </a:prstGeom>
        </p:spPr>
      </p:pic>
      <p:cxnSp>
        <p:nvCxnSpPr>
          <p:cNvPr id="16" name="Straight Connector 15"/>
          <p:cNvCxnSpPr/>
          <p:nvPr/>
        </p:nvCxnSpPr>
        <p:spPr>
          <a:xfrm>
            <a:off x="11728360" y="2137893"/>
            <a:ext cx="0" cy="2996484"/>
          </a:xfrm>
          <a:prstGeom prst="line">
            <a:avLst/>
          </a:prstGeom>
          <a:ln w="381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1031469" y="2137893"/>
            <a:ext cx="688305" cy="0"/>
          </a:xfrm>
          <a:prstGeom prst="line">
            <a:avLst/>
          </a:prstGeom>
          <a:ln w="38100" cap="rnd">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454324" y="5134377"/>
            <a:ext cx="274036" cy="0"/>
          </a:xfrm>
          <a:prstGeom prst="line">
            <a:avLst/>
          </a:prstGeom>
          <a:ln w="38100" cap="rnd">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74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DDEP in action</a:t>
            </a:r>
          </a:p>
        </p:txBody>
      </p:sp>
      <p:pic>
        <p:nvPicPr>
          <p:cNvPr id="6" name="DDEP_Phase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661275" y="1292191"/>
            <a:ext cx="8902700" cy="4572000"/>
          </a:xfrm>
        </p:spPr>
      </p:pic>
      <p:sp>
        <p:nvSpPr>
          <p:cNvPr id="4" name="Slide Number Placeholder 3"/>
          <p:cNvSpPr>
            <a:spLocks noGrp="1"/>
          </p:cNvSpPr>
          <p:nvPr>
            <p:ph type="sldNum" sz="quarter" idx="12"/>
          </p:nvPr>
        </p:nvSpPr>
        <p:spPr/>
        <p:txBody>
          <a:bodyPr/>
          <a:lstStyle/>
          <a:p>
            <a:fld id="{8241729C-7B44-6A45-8DC5-F1B5D819486E}" type="slidenum">
              <a:rPr lang="en-US" smtClean="0"/>
              <a:pPr/>
              <a:t>8</a:t>
            </a:fld>
            <a:endParaRPr lang="en-US"/>
          </a:p>
        </p:txBody>
      </p:sp>
      <p:sp>
        <p:nvSpPr>
          <p:cNvPr id="7"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dirty="0"/>
              <a:t>Digital Twins and Digital Threads in Defence through the lens of T&amp;E | September 2020 | ©</a:t>
            </a:r>
            <a:endParaRPr lang="en-US" cap="none" dirty="0"/>
          </a:p>
        </p:txBody>
      </p:sp>
    </p:spTree>
    <p:extLst>
      <p:ext uri="{BB962C8B-B14F-4D97-AF65-F5344CB8AC3E}">
        <p14:creationId xmlns:p14="http://schemas.microsoft.com/office/powerpoint/2010/main" val="17565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6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What have we learnt?</a:t>
            </a:r>
          </a:p>
        </p:txBody>
      </p:sp>
      <p:sp>
        <p:nvSpPr>
          <p:cNvPr id="3" name="Content Placeholder 2"/>
          <p:cNvSpPr>
            <a:spLocks noGrp="1"/>
          </p:cNvSpPr>
          <p:nvPr>
            <p:ph idx="1"/>
          </p:nvPr>
        </p:nvSpPr>
        <p:spPr/>
        <p:txBody>
          <a:bodyPr>
            <a:normAutofit lnSpcReduction="10000"/>
          </a:bodyPr>
          <a:lstStyle/>
          <a:p>
            <a:r>
              <a:rPr lang="en-GB" dirty="0"/>
              <a:t>By creating a demonstrator we are able to</a:t>
            </a:r>
          </a:p>
          <a:p>
            <a:pPr lvl="1"/>
            <a:r>
              <a:rPr lang="en-GB" dirty="0"/>
              <a:t>Explore the collaborative design/engineering challenge across a range of different functions, organisations and programmes</a:t>
            </a:r>
          </a:p>
          <a:p>
            <a:pPr lvl="1"/>
            <a:r>
              <a:rPr lang="en-GB" dirty="0"/>
              <a:t>Understand how collaborative design/engineering fits with current organisational governance and assurance processes</a:t>
            </a:r>
          </a:p>
          <a:p>
            <a:r>
              <a:rPr lang="en-GB" dirty="0"/>
              <a:t>Technology challenges to deliver DDEP are “solvable” but complicated</a:t>
            </a:r>
          </a:p>
          <a:p>
            <a:pPr lvl="1"/>
            <a:r>
              <a:rPr lang="en-GB" dirty="0"/>
              <a:t>Integration of a set of components to deliver the service</a:t>
            </a:r>
          </a:p>
          <a:p>
            <a:pPr lvl="1"/>
            <a:r>
              <a:rPr lang="en-GB" dirty="0"/>
              <a:t>Data &amp; model classification</a:t>
            </a:r>
          </a:p>
          <a:p>
            <a:pPr lvl="1"/>
            <a:r>
              <a:rPr lang="en-GB" dirty="0"/>
              <a:t>Networks and secure connectivity between organisations</a:t>
            </a:r>
          </a:p>
          <a:p>
            <a:r>
              <a:rPr lang="en-GB" dirty="0"/>
              <a:t>Culture-based issues and how it fits in with existing practice are much more challenging</a:t>
            </a:r>
          </a:p>
          <a:p>
            <a:pPr lvl="1"/>
            <a:r>
              <a:rPr lang="en-GB" dirty="0"/>
              <a:t>Interaction with </a:t>
            </a:r>
            <a:r>
              <a:rPr lang="en-GB" dirty="0" err="1"/>
              <a:t>SysEng</a:t>
            </a:r>
            <a:r>
              <a:rPr lang="en-GB" dirty="0"/>
              <a:t>/MBSE/MBE tools and methodologies used across organisations working collaboratively</a:t>
            </a:r>
          </a:p>
          <a:p>
            <a:pPr lvl="1"/>
            <a:r>
              <a:rPr lang="en-GB" dirty="0"/>
              <a:t>Management and access to IP in collaborative design programmes</a:t>
            </a:r>
          </a:p>
          <a:p>
            <a:pPr lvl="1"/>
            <a:r>
              <a:rPr lang="en-GB" dirty="0"/>
              <a:t>Governance and assurance processes across organisations</a:t>
            </a:r>
          </a:p>
          <a:p>
            <a:r>
              <a:rPr lang="en-GB" dirty="0"/>
              <a:t>What does it give you?</a:t>
            </a:r>
          </a:p>
          <a:p>
            <a:pPr lvl="1"/>
            <a:r>
              <a:rPr lang="en-GB" dirty="0"/>
              <a:t>Federated digital twin of a platform that can be used for evaluating and making decisions against</a:t>
            </a:r>
          </a:p>
          <a:p>
            <a:pPr lvl="1"/>
            <a:r>
              <a:rPr lang="en-GB" dirty="0"/>
              <a:t>Instantiation of digital thread &amp; distributed/federated digital twin</a:t>
            </a:r>
          </a:p>
          <a:p>
            <a:pPr lvl="1"/>
            <a:r>
              <a:rPr lang="en-GB" dirty="0"/>
              <a:t>Framework within which models can be updated independently with the higher-level system model integrity maintained</a:t>
            </a:r>
          </a:p>
        </p:txBody>
      </p:sp>
      <p:sp>
        <p:nvSpPr>
          <p:cNvPr id="4" name="Slide Number Placeholder 3"/>
          <p:cNvSpPr>
            <a:spLocks noGrp="1"/>
          </p:cNvSpPr>
          <p:nvPr>
            <p:ph type="sldNum" sz="quarter" idx="12"/>
          </p:nvPr>
        </p:nvSpPr>
        <p:spPr/>
        <p:txBody>
          <a:bodyPr/>
          <a:lstStyle/>
          <a:p>
            <a:fld id="{8241729C-7B44-6A45-8DC5-F1B5D819486E}" type="slidenum">
              <a:rPr lang="en-US" smtClean="0"/>
              <a:pPr/>
              <a:t>9</a:t>
            </a:fld>
            <a:endParaRPr lang="en-US"/>
          </a:p>
        </p:txBody>
      </p:sp>
      <p:sp>
        <p:nvSpPr>
          <p:cNvPr id="7" name="Footer Placeholder 4"/>
          <p:cNvSpPr>
            <a:spLocks noGrp="1"/>
          </p:cNvSpPr>
          <p:nvPr>
            <p:ph type="ftr" sz="quarter" idx="3"/>
          </p:nvPr>
        </p:nvSpPr>
        <p:spPr>
          <a:xfrm>
            <a:off x="630000" y="6402878"/>
            <a:ext cx="4737796" cy="180000"/>
          </a:xfrm>
          <a:prstGeom prst="rect">
            <a:avLst/>
          </a:prstGeom>
        </p:spPr>
        <p:txBody>
          <a:bodyPr vert="horz" lIns="0" tIns="0" rIns="0" bIns="0" rtlCol="0" anchor="ctr"/>
          <a:lstStyle>
            <a:lvl1pPr algn="l">
              <a:defRPr sz="900" cap="all" baseline="0">
                <a:solidFill>
                  <a:schemeClr val="bg2">
                    <a:lumMod val="50000"/>
                  </a:schemeClr>
                </a:solidFill>
              </a:defRPr>
            </a:lvl1pPr>
          </a:lstStyle>
          <a:p>
            <a:r>
              <a:rPr lang="en-GB" cap="none" dirty="0"/>
              <a:t>Digital Twins and Digital Threads in Defence through the lens of T&amp;E | September 2020 | ©</a:t>
            </a:r>
            <a:endParaRPr lang="en-US" cap="none" dirty="0"/>
          </a:p>
        </p:txBody>
      </p:sp>
    </p:spTree>
    <p:extLst>
      <p:ext uri="{BB962C8B-B14F-4D97-AF65-F5344CB8AC3E}">
        <p14:creationId xmlns:p14="http://schemas.microsoft.com/office/powerpoint/2010/main" val="2828869553"/>
      </p:ext>
    </p:extLst>
  </p:cSld>
  <p:clrMapOvr>
    <a:masterClrMapping/>
  </p:clrMapOvr>
</p:sld>
</file>

<file path=ppt/theme/theme1.xml><?xml version="1.0" encoding="utf-8"?>
<a:theme xmlns:a="http://schemas.openxmlformats.org/drawingml/2006/main" name="QINETIQ_Master_revised">
  <a:themeElements>
    <a:clrScheme name="QinetiQ-PowerPoint-Template">
      <a:dk1>
        <a:srgbClr val="002744"/>
      </a:dk1>
      <a:lt1>
        <a:srgbClr val="FFFFFF"/>
      </a:lt1>
      <a:dk2>
        <a:srgbClr val="000000"/>
      </a:dk2>
      <a:lt2>
        <a:srgbClr val="AEB2B2"/>
      </a:lt2>
      <a:accent1>
        <a:srgbClr val="9A258F"/>
      </a:accent1>
      <a:accent2>
        <a:srgbClr val="002744"/>
      </a:accent2>
      <a:accent3>
        <a:srgbClr val="39B54A"/>
      </a:accent3>
      <a:accent4>
        <a:srgbClr val="F15A31"/>
      </a:accent4>
      <a:accent5>
        <a:srgbClr val="ED1164"/>
      </a:accent5>
      <a:accent6>
        <a:srgbClr val="002744"/>
      </a:accent6>
      <a:hlink>
        <a:srgbClr val="04BCF7"/>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QINETIQ_Master_revised-v3" id="{823507F8-2080-7A41-9121-EED0970F67DB}" vid="{45EB8884-14C1-0444-A334-D0B7C38338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QINETIQ-Master-template-Jan-2018</Template>
  <TotalTime>3828</TotalTime>
  <Words>1618</Words>
  <Application>Microsoft Macintosh PowerPoint</Application>
  <PresentationFormat>Widescreen</PresentationFormat>
  <Paragraphs>147</Paragraphs>
  <Slides>12</Slides>
  <Notes>8</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.HelveticaNeueDeskInterface-Regular</vt:lpstr>
      <vt:lpstr>Arial</vt:lpstr>
      <vt:lpstr>Arial Regular</vt:lpstr>
      <vt:lpstr>Calibri</vt:lpstr>
      <vt:lpstr>QINETIQ_Master_revised</vt:lpstr>
      <vt:lpstr>Digital Twins and Digital Threads in Defence through the lens of T&amp;E</vt:lpstr>
      <vt:lpstr>Introduction</vt:lpstr>
      <vt:lpstr>Why do we do T&amp;E?</vt:lpstr>
      <vt:lpstr>A Changing Landscape</vt:lpstr>
      <vt:lpstr>Removing stovepipes and enriching the Through-Life Evaluation Digital Thread</vt:lpstr>
      <vt:lpstr>Defence Digital Experimentation Platform (DDEP)</vt:lpstr>
      <vt:lpstr>What does DDEP comprise?</vt:lpstr>
      <vt:lpstr>DDEP in action</vt:lpstr>
      <vt:lpstr>What have we learnt?</vt:lpstr>
      <vt:lpstr>Evaluation Digital Thread</vt:lpstr>
      <vt:lpstr>Enabling the Change</vt:lpstr>
      <vt:lpstr>PowerPoint Presentation</vt:lpstr>
    </vt:vector>
  </TitlesOfParts>
  <Company>QinetiQ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charvey</dc:creator>
  <cp:lastModifiedBy>Lena Moran</cp:lastModifiedBy>
  <cp:revision>238</cp:revision>
  <dcterms:created xsi:type="dcterms:W3CDTF">2020-06-17T06:49:28Z</dcterms:created>
  <dcterms:modified xsi:type="dcterms:W3CDTF">2020-09-22T16:00:39Z</dcterms:modified>
</cp:coreProperties>
</file>