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3"/>
  </p:notesMasterIdLst>
  <p:sldIdLst>
    <p:sldId id="256" r:id="rId2"/>
    <p:sldId id="355" r:id="rId3"/>
    <p:sldId id="261" r:id="rId4"/>
    <p:sldId id="353" r:id="rId5"/>
    <p:sldId id="361" r:id="rId6"/>
    <p:sldId id="365" r:id="rId7"/>
    <p:sldId id="359" r:id="rId8"/>
    <p:sldId id="366" r:id="rId9"/>
    <p:sldId id="362" r:id="rId10"/>
    <p:sldId id="376" r:id="rId11"/>
    <p:sldId id="3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82873" autoAdjust="0"/>
  </p:normalViewPr>
  <p:slideViewPr>
    <p:cSldViewPr snapToGrid="0">
      <p:cViewPr varScale="1">
        <p:scale>
          <a:sx n="131" d="100"/>
          <a:sy n="131" d="100"/>
        </p:scale>
        <p:origin x="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F29A0-1EC1-4F35-8575-4A2BFBD9F696}" type="datetimeFigureOut">
              <a:rPr lang="en-US" smtClean="0"/>
              <a:t>9/8/20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B2096-03A8-4BC9-B9D6-3443FCB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9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B2096-03A8-4BC9-B9D6-3443FCB85B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4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B2096-03A8-4BC9-B9D6-3443FCB85B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8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B2096-03A8-4BC9-B9D6-3443FCB85B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15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B2096-03A8-4BC9-B9D6-3443FCB85B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63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B2096-03A8-4BC9-B9D6-3443FCB85B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0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B2096-03A8-4BC9-B9D6-3443FCB85B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7"/>
          <a:stretch/>
        </p:blipFill>
        <p:spPr>
          <a:xfrm>
            <a:off x="0" y="0"/>
            <a:ext cx="12192000" cy="160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4281" y="3378015"/>
            <a:ext cx="6807899" cy="1288329"/>
          </a:xfrm>
        </p:spPr>
        <p:txBody>
          <a:bodyPr anchor="b" anchorCtr="0">
            <a:normAutofit/>
          </a:bodyPr>
          <a:lstStyle>
            <a:lvl1pPr algn="l">
              <a:defRPr sz="2000" b="1" i="0">
                <a:solidFill>
                  <a:srgbClr val="185298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4284" y="4666343"/>
            <a:ext cx="6807897" cy="72634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19600" y="6477001"/>
            <a:ext cx="3360851" cy="365125"/>
          </a:xfrm>
        </p:spPr>
        <p:txBody>
          <a:bodyPr/>
          <a:lstStyle>
            <a:lvl1pPr>
              <a:defRPr>
                <a:solidFill>
                  <a:srgbClr val="185298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85298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9" descr="GDMS-color-RGB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1" y="1600200"/>
            <a:ext cx="700070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3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1"/>
            <a:ext cx="115824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50244"/>
            <a:ext cx="11582400" cy="456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19600" y="6477001"/>
            <a:ext cx="336085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04800" y="685800"/>
            <a:ext cx="115824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24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386917" cy="639763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0E408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00238"/>
            <a:ext cx="5386917" cy="4119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8570" y="1066801"/>
            <a:ext cx="5389033" cy="639763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0E408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8570" y="1900238"/>
            <a:ext cx="5389033" cy="4119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419600" y="6477001"/>
            <a:ext cx="336085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48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257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-BG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3"/>
          <a:stretch/>
        </p:blipFill>
        <p:spPr>
          <a:xfrm>
            <a:off x="0" y="5715000"/>
            <a:ext cx="12192000" cy="1143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23839"/>
            <a:ext cx="11582400" cy="4619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50244"/>
            <a:ext cx="11582400" cy="4564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11549" y="6477001"/>
            <a:ext cx="3360851" cy="365125"/>
          </a:xfrm>
          <a:prstGeom prst="rect">
            <a:avLst/>
          </a:prstGeom>
        </p:spPr>
        <p:txBody>
          <a:bodyPr anchor="b" anchorCtr="1"/>
          <a:lstStyle>
            <a:lvl1pPr algn="r">
              <a:defRPr sz="600">
                <a:solidFill>
                  <a:srgbClr val="185298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2" y="6477001"/>
            <a:ext cx="577316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800">
                <a:solidFill>
                  <a:srgbClr val="185298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 descr="GDMS-color-RGB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6712" b="14023"/>
          <a:stretch/>
        </p:blipFill>
        <p:spPr>
          <a:xfrm>
            <a:off x="284242" y="5867400"/>
            <a:ext cx="3271759" cy="46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rgbClr val="185298"/>
          </a:solidFill>
          <a:latin typeface="Arial"/>
          <a:ea typeface="+mj-ea"/>
          <a:cs typeface="Arial"/>
        </a:defRPr>
      </a:lvl1pPr>
    </p:titleStyle>
    <p:bodyStyle>
      <a:lvl1pPr marL="287338" indent="-287338" algn="l" defTabSz="457200" rtl="0" eaLnBrk="1" latinLnBrk="0" hangingPunct="1">
        <a:lnSpc>
          <a:spcPts val="2000"/>
        </a:lnSpc>
        <a:spcBef>
          <a:spcPts val="900"/>
        </a:spcBef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627063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2pPr>
      <a:lvl3pPr marL="915988" indent="-169863" algn="l" defTabSz="457200" rtl="0" eaLnBrk="1" latinLnBrk="0" hangingPunct="1">
        <a:spcBef>
          <a:spcPct val="20000"/>
        </a:spcBef>
        <a:buFont typeface="Arial"/>
        <a:buChar char="•"/>
        <a:defRPr sz="1200" b="0" i="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100" b="0" i="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100" b="0" i="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hyperlink" Target="https://breakingdefense.com/2019/06/fail-fast-not-twice-dods-push-for-agile-software-development/" TargetMode="External"/><Relationship Id="rId4" Type="http://schemas.openxmlformats.org/officeDocument/2006/relationships/hyperlink" Target="https://breakingdefense.com/2019/05/no-regrets-on-jedi-cloud-dds-chief-chris-lynch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commons.wikimedia.org/wiki/File:DoD_Electronic_Commerce_Concept_of_Operations_(OV-1).jpg" TargetMode="Externa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remoteaccessworks.com/images/solutions/IPsec_VPN.jpg" TargetMode="External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://www.productlineengineering.com/overview/what-is-ple.html" TargetMode="Externa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docs.microsoft.com/en-us/xamarin/xamarin-forms/enterprise-application-patterns/containerized-microservices-images/containersvsvirtualmachines.png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en.wikipedia.org/wiki/Virtual_machine" TargetMode="External"/><Relationship Id="rId10" Type="http://schemas.openxmlformats.org/officeDocument/2006/relationships/hyperlink" Target="https://en.wikipedia.org/wiki/Docker_(software)" TargetMode="External"/><Relationship Id="rId4" Type="http://schemas.openxmlformats.org/officeDocument/2006/relationships/notesSlide" Target="../notesSlides/notesSlide6.xml"/><Relationship Id="rId9" Type="http://schemas.openxmlformats.org/officeDocument/2006/relationships/hyperlink" Target="https://technologyadvice.com/blog/information-technology/kubernetes-vs-docke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F15F-D310-435D-AD84-D88F3E092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567" y="2488833"/>
            <a:ext cx="7787611" cy="1288329"/>
          </a:xfrm>
        </p:spPr>
        <p:txBody>
          <a:bodyPr>
            <a:noAutofit/>
          </a:bodyPr>
          <a:lstStyle/>
          <a:p>
            <a:r>
              <a:rPr lang="en-US" sz="2400" dirty="0"/>
              <a:t>ITEA Presentation: </a:t>
            </a:r>
            <a:br>
              <a:rPr lang="en-US" sz="2400" dirty="0"/>
            </a:br>
            <a:r>
              <a:rPr lang="en-US" sz="2400" dirty="0" err="1"/>
              <a:t>Microservice</a:t>
            </a:r>
            <a:r>
              <a:rPr lang="en-US" sz="2400" dirty="0"/>
              <a:t> Architecture Benefits to Test Systems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D83980C-3309-43EA-A284-A1A3EDA01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2905" y="4061234"/>
            <a:ext cx="6807897" cy="21316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Robert E. Carpenter, PE, PMP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Engineer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Training, Testing &amp; Efficiency (T2E) Solutions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Dynamics Mission Systems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Email: robert.e.carpenter@gd-ms.com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670099-ED62-4328-BAD2-3E152A81A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5A70638-3465-4EBB-AAB5-F03638777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94"/>
    </mc:Choice>
    <mc:Fallback xmlns="">
      <p:transition spd="slow" advTm="66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A532-9115-4C75-B619-80544699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Pentagon is looking at Software Development – such that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4FF91-FEE7-4CAD-B4EE-064AF58BF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Lora"/>
              </a:rPr>
              <a:t>bug and security fixes in minutes instead of weeks or months;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Lora"/>
              </a:rPr>
              <a:t>continuous feedback from the warfighters that need and use the software, instead of a rigid separation between developer and end-user;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Lora"/>
              </a:rPr>
              <a:t>automated testing and security, instead of laborious and fallible manual checking of countless lines of code;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Lora"/>
              </a:rPr>
              <a:t>a Continuous Authorization to Operate (ATO) process for rapid deployment and scalability, instead of having to develop a final product and then wait for a lengthy security review before actually using it;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Lora"/>
              </a:rPr>
              <a:t>holistic and “baked-in” cybersecurity instead of constantly scrambling to patch problems after the fact;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Lora"/>
              </a:rPr>
              <a:t>use of “microservices,” discrete, modular capabilities that can be quickly added to existing software, instead of having to reinvent the wheel and develop such functions anew for each project; 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Lora"/>
              </a:rPr>
              <a:t>the ability to deploy the same software on any environment, including </a:t>
            </a:r>
            <a:r>
              <a:rPr lang="en-US" b="0" i="0" u="none" strike="noStrike" dirty="0">
                <a:solidFill>
                  <a:srgbClr val="3A80D7"/>
                </a:solidFill>
                <a:effectLst/>
                <a:latin typeface="Lora"/>
                <a:hlinkClick r:id="rId4"/>
              </a:rPr>
              <a:t>DoD-approved cloud services</a:t>
            </a:r>
            <a:r>
              <a:rPr lang="en-US" b="0" i="0" dirty="0">
                <a:solidFill>
                  <a:srgbClr val="222222"/>
                </a:solidFill>
                <a:effectLst/>
                <a:latin typeface="Lora"/>
              </a:rPr>
              <a:t>.</a:t>
            </a:r>
          </a:p>
          <a:p>
            <a:r>
              <a:rPr lang="en-US" dirty="0">
                <a:hlinkClick r:id="rId5"/>
              </a:rPr>
              <a:t>https://breakingdefense.com/2019/06/fail-fast-not-twice-dods-push-for-agile-software-development/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988377-9400-4E2C-A5C1-EDE147C5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E15C0-0F1C-40E9-A374-60E7D9ABE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ABBE45-9226-4D30-AA43-61737A2058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According to “Breaking Defense.com” articles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7E8D0D3-E8B7-4520-B2F7-94BDFE022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94"/>
    </mc:Choice>
    <mc:Fallback xmlns="">
      <p:transition spd="slow" advTm="9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6A6C-0031-484F-BCC6-DAF4B6DA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0C2594-CAB0-421E-84B7-FF652EF72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systems:</a:t>
            </a:r>
          </a:p>
          <a:p>
            <a:pPr lvl="1"/>
            <a:r>
              <a:rPr lang="en-US" dirty="0">
                <a:solidFill>
                  <a:srgbClr val="1D2228"/>
                </a:solidFill>
                <a:latin typeface="Helvetica Neue"/>
              </a:rPr>
              <a:t>Constantly needed – cannot afford significant downtime.</a:t>
            </a:r>
          </a:p>
          <a:p>
            <a:pPr lvl="1"/>
            <a:r>
              <a:rPr lang="en-US" dirty="0">
                <a:solidFill>
                  <a:srgbClr val="1D2228"/>
                </a:solidFill>
                <a:latin typeface="Helvetica Neue"/>
              </a:rPr>
              <a:t>Comprise multiple complex interconnected LVC computer systems</a:t>
            </a:r>
          </a:p>
          <a:p>
            <a:pPr lvl="1"/>
            <a:r>
              <a:rPr lang="en-US" dirty="0">
                <a:solidFill>
                  <a:srgbClr val="1D2228"/>
                </a:solidFill>
                <a:latin typeface="Helvetica Neue"/>
              </a:rPr>
              <a:t>Increasing Data needs</a:t>
            </a:r>
          </a:p>
          <a:p>
            <a:r>
              <a:rPr lang="en-US" dirty="0">
                <a:solidFill>
                  <a:srgbClr val="1D2228"/>
                </a:solidFill>
                <a:latin typeface="Helvetica Neue"/>
              </a:rPr>
              <a:t>Microservice architectures:</a:t>
            </a:r>
          </a:p>
          <a:p>
            <a:pPr lvl="1"/>
            <a:r>
              <a:rPr lang="en-US" dirty="0">
                <a:solidFill>
                  <a:srgbClr val="1D2228"/>
                </a:solidFill>
                <a:latin typeface="Helvetica Neue"/>
              </a:rPr>
              <a:t>Reduce down-time</a:t>
            </a:r>
          </a:p>
          <a:p>
            <a:pPr lvl="1"/>
            <a:r>
              <a:rPr lang="en-US" dirty="0">
                <a:solidFill>
                  <a:srgbClr val="1D2228"/>
                </a:solidFill>
                <a:latin typeface="Helvetica Neue"/>
              </a:rPr>
              <a:t>Horizontal scalability</a:t>
            </a:r>
          </a:p>
          <a:p>
            <a:pPr lvl="1"/>
            <a:r>
              <a:rPr lang="en-US" dirty="0">
                <a:solidFill>
                  <a:srgbClr val="1D2228"/>
                </a:solidFill>
                <a:latin typeface="Helvetica Neue"/>
              </a:rPr>
              <a:t>Automated failover capability</a:t>
            </a:r>
          </a:p>
          <a:p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Remote access / maintenance</a:t>
            </a:r>
          </a:p>
          <a:p>
            <a:pPr lvl="1"/>
            <a:r>
              <a:rPr lang="en-US" dirty="0">
                <a:solidFill>
                  <a:srgbClr val="1D2228"/>
                </a:solidFill>
                <a:latin typeface="Helvetica Neue"/>
              </a:rPr>
              <a:t>S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ecurity patches</a:t>
            </a:r>
          </a:p>
          <a:p>
            <a:pPr lvl="1"/>
            <a:r>
              <a:rPr lang="en-US" dirty="0">
                <a:solidFill>
                  <a:srgbClr val="1D2228"/>
                </a:solidFill>
                <a:latin typeface="Helvetica Neue"/>
              </a:rPr>
              <a:t>Updates and</a:t>
            </a:r>
            <a:r>
              <a:rPr lang="en-US" b="0" i="0" dirty="0">
                <a:solidFill>
                  <a:srgbClr val="1D2228"/>
                </a:solidFill>
                <a:effectLst/>
                <a:latin typeface="Helvetica Neue"/>
              </a:rPr>
              <a:t> improvements</a:t>
            </a:r>
          </a:p>
          <a:p>
            <a:pPr lvl="1"/>
            <a:r>
              <a:rPr lang="en-US" dirty="0">
                <a:solidFill>
                  <a:srgbClr val="1D2228"/>
                </a:solidFill>
                <a:latin typeface="Helvetica Neue"/>
              </a:rPr>
              <a:t>Reduced travel.</a:t>
            </a:r>
          </a:p>
          <a:p>
            <a:r>
              <a:rPr lang="en-US" dirty="0">
                <a:solidFill>
                  <a:srgbClr val="1D2228"/>
                </a:solidFill>
                <a:latin typeface="Helvetica Neue"/>
              </a:rPr>
              <a:t>A strong DevOps and </a:t>
            </a:r>
            <a:r>
              <a:rPr lang="en-US" dirty="0" err="1">
                <a:solidFill>
                  <a:srgbClr val="1D2228"/>
                </a:solidFill>
                <a:latin typeface="Helvetica Neue"/>
              </a:rPr>
              <a:t>DevSecOps</a:t>
            </a:r>
            <a:r>
              <a:rPr lang="en-US" dirty="0">
                <a:solidFill>
                  <a:srgbClr val="1D2228"/>
                </a:solidFill>
                <a:latin typeface="Helvetica Neue"/>
              </a:rPr>
              <a:t>, along with Product Line Engineering (PLE) make this possible.</a:t>
            </a:r>
          </a:p>
          <a:p>
            <a:endParaRPr lang="en-US" dirty="0">
              <a:solidFill>
                <a:srgbClr val="1D2228"/>
              </a:solidFill>
              <a:latin typeface="Helvetica Neue"/>
            </a:endParaRP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D03C09-9A9A-4A2D-AA82-ED0C5C5C2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67D281-B8F5-4A1C-BAA3-73C0E740CF7F}"/>
              </a:ext>
            </a:extLst>
          </p:cNvPr>
          <p:cNvSpPr txBox="1"/>
          <p:nvPr/>
        </p:nvSpPr>
        <p:spPr>
          <a:xfrm>
            <a:off x="6096000" y="2505670"/>
            <a:ext cx="3608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7CCB9-B798-4282-A161-9D62F7E7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9FEE161D-D526-43C1-AF07-A555EEA07D35}"/>
              </a:ext>
            </a:extLst>
          </p:cNvPr>
          <p:cNvSpPr txBox="1">
            <a:spLocks/>
          </p:cNvSpPr>
          <p:nvPr/>
        </p:nvSpPr>
        <p:spPr>
          <a:xfrm>
            <a:off x="4419600" y="6477001"/>
            <a:ext cx="3360851" cy="365125"/>
          </a:xfrm>
          <a:prstGeom prst="rect">
            <a:avLst/>
          </a:prstGeom>
        </p:spPr>
        <p:txBody>
          <a:bodyPr anchor="b" anchorCtr="1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18529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5DDFD99-6577-4D90-B20E-3D1FBB230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81"/>
    </mc:Choice>
    <mc:Fallback xmlns="">
      <p:transition spd="slow" advTm="10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37248-F297-4F9D-ADE8-9213627E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9583-3264-446C-97B5-758DE9459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34692"/>
            <a:ext cx="11582400" cy="3293419"/>
          </a:xfrm>
        </p:spPr>
        <p:txBody>
          <a:bodyPr>
            <a:normAutofit/>
          </a:bodyPr>
          <a:lstStyle/>
          <a:p>
            <a:r>
              <a:rPr lang="en-US" sz="2400" dirty="0"/>
              <a:t>Topic Points: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Space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History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 Reality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Remote Access for Software Maintenance (LTE relationship)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 Line Engineering (PLE), DevOps,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DevSecOps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Microservice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Architecture</a:t>
            </a:r>
          </a:p>
          <a:p>
            <a:pPr lvl="1"/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69E3A-AB51-4A94-B77F-F2E00AF62B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685799"/>
            <a:ext cx="11582400" cy="645695"/>
          </a:xfrm>
        </p:spPr>
        <p:txBody>
          <a:bodyPr>
            <a:normAutofit/>
          </a:bodyPr>
          <a:lstStyle/>
          <a:p>
            <a:r>
              <a:rPr lang="en-US" dirty="0"/>
              <a:t>The topic of todays discussion centers on delivery of software that operates the testing system.  The Integrated Live-Virtual-Constructive Testing Environment (ILTE) will be the basis for discussion.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FFAC3-5598-4260-9702-838CF794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C36C23A-EF0B-4FB4-8D3D-F9647E62B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96BA3738-678F-42E6-AB8F-99C344D9C5E7}"/>
              </a:ext>
            </a:extLst>
          </p:cNvPr>
          <p:cNvSpPr txBox="1">
            <a:spLocks/>
          </p:cNvSpPr>
          <p:nvPr/>
        </p:nvSpPr>
        <p:spPr>
          <a:xfrm>
            <a:off x="4419600" y="6477001"/>
            <a:ext cx="3360851" cy="365125"/>
          </a:xfrm>
          <a:prstGeom prst="rect">
            <a:avLst/>
          </a:prstGeom>
        </p:spPr>
        <p:txBody>
          <a:bodyPr anchor="b" anchorCtr="1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18529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499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79"/>
    </mc:Choice>
    <mc:Fallback xmlns="">
      <p:transition spd="slow" advTm="95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CD5E82CC-D95A-4FB8-B3E2-1EEFA42D9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939" y="3247553"/>
            <a:ext cx="3965708" cy="241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Callout 3 (Accent Bar) 6"/>
          <p:cNvSpPr/>
          <p:nvPr/>
        </p:nvSpPr>
        <p:spPr>
          <a:xfrm rot="10800000">
            <a:off x="6282618" y="782614"/>
            <a:ext cx="3921267" cy="2372816"/>
          </a:xfrm>
          <a:prstGeom prst="accentCallout3">
            <a:avLst>
              <a:gd name="adj1" fmla="val 18750"/>
              <a:gd name="adj2" fmla="val -8333"/>
              <a:gd name="adj3" fmla="val -4451"/>
              <a:gd name="adj4" fmla="val -24574"/>
              <a:gd name="adj5" fmla="val -22444"/>
              <a:gd name="adj6" fmla="val -23317"/>
              <a:gd name="adj7" fmla="val -31494"/>
              <a:gd name="adj8" fmla="val 11457"/>
            </a:avLst>
          </a:prstGeom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8C35D-FA3E-4FBD-91AF-128F1FA18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Problem Space: Test System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8DAE2-9183-4D45-9D12-EA8F9B0D7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07" y="1394831"/>
            <a:ext cx="4545728" cy="4436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systems are constantly needed – cannot afford significant downtime.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complex LVC computer systems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Increasing Data needs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Faster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Interconnected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Evolving technology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Operational Testing in particular can be: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Remote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Distributed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crummy terrain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challenge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AA18C-285B-423A-877B-DDBF8D3D4B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685799"/>
            <a:ext cx="5685453" cy="651831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drives the challenges for test system software distribution?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8182C-9C2B-4484-88AE-EBEBC7192B10}"/>
              </a:ext>
            </a:extLst>
          </p:cNvPr>
          <p:cNvSpPr txBox="1"/>
          <p:nvPr/>
        </p:nvSpPr>
        <p:spPr>
          <a:xfrm>
            <a:off x="6310613" y="5743419"/>
            <a:ext cx="3921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000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/>
              </a:rPr>
              <a:t>Public Domain</a:t>
            </a:r>
            <a:endParaRPr lang="en-US" sz="10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File:DoD Electronic Commerce Concept of Operations (OV-1).jpg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4BD40-55E0-4E96-AC5E-5C10F287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409884" y="876300"/>
            <a:ext cx="3679819" cy="2187007"/>
            <a:chOff x="340599" y="1024405"/>
            <a:chExt cx="5221045" cy="44030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99" y="1024405"/>
              <a:ext cx="5221045" cy="44030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Rounded Rectangle 9"/>
            <p:cNvSpPr/>
            <p:nvPr/>
          </p:nvSpPr>
          <p:spPr>
            <a:xfrm>
              <a:off x="1022997" y="2018706"/>
              <a:ext cx="1805697" cy="167186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8F7F0"/>
                  </a:solidFill>
                </a:rPr>
                <a:t>1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66949" y="3690568"/>
              <a:ext cx="1098794" cy="787837"/>
            </a:xfrm>
            <a:prstGeom prst="roundRect">
              <a:avLst/>
            </a:prstGeom>
            <a:solidFill>
              <a:schemeClr val="accent6">
                <a:lumMod val="75000"/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8F7F0"/>
                  </a:solidFill>
                </a:rPr>
                <a:t>4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365744" y="3800632"/>
              <a:ext cx="2195900" cy="1418228"/>
            </a:xfrm>
            <a:prstGeom prst="roundRect">
              <a:avLst/>
            </a:prstGeom>
            <a:solidFill>
              <a:schemeClr val="accent6">
                <a:lumMod val="75000"/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8F7F0"/>
                  </a:solidFill>
                </a:rPr>
                <a:t>5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30393" y="1131116"/>
              <a:ext cx="1715929" cy="82206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8F7F0"/>
                  </a:solidFill>
                </a:rPr>
                <a:t>2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27294" y="3523595"/>
              <a:ext cx="1739656" cy="1054563"/>
            </a:xfrm>
            <a:prstGeom prst="roundRect">
              <a:avLst/>
            </a:prstGeom>
            <a:solidFill>
              <a:schemeClr val="accent6">
                <a:lumMod val="75000"/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8F7F0"/>
                  </a:solidFill>
                </a:rPr>
                <a:t>3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394195" y="1212204"/>
              <a:ext cx="1173511" cy="109817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8F7F0"/>
                  </a:solidFill>
                </a:rPr>
                <a:t>6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443333" y="2219575"/>
              <a:ext cx="1825494" cy="147099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8F7F0"/>
                  </a:solidFill>
                </a:rPr>
                <a:t>7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394196" y="2420440"/>
              <a:ext cx="1326891" cy="12701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8F7F0"/>
                  </a:solidFill>
                </a:rPr>
                <a:t>8</a:t>
              </a:r>
            </a:p>
          </p:txBody>
        </p:sp>
      </p:grpSp>
      <p:sp>
        <p:nvSpPr>
          <p:cNvPr id="18" name="Oval 17"/>
          <p:cNvSpPr/>
          <p:nvPr/>
        </p:nvSpPr>
        <p:spPr>
          <a:xfrm>
            <a:off x="9470570" y="3825550"/>
            <a:ext cx="298580" cy="17728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201E040B-FBA4-4FE7-919A-1D7C05493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4" name="Footer Placeholder 7">
            <a:extLst>
              <a:ext uri="{FF2B5EF4-FFF2-40B4-BE49-F238E27FC236}">
                <a16:creationId xmlns:a16="http://schemas.microsoft.com/office/drawing/2014/main" id="{C91A646D-A787-46FE-B020-D560F1F1603D}"/>
              </a:ext>
            </a:extLst>
          </p:cNvPr>
          <p:cNvSpPr txBox="1">
            <a:spLocks/>
          </p:cNvSpPr>
          <p:nvPr/>
        </p:nvSpPr>
        <p:spPr>
          <a:xfrm>
            <a:off x="4419600" y="6477001"/>
            <a:ext cx="3360851" cy="365125"/>
          </a:xfrm>
          <a:prstGeom prst="rect">
            <a:avLst/>
          </a:prstGeom>
        </p:spPr>
        <p:txBody>
          <a:bodyPr anchor="b" anchorCtr="1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18529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653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36"/>
    </mc:Choice>
    <mc:Fallback xmlns="">
      <p:transition spd="slow" advTm="11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4BA4-4FE3-42A2-BCA1-FC1177D5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History: Test equipment / computer system legacy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9F6667-2EC4-454D-8D32-D0B614ED0C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How did we get here?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AFAE5-7F49-468E-9FA3-8B079424BA07}"/>
              </a:ext>
            </a:extLst>
          </p:cNvPr>
          <p:cNvSpPr/>
          <p:nvPr/>
        </p:nvSpPr>
        <p:spPr>
          <a:xfrm>
            <a:off x="6675783" y="997391"/>
            <a:ext cx="4929808" cy="23842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6FC69-2778-40BF-82C1-915341008159}"/>
              </a:ext>
            </a:extLst>
          </p:cNvPr>
          <p:cNvSpPr/>
          <p:nvPr/>
        </p:nvSpPr>
        <p:spPr>
          <a:xfrm>
            <a:off x="530087" y="997391"/>
            <a:ext cx="4929808" cy="23842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5986F8-253A-4B4D-BC34-318635D1C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922" y="1169810"/>
            <a:ext cx="1552732" cy="11412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A38E52-90EB-4A4A-8256-2CF89461A19E}"/>
              </a:ext>
            </a:extLst>
          </p:cNvPr>
          <p:cNvSpPr txBox="1"/>
          <p:nvPr/>
        </p:nvSpPr>
        <p:spPr>
          <a:xfrm>
            <a:off x="911040" y="2627251"/>
            <a:ext cx="180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1960’s Burroughs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F8E672F-606F-48D3-B616-AE21173248F0}"/>
              </a:ext>
            </a:extLst>
          </p:cNvPr>
          <p:cNvSpPr/>
          <p:nvPr/>
        </p:nvSpPr>
        <p:spPr>
          <a:xfrm>
            <a:off x="5727592" y="1738583"/>
            <a:ext cx="569498" cy="430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FF404FE-A9BD-4244-9D79-6EBC0B377958}"/>
              </a:ext>
            </a:extLst>
          </p:cNvPr>
          <p:cNvSpPr/>
          <p:nvPr/>
        </p:nvSpPr>
        <p:spPr>
          <a:xfrm rot="8835642">
            <a:off x="5830956" y="3242598"/>
            <a:ext cx="617102" cy="430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E33028-9798-45BC-B148-6397653DF469}"/>
              </a:ext>
            </a:extLst>
          </p:cNvPr>
          <p:cNvSpPr txBox="1"/>
          <p:nvPr/>
        </p:nvSpPr>
        <p:spPr>
          <a:xfrm>
            <a:off x="8278859" y="3005645"/>
            <a:ext cx="137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1980’s – 90’s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A7650F-37A0-4847-8FEE-C49F1ED5D913}"/>
              </a:ext>
            </a:extLst>
          </p:cNvPr>
          <p:cNvSpPr/>
          <p:nvPr/>
        </p:nvSpPr>
        <p:spPr>
          <a:xfrm>
            <a:off x="530087" y="3535373"/>
            <a:ext cx="4929808" cy="23842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31DB81-6ECC-47D6-B12C-101B369BC393}"/>
              </a:ext>
            </a:extLst>
          </p:cNvPr>
          <p:cNvSpPr txBox="1"/>
          <p:nvPr/>
        </p:nvSpPr>
        <p:spPr>
          <a:xfrm>
            <a:off x="2133163" y="5543627"/>
            <a:ext cx="145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2000’s-2010’s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1FAD684-0B7F-4676-A069-EDA40E69D6DC}"/>
              </a:ext>
            </a:extLst>
          </p:cNvPr>
          <p:cNvSpPr/>
          <p:nvPr/>
        </p:nvSpPr>
        <p:spPr>
          <a:xfrm>
            <a:off x="5760724" y="4660689"/>
            <a:ext cx="569498" cy="430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3BBDD94-10E0-4EC9-8575-3A6CE83C0F70}"/>
              </a:ext>
            </a:extLst>
          </p:cNvPr>
          <p:cNvSpPr/>
          <p:nvPr/>
        </p:nvSpPr>
        <p:spPr>
          <a:xfrm>
            <a:off x="6698983" y="3528749"/>
            <a:ext cx="4929808" cy="23842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67EDC24-06AA-490E-B6E0-133FA2405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43" y="1119306"/>
            <a:ext cx="2200708" cy="146838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80F2EB3-BF3B-480B-8C54-402749F2A364}"/>
              </a:ext>
            </a:extLst>
          </p:cNvPr>
          <p:cNvSpPr txBox="1"/>
          <p:nvPr/>
        </p:nvSpPr>
        <p:spPr>
          <a:xfrm>
            <a:off x="2452192" y="3015581"/>
            <a:ext cx="114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1960’-70’s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E6FDB68-370D-4CA1-B24E-0EDA27951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494" y="1148306"/>
            <a:ext cx="1408815" cy="1468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F5F90F9-6BE1-4D67-8830-90FDF834D629}"/>
              </a:ext>
            </a:extLst>
          </p:cNvPr>
          <p:cNvSpPr txBox="1"/>
          <p:nvPr/>
        </p:nvSpPr>
        <p:spPr>
          <a:xfrm>
            <a:off x="3187293" y="2610411"/>
            <a:ext cx="2226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211922"/>
                </a:solidFill>
                <a:effectLst/>
                <a:latin typeface="-apple-system"/>
              </a:rPr>
              <a:t>Data General eclipse with Dash terminals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B205526-38D9-4D30-B230-CCC51279CE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4193" y="1169810"/>
            <a:ext cx="1314619" cy="9928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DB856E7-9A4F-45E7-AEFA-BFFE48C0E8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9433" y="1194997"/>
            <a:ext cx="1514862" cy="106153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E54F14E-F60B-4670-88E3-B11800B16D7D}"/>
              </a:ext>
            </a:extLst>
          </p:cNvPr>
          <p:cNvSpPr txBox="1"/>
          <p:nvPr/>
        </p:nvSpPr>
        <p:spPr>
          <a:xfrm>
            <a:off x="7156580" y="2293524"/>
            <a:ext cx="3020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MODCOMP – in a STAR network</a:t>
            </a:r>
          </a:p>
          <a:p>
            <a:r>
              <a:rPr lang="en-US" sz="1400" dirty="0"/>
              <a:t>Once per second updates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B8BE7D-3870-47AB-BA9F-5C05A19270C6}"/>
              </a:ext>
            </a:extLst>
          </p:cNvPr>
          <p:cNvSpPr txBox="1"/>
          <p:nvPr/>
        </p:nvSpPr>
        <p:spPr>
          <a:xfrm>
            <a:off x="10196057" y="2309856"/>
            <a:ext cx="12627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Stand-alone test equipment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5DA5BAA-D871-4CD6-BDE9-34B3E8151D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043" y="3625450"/>
            <a:ext cx="1574690" cy="118101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E35E4AF-FC2C-4EFB-9DAF-32231B3582C4}"/>
              </a:ext>
            </a:extLst>
          </p:cNvPr>
          <p:cNvSpPr txBox="1"/>
          <p:nvPr/>
        </p:nvSpPr>
        <p:spPr>
          <a:xfrm>
            <a:off x="899941" y="4806468"/>
            <a:ext cx="120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2000’s Dell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343C64-7258-4463-94C7-3CBD71CE3AB2}"/>
              </a:ext>
            </a:extLst>
          </p:cNvPr>
          <p:cNvSpPr txBox="1"/>
          <p:nvPr/>
        </p:nvSpPr>
        <p:spPr>
          <a:xfrm>
            <a:off x="6745829" y="3767522"/>
            <a:ext cx="49800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Interconnected, complex computer networks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Distributed instrumentation (LTE comms)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Virtual Machines (VM)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Computers inside computers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“Cloud Ready”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Cybersecurity! VPNs, cryptography, CDS….!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Microservices….wait...what?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27E03A-E8BD-49E8-9C01-852C56C84CB4}"/>
              </a:ext>
            </a:extLst>
          </p:cNvPr>
          <p:cNvSpPr txBox="1"/>
          <p:nvPr/>
        </p:nvSpPr>
        <p:spPr>
          <a:xfrm>
            <a:off x="715616" y="5256929"/>
            <a:ext cx="446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standalone                    more connected</a:t>
            </a: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C1AA40E2-C887-41CB-9D8F-366950F949DC}"/>
              </a:ext>
            </a:extLst>
          </p:cNvPr>
          <p:cNvSpPr/>
          <p:nvPr/>
        </p:nvSpPr>
        <p:spPr>
          <a:xfrm>
            <a:off x="2650434" y="5373287"/>
            <a:ext cx="742122" cy="143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Wifi logo on a sidewalk Sign">
            <a:extLst>
              <a:ext uri="{FF2B5EF4-FFF2-40B4-BE49-F238E27FC236}">
                <a16:creationId xmlns:a16="http://schemas.microsoft.com/office/drawing/2014/main" id="{630604E5-310E-4C10-B262-3EF203F89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73" y="3631052"/>
            <a:ext cx="976756" cy="138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56C921-5037-483B-8D34-7BB10F5F8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87" y="3623757"/>
            <a:ext cx="1859116" cy="138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6A941-3956-4019-A679-A9050400D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73C099A-9CFE-45CE-88FE-D5D6D6214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5EFEB49-D602-4D5A-B503-6B9317A248B3}"/>
              </a:ext>
            </a:extLst>
          </p:cNvPr>
          <p:cNvSpPr txBox="1">
            <a:spLocks/>
          </p:cNvSpPr>
          <p:nvPr/>
        </p:nvSpPr>
        <p:spPr>
          <a:xfrm>
            <a:off x="4419600" y="6477001"/>
            <a:ext cx="3360851" cy="365125"/>
          </a:xfrm>
          <a:prstGeom prst="rect">
            <a:avLst/>
          </a:prstGeom>
        </p:spPr>
        <p:txBody>
          <a:bodyPr anchor="b" anchorCtr="1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18529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104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56"/>
    </mc:Choice>
    <mc:Fallback xmlns="">
      <p:transition spd="slow" advTm="111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C3554-C181-4E9E-A275-C58412191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Reality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1547A1-A76A-4EBD-B382-67EA663631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Multiple complex interconnected LVC computer systems</a:t>
            </a:r>
          </a:p>
          <a:p>
            <a:endParaRPr lang="en-US" dirty="0"/>
          </a:p>
        </p:txBody>
      </p:sp>
      <p:pic>
        <p:nvPicPr>
          <p:cNvPr id="3074" name="Picture 2" descr="Ground Systems - Training Simulation">
            <a:extLst>
              <a:ext uri="{FF2B5EF4-FFF2-40B4-BE49-F238E27FC236}">
                <a16:creationId xmlns:a16="http://schemas.microsoft.com/office/drawing/2014/main" id="{72A0A28C-BA1C-48E6-BFFA-C70DCBA3B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04" y="1099896"/>
            <a:ext cx="3660498" cy="207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8631781-09DB-41EE-8E46-F2C1E30C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2579169"/>
            <a:ext cx="3660499" cy="205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DBE215-1963-4E3A-9BD0-A9427058BA65}"/>
              </a:ext>
            </a:extLst>
          </p:cNvPr>
          <p:cNvSpPr txBox="1"/>
          <p:nvPr/>
        </p:nvSpPr>
        <p:spPr>
          <a:xfrm>
            <a:off x="9882590" y="3157720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1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Photo: GDMS</a:t>
            </a:r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DDDC6-8279-49B2-978B-0257E9994D95}"/>
              </a:ext>
            </a:extLst>
          </p:cNvPr>
          <p:cNvSpPr txBox="1"/>
          <p:nvPr/>
        </p:nvSpPr>
        <p:spPr>
          <a:xfrm>
            <a:off x="6363812" y="4638200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1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Photo: GDMS</a:t>
            </a:r>
            <a:endParaRPr lang="en-US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0608B-F648-4E25-A7C3-992C532F98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65" y="3534413"/>
            <a:ext cx="3660499" cy="2059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F5B5C-B21A-4036-879F-B88AC1CF17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97"/>
          <a:stretch/>
        </p:blipFill>
        <p:spPr>
          <a:xfrm>
            <a:off x="7312207" y="4096012"/>
            <a:ext cx="4102496" cy="22800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1EEB06-1343-4265-89C3-39B006E51D86}"/>
              </a:ext>
            </a:extLst>
          </p:cNvPr>
          <p:cNvSpPr txBox="1"/>
          <p:nvPr/>
        </p:nvSpPr>
        <p:spPr>
          <a:xfrm>
            <a:off x="870970" y="1066800"/>
            <a:ext cx="60264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Interconnected LVC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Distributed instrumentation (LTE comms)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Virtual Machines (VM)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Computers inside computers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“Cloud Ready”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Cybersecurity - VPNs, cryptography, CDS…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Microservices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B4C59-AE4D-4FC1-8CE4-CDE31087D8A9}"/>
              </a:ext>
            </a:extLst>
          </p:cNvPr>
          <p:cNvSpPr txBox="1"/>
          <p:nvPr/>
        </p:nvSpPr>
        <p:spPr>
          <a:xfrm>
            <a:off x="3445592" y="5593444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1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Photo: GDMS</a:t>
            </a:r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07524-72B8-4F16-AE64-76270B18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23C5150-96D6-4CC4-B280-1C963EBAE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D5FDE02-4942-416B-8BB9-4C86047C80F7}"/>
              </a:ext>
            </a:extLst>
          </p:cNvPr>
          <p:cNvSpPr txBox="1">
            <a:spLocks/>
          </p:cNvSpPr>
          <p:nvPr/>
        </p:nvSpPr>
        <p:spPr>
          <a:xfrm>
            <a:off x="4419600" y="6477001"/>
            <a:ext cx="3360851" cy="365125"/>
          </a:xfrm>
          <a:prstGeom prst="rect">
            <a:avLst/>
          </a:prstGeom>
        </p:spPr>
        <p:txBody>
          <a:bodyPr anchor="b" anchorCtr="1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18529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827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47"/>
    </mc:Choice>
    <mc:Fallback xmlns="">
      <p:transition spd="slow" advTm="148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E165-DC9A-4510-8BEB-AC7C4DD75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Access – for Software Maintenance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75589-FBD2-4946-B92E-E65F0A1A87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Use Remote Access capability to “dial-in” to fielded system for updates and service</a:t>
            </a:r>
          </a:p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FC43CE-64F6-4302-9530-3A2EEDFB1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772" y="2133600"/>
            <a:ext cx="6944404" cy="310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5933F-912A-4F40-AA86-D76F25845F9E}"/>
              </a:ext>
            </a:extLst>
          </p:cNvPr>
          <p:cNvSpPr txBox="1"/>
          <p:nvPr/>
        </p:nvSpPr>
        <p:spPr>
          <a:xfrm>
            <a:off x="6270711" y="5352107"/>
            <a:ext cx="41665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6"/>
              </a:rPr>
              <a:t>https://www.remoteaccessworks.com/images/solutions/IPsec_VPN.jpg</a:t>
            </a:r>
            <a:endParaRPr lang="en-US" sz="1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E3E96E-FF4A-4E99-B653-74B6EDE203EC}"/>
              </a:ext>
            </a:extLst>
          </p:cNvPr>
          <p:cNvSpPr txBox="1">
            <a:spLocks/>
          </p:cNvSpPr>
          <p:nvPr/>
        </p:nvSpPr>
        <p:spPr>
          <a:xfrm>
            <a:off x="304800" y="1331495"/>
            <a:ext cx="4034589" cy="4523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457200" rtl="0" eaLnBrk="1" latinLnBrk="0" hangingPunct="1">
              <a:lnSpc>
                <a:spcPts val="2000"/>
              </a:lnSpc>
              <a:spcBef>
                <a:spcPts val="9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70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5988" indent="-16986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Enables you to manage the system security and performance updates remotely, from Post Deployment System Support (PDSS) contractor</a:t>
            </a:r>
          </a:p>
          <a:p>
            <a:r>
              <a:rPr lang="en-US" dirty="0"/>
              <a:t>Our current (COVID) reality: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Travel is a challenge – Remote access can reduce the need to send big teams out for software delivery and maintenance</a:t>
            </a:r>
          </a:p>
          <a:p>
            <a:r>
              <a:rPr lang="en-US" dirty="0"/>
              <a:t>Security Implications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VPN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Manage the risk</a:t>
            </a:r>
          </a:p>
          <a:p>
            <a:r>
              <a:rPr lang="en-US" dirty="0"/>
              <a:t>This all exists, in the Government owned, LT2 product line, and is used for training equipment.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94AA3D-6744-4B63-97DA-73EA3E8A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AF94E6-A9A3-45F6-A9B9-6AE4F4C15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79B520B1-4B5F-4B26-86DF-11D21E9C1A95}"/>
              </a:ext>
            </a:extLst>
          </p:cNvPr>
          <p:cNvSpPr txBox="1">
            <a:spLocks/>
          </p:cNvSpPr>
          <p:nvPr/>
        </p:nvSpPr>
        <p:spPr>
          <a:xfrm>
            <a:off x="4419600" y="6477001"/>
            <a:ext cx="3360851" cy="365125"/>
          </a:xfrm>
          <a:prstGeom prst="rect">
            <a:avLst/>
          </a:prstGeom>
        </p:spPr>
        <p:txBody>
          <a:bodyPr anchor="b" anchorCtr="1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18529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570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9"/>
    </mc:Choice>
    <mc:Fallback xmlns="">
      <p:transition spd="slow" advTm="10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9B05-E0AC-4939-8B20-254FB3233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 Line Engineering (PLE), DevOps, </a:t>
            </a:r>
            <a:r>
              <a:rPr lang="en-US" dirty="0" err="1"/>
              <a:t>DevSecOps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6C667-88AF-455C-A5D8-58760B09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83943"/>
            <a:ext cx="5900416" cy="1938992"/>
          </a:xfrm>
        </p:spPr>
        <p:txBody>
          <a:bodyPr>
            <a:normAutofit/>
          </a:bodyPr>
          <a:lstStyle/>
          <a:p>
            <a:pPr algn="l"/>
            <a:r>
              <a:rPr lang="en-US" b="1" i="0" dirty="0">
                <a:solidFill>
                  <a:srgbClr val="333333"/>
                </a:solidFill>
                <a:effectLst/>
              </a:rPr>
              <a:t>PLE</a:t>
            </a:r>
            <a:r>
              <a:rPr lang="en-US" b="0" i="0" dirty="0">
                <a:solidFill>
                  <a:srgbClr val="333333"/>
                </a:solidFill>
                <a:effectLst/>
              </a:rPr>
              <a:t> can help engineering firms to:</a:t>
            </a:r>
          </a:p>
          <a:p>
            <a:pPr lvl="1"/>
            <a:r>
              <a:rPr lang="en-US" sz="1600" b="0" i="0" dirty="0">
                <a:solidFill>
                  <a:srgbClr val="333333"/>
                </a:solidFill>
                <a:effectLst/>
              </a:rPr>
              <a:t>Increase a product line’s scale and scope</a:t>
            </a:r>
          </a:p>
          <a:p>
            <a:pPr lvl="1"/>
            <a:r>
              <a:rPr lang="en-US" sz="1600" b="0" i="0" dirty="0">
                <a:solidFill>
                  <a:srgbClr val="333333"/>
                </a:solidFill>
                <a:effectLst/>
              </a:rPr>
              <a:t>Make more efficient use of highly paid specialists</a:t>
            </a:r>
          </a:p>
          <a:p>
            <a:pPr lvl="1"/>
            <a:r>
              <a:rPr lang="en-US" sz="1600" b="0" i="0" dirty="0">
                <a:solidFill>
                  <a:srgbClr val="333333"/>
                </a:solidFill>
                <a:effectLst/>
              </a:rPr>
              <a:t>Get new products to market faster</a:t>
            </a:r>
          </a:p>
          <a:p>
            <a:pPr lvl="1"/>
            <a:r>
              <a:rPr lang="en-US" sz="1600" b="0" i="0" dirty="0">
                <a:solidFill>
                  <a:srgbClr val="333333"/>
                </a:solidFill>
                <a:effectLst/>
              </a:rPr>
              <a:t>Increase product quality by reducing mistakes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EA66D9-D898-466F-B0F8-B9F14630D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Developed for Training – Now being used for Testing (ILTE)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BF47AD8-D3B1-4C26-98DF-0215DFE3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38" y="582621"/>
            <a:ext cx="3458867" cy="246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387093-49D7-4F75-BF5D-F4A2E5CE7979}"/>
              </a:ext>
            </a:extLst>
          </p:cNvPr>
          <p:cNvSpPr txBox="1"/>
          <p:nvPr/>
        </p:nvSpPr>
        <p:spPr>
          <a:xfrm>
            <a:off x="304799" y="2966878"/>
            <a:ext cx="112936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3"/>
                </a:solidFill>
              </a:rPr>
              <a:t>DevOps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A set of practices that combines software development (Dev) and IT operations (Ops).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Shortens systems development life cycle and provide continuous delivery with high software quality.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Benefits include: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Reduced labor costs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Increased quality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Repeatable deployments by applying automated toolchains.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333333"/>
                </a:solidFill>
              </a:rPr>
              <a:t>DevSecOps</a:t>
            </a:r>
            <a:r>
              <a:rPr lang="en-US" dirty="0">
                <a:solidFill>
                  <a:srgbClr val="333333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Augments DevOps to allow for security practices to be integrated into the DevOps approach.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8375C-BD53-40DE-AD03-0F54C12CDE6D}"/>
              </a:ext>
            </a:extLst>
          </p:cNvPr>
          <p:cNvSpPr txBox="1"/>
          <p:nvPr/>
        </p:nvSpPr>
        <p:spPr>
          <a:xfrm>
            <a:off x="6719175" y="2836073"/>
            <a:ext cx="5338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5"/>
              </a:rPr>
              <a:t>Source: http://www.productlineengineering.com/overview/what-is-ple.html</a:t>
            </a:r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CA4B8-A2D9-4DE6-BE47-054BF699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36B38D8-8CC0-4A94-BBF5-05630B8756F4}"/>
              </a:ext>
            </a:extLst>
          </p:cNvPr>
          <p:cNvSpPr txBox="1">
            <a:spLocks/>
          </p:cNvSpPr>
          <p:nvPr/>
        </p:nvSpPr>
        <p:spPr>
          <a:xfrm>
            <a:off x="4419600" y="6477001"/>
            <a:ext cx="3360851" cy="365125"/>
          </a:xfrm>
          <a:prstGeom prst="rect">
            <a:avLst/>
          </a:prstGeom>
        </p:spPr>
        <p:txBody>
          <a:bodyPr anchor="b" anchorCtr="1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18529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3D97C90-CE22-4E67-9BDE-4059637AB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6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90"/>
    </mc:Choice>
    <mc:Fallback xmlns="">
      <p:transition spd="slow" advTm="15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558AF-17B6-4FD1-B98C-65D36AD0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73" y="130636"/>
            <a:ext cx="10754687" cy="466531"/>
          </a:xfrm>
        </p:spPr>
        <p:txBody>
          <a:bodyPr/>
          <a:lstStyle/>
          <a:p>
            <a:r>
              <a:rPr lang="en-US" dirty="0"/>
              <a:t>Consolidated Product Line Management – Next (CPM Next)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62CA2200-B7A8-4AD9-B9B6-98578424E2ED}"/>
              </a:ext>
            </a:extLst>
          </p:cNvPr>
          <p:cNvPicPr>
            <a:picLocks noGrp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1501411" y="597167"/>
            <a:ext cx="9155194" cy="3927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439796-8D64-4F3D-AF65-A57A09F34B12}"/>
              </a:ext>
            </a:extLst>
          </p:cNvPr>
          <p:cNvSpPr txBox="1"/>
          <p:nvPr/>
        </p:nvSpPr>
        <p:spPr>
          <a:xfrm>
            <a:off x="1047750" y="4575278"/>
            <a:ext cx="9608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PM ITTS and PM TRADE jointly exploit the overlap in Testing and Training capabilities through deliberate application of </a:t>
            </a:r>
            <a:r>
              <a:rPr lang="en-US" sz="2000" b="1" dirty="0"/>
              <a:t>Product Line Management and Engineering</a:t>
            </a:r>
            <a:r>
              <a:rPr lang="en-US" sz="2000" dirty="0"/>
              <a:t> processes and tools based on a joint training and test/evaluation architecture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BDCCB6FD-E1FF-44D4-9918-969E63CA557F}"/>
              </a:ext>
            </a:extLst>
          </p:cNvPr>
          <p:cNvSpPr txBox="1">
            <a:spLocks/>
          </p:cNvSpPr>
          <p:nvPr/>
        </p:nvSpPr>
        <p:spPr>
          <a:xfrm>
            <a:off x="4419600" y="6477001"/>
            <a:ext cx="3360851" cy="365125"/>
          </a:xfrm>
          <a:prstGeom prst="rect">
            <a:avLst/>
          </a:prstGeom>
        </p:spPr>
        <p:txBody>
          <a:bodyPr anchor="b" anchorCtr="1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18529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F2C9681-082B-491E-B653-A1DC8103C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43"/>
    </mc:Choice>
    <mc:Fallback xmlns="">
      <p:transition spd="slow" advTm="80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6A6C-0031-484F-BCC6-DAF4B6DA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Microservice Architecture - “Cloud Ready” (though it may be YOUR cloud)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9A09E90-5201-4073-92FA-91E32B866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Industrial Start of the Art architectures enable the DoD to leverage modern industry efficiencies and capabilities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AB125-E02F-4EF2-9507-E02ACD90747D}"/>
              </a:ext>
            </a:extLst>
          </p:cNvPr>
          <p:cNvSpPr txBox="1"/>
          <p:nvPr/>
        </p:nvSpPr>
        <p:spPr>
          <a:xfrm>
            <a:off x="6557963" y="3388578"/>
            <a:ext cx="5486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Source: </a:t>
            </a:r>
            <a:r>
              <a:rPr lang="en-US" sz="1000" dirty="0">
                <a:hlinkClick r:id="rId6"/>
              </a:rPr>
              <a:t>https://docs.microsoft.com/en-us/xamarin/xamarin-forms/enterprise-application-patterns/containerized-microservices-images/containersvsvirtualmachines.png</a:t>
            </a:r>
            <a:endParaRPr lang="en-US" sz="1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0D6AADE-B48C-4B8C-B7A5-0574336FA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63" y="1130968"/>
            <a:ext cx="4177464" cy="224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3E0C11-8010-4CFF-850F-7E6135541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222" y="1130968"/>
            <a:ext cx="5358063" cy="1916560"/>
          </a:xfrm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000" dirty="0"/>
              <a:t>Architecture Benefits</a:t>
            </a:r>
          </a:p>
          <a:p>
            <a:pPr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Automated Failover capability (autoscaling)</a:t>
            </a:r>
          </a:p>
          <a:p>
            <a:pPr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Horizontal Scalability</a:t>
            </a:r>
          </a:p>
          <a:p>
            <a:pPr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Deployment process, offering zero-downtime-updates, and smaller, more frequent, low-risk releases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DC00ED-E55B-433F-BBCC-1506C4A94D91}"/>
              </a:ext>
            </a:extLst>
          </p:cNvPr>
          <p:cNvSpPr txBox="1"/>
          <p:nvPr/>
        </p:nvSpPr>
        <p:spPr>
          <a:xfrm>
            <a:off x="5983705" y="3814867"/>
            <a:ext cx="58886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Arial" panose="020B0604020202020204" pitchFamily="34" charset="0"/>
              </a:rPr>
              <a:t>Docker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 is a set of 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platform as a service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 (PaaS) products. that deliver software in packages called containers.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0" dirty="0">
                <a:effectLst/>
                <a:latin typeface="Arial" panose="020B0604020202020204" pitchFamily="34" charset="0"/>
              </a:rPr>
              <a:t>Containers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Are isolated from one another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B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undle their own software, 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libraries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 and configuration files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C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ommunicate with each other through well-defined channels.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R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un by a single 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operating system kernel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 and therefore use fewer resources than 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virtual machines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</a:t>
            </a:r>
            <a:endParaRPr lang="en-US" sz="1600" dirty="0"/>
          </a:p>
        </p:txBody>
      </p:sp>
      <p:pic>
        <p:nvPicPr>
          <p:cNvPr id="4100" name="Picture 4" descr="Kubernetes vs. Docker: Docker Swarm networking">
            <a:extLst>
              <a:ext uri="{FF2B5EF4-FFF2-40B4-BE49-F238E27FC236}">
                <a16:creationId xmlns:a16="http://schemas.microsoft.com/office/drawing/2014/main" id="{F7F130B0-DAB1-425E-BC93-E445D060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20" y="3061678"/>
            <a:ext cx="4177464" cy="235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D61F47-823A-4F20-8C6C-C62A8912A416}"/>
              </a:ext>
            </a:extLst>
          </p:cNvPr>
          <p:cNvSpPr txBox="1"/>
          <p:nvPr/>
        </p:nvSpPr>
        <p:spPr>
          <a:xfrm>
            <a:off x="460798" y="5412320"/>
            <a:ext cx="5202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9"/>
              </a:rPr>
              <a:t>https://technologyadvice.com/blog/information-technology/kubernetes-vs-docker/</a:t>
            </a:r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0646B1-744C-4515-813A-9A7E7B04639D}"/>
              </a:ext>
            </a:extLst>
          </p:cNvPr>
          <p:cNvSpPr txBox="1"/>
          <p:nvPr/>
        </p:nvSpPr>
        <p:spPr>
          <a:xfrm>
            <a:off x="6987841" y="6374638"/>
            <a:ext cx="37160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10"/>
              </a:rPr>
              <a:t>https://en.wikipedia.org/wiki/Docker_%28software%29</a:t>
            </a:r>
            <a:endParaRPr lang="en-US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5C1496-DA9E-4380-B5D8-AAEB266E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8E988-FB04-AB4E-BE5A-59F242AF7F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8529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1622E951-9227-45DB-9212-77F2B2F186FA}"/>
              </a:ext>
            </a:extLst>
          </p:cNvPr>
          <p:cNvSpPr txBox="1">
            <a:spLocks/>
          </p:cNvSpPr>
          <p:nvPr/>
        </p:nvSpPr>
        <p:spPr>
          <a:xfrm>
            <a:off x="4419600" y="6477001"/>
            <a:ext cx="3360851" cy="365125"/>
          </a:xfrm>
          <a:prstGeom prst="rect">
            <a:avLst/>
          </a:prstGeom>
        </p:spPr>
        <p:txBody>
          <a:bodyPr anchor="b" anchorCtr="1"/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rgbClr val="18529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8529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©2020 General Dynamics. All rights reserved.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EDA9150-6344-49A6-B2C5-EE015F609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772"/>
    </mc:Choice>
    <mc:Fallback xmlns="">
      <p:transition spd="slow" advTm="25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D Mission System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22222</TotalTime>
  <Words>1130</Words>
  <Application>Microsoft Macintosh PowerPoint</Application>
  <PresentationFormat>Widescreen</PresentationFormat>
  <Paragraphs>167</Paragraphs>
  <Slides>11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-apple-system</vt:lpstr>
      <vt:lpstr>Arial</vt:lpstr>
      <vt:lpstr>Arial Narrow</vt:lpstr>
      <vt:lpstr>Calibri</vt:lpstr>
      <vt:lpstr>Helvetica Neue</vt:lpstr>
      <vt:lpstr>Lora</vt:lpstr>
      <vt:lpstr>Verdana</vt:lpstr>
      <vt:lpstr>Wingdings</vt:lpstr>
      <vt:lpstr>GD Mission Systems Template</vt:lpstr>
      <vt:lpstr>ITEA Presentation:  Microservice Architecture Benefits to Test Systems</vt:lpstr>
      <vt:lpstr>Agenda </vt:lpstr>
      <vt:lpstr>Problem Space: Test System Software</vt:lpstr>
      <vt:lpstr>History: Test equipment / computer system legacy</vt:lpstr>
      <vt:lpstr>Current Reality</vt:lpstr>
      <vt:lpstr>Remote Access – for Software Maintenance</vt:lpstr>
      <vt:lpstr>Product Line Engineering (PLE), DevOps, DevSecOps</vt:lpstr>
      <vt:lpstr>Consolidated Product Line Management – Next (CPM Next)</vt:lpstr>
      <vt:lpstr>Microservice Architecture - “Cloud Ready” (though it may be YOUR cloud)</vt:lpstr>
      <vt:lpstr>Pentagon is looking at Software Development – such that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ITEA Presentation:  Use of LTE for Testing</dc:title>
  <dc:creator>Robert Carpenter</dc:creator>
  <cp:lastModifiedBy>Lena Moran</cp:lastModifiedBy>
  <cp:revision>159</cp:revision>
  <cp:lastPrinted>2020-08-23T13:41:09Z</cp:lastPrinted>
  <dcterms:created xsi:type="dcterms:W3CDTF">2020-08-09T01:39:03Z</dcterms:created>
  <dcterms:modified xsi:type="dcterms:W3CDTF">2020-09-08T20:01:53Z</dcterms:modified>
</cp:coreProperties>
</file>