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7" r:id="rId4"/>
  </p:sldMasterIdLst>
  <p:notesMasterIdLst>
    <p:notesMasterId r:id="rId9"/>
  </p:notesMasterIdLst>
  <p:handoutMasterIdLst>
    <p:handoutMasterId r:id="rId10"/>
  </p:handoutMasterIdLst>
  <p:sldIdLst>
    <p:sldId id="354" r:id="rId5"/>
    <p:sldId id="350" r:id="rId6"/>
    <p:sldId id="355" r:id="rId7"/>
    <p:sldId id="326" r:id="rId8"/>
  </p:sldIdLst>
  <p:sldSz cx="9144000" cy="6858000" type="screen4x3"/>
  <p:notesSz cx="9236075" cy="6954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pos="5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 userDrawn="1">
          <p15:clr>
            <a:srgbClr val="A4A3A4"/>
          </p15:clr>
        </p15:guide>
        <p15:guide id="2" pos="2146" userDrawn="1">
          <p15:clr>
            <a:srgbClr val="A4A3A4"/>
          </p15:clr>
        </p15:guide>
        <p15:guide id="3" orient="horz" pos="2191" userDrawn="1">
          <p15:clr>
            <a:srgbClr val="A4A3A4"/>
          </p15:clr>
        </p15:guide>
        <p15:guide id="4" pos="29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ell Inspiron" initials="UI" lastIdx="1" clrIdx="0"/>
  <p:cmAuthor id="7" name="Scott Barr" initials="shb" lastIdx="0" clrIdx="7"/>
  <p:cmAuthor id="1" name="William Perry" initials="WP" lastIdx="3" clrIdx="1"/>
  <p:cmAuthor id="2" name="BAH" initials="B" lastIdx="7" clrIdx="2"/>
  <p:cmAuthor id="3" name="Lata, JoAnn " initials="JL" lastIdx="7" clrIdx="3"/>
  <p:cmAuthor id="4" name="CDC User" initials="CU" lastIdx="1" clrIdx="4"/>
  <p:cmAuthor id="5" name="Tucker, Dan " initials="DT" lastIdx="1" clrIdx="5"/>
  <p:cmAuthor id="6" name="Burns, Jacob [USA]" initials="BJ[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66"/>
    <a:srgbClr val="7575FF"/>
    <a:srgbClr val="000099"/>
    <a:srgbClr val="CCCCFF"/>
    <a:srgbClr val="9999FF"/>
    <a:srgbClr val="009999"/>
    <a:srgbClr val="9966FF"/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 autoAdjust="0"/>
    <p:restoredTop sz="94008" autoAdjust="0"/>
  </p:normalViewPr>
  <p:slideViewPr>
    <p:cSldViewPr snapToGrid="0" showGuides="1">
      <p:cViewPr varScale="1">
        <p:scale>
          <a:sx n="123" d="100"/>
          <a:sy n="123" d="100"/>
        </p:scale>
        <p:origin x="1720" y="184"/>
      </p:cViewPr>
      <p:guideLst>
        <p:guide orient="horz" pos="3144"/>
        <p:guide pos="2880"/>
        <p:guide pos="504"/>
        <p:guide pos="5304"/>
      </p:guideLst>
    </p:cSldViewPr>
  </p:slideViewPr>
  <p:outlineViewPr>
    <p:cViewPr>
      <p:scale>
        <a:sx n="33" d="100"/>
        <a:sy n="33" d="100"/>
      </p:scale>
      <p:origin x="0" y="242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26" y="-120"/>
      </p:cViewPr>
      <p:guideLst>
        <p:guide orient="horz" pos="2860"/>
        <p:guide pos="2146"/>
        <p:guide orient="horz" pos="2191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4002701" cy="347283"/>
          </a:xfrm>
          <a:prstGeom prst="rect">
            <a:avLst/>
          </a:prstGeom>
        </p:spPr>
        <p:txBody>
          <a:bodyPr vert="horz" lIns="86999" tIns="43500" rIns="86999" bIns="4350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374" y="8"/>
            <a:ext cx="4002701" cy="347283"/>
          </a:xfrm>
          <a:prstGeom prst="rect">
            <a:avLst/>
          </a:prstGeom>
        </p:spPr>
        <p:txBody>
          <a:bodyPr vert="horz" lIns="86999" tIns="43500" rIns="86999" bIns="43500" rtlCol="0"/>
          <a:lstStyle>
            <a:lvl1pPr algn="r">
              <a:defRPr sz="1200"/>
            </a:lvl1pPr>
          </a:lstStyle>
          <a:p>
            <a:fld id="{3A5AA367-18D1-4B2B-91AB-89A8FF0BD083}" type="datetimeFigureOut">
              <a:rPr lang="en-US" smtClean="0"/>
              <a:pPr/>
              <a:t>9/23/20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06415"/>
            <a:ext cx="4002701" cy="347283"/>
          </a:xfrm>
          <a:prstGeom prst="rect">
            <a:avLst/>
          </a:prstGeom>
        </p:spPr>
        <p:txBody>
          <a:bodyPr vert="horz" lIns="86999" tIns="43500" rIns="86999" bIns="435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374" y="6606415"/>
            <a:ext cx="4002701" cy="347283"/>
          </a:xfrm>
          <a:prstGeom prst="rect">
            <a:avLst/>
          </a:prstGeom>
        </p:spPr>
        <p:txBody>
          <a:bodyPr vert="horz" lIns="86999" tIns="43500" rIns="86999" bIns="43500" rtlCol="0" anchor="b"/>
          <a:lstStyle>
            <a:lvl1pPr algn="r">
              <a:defRPr sz="1200"/>
            </a:lvl1pPr>
          </a:lstStyle>
          <a:p>
            <a:fld id="{BD5A2309-ED76-4C29-8DEA-08B3B46DBE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3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9"/>
            <a:ext cx="4002701" cy="347283"/>
          </a:xfrm>
          <a:prstGeom prst="rect">
            <a:avLst/>
          </a:prstGeom>
        </p:spPr>
        <p:txBody>
          <a:bodyPr vert="horz" lIns="91946" tIns="45973" rIns="91946" bIns="4597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375" y="9"/>
            <a:ext cx="4002701" cy="347283"/>
          </a:xfrm>
          <a:prstGeom prst="rect">
            <a:avLst/>
          </a:prstGeom>
        </p:spPr>
        <p:txBody>
          <a:bodyPr vert="horz" lIns="91946" tIns="45973" rIns="91946" bIns="45973" rtlCol="0"/>
          <a:lstStyle>
            <a:lvl1pPr algn="r">
              <a:defRPr sz="1200" smtClean="0"/>
            </a:lvl1pPr>
          </a:lstStyle>
          <a:p>
            <a:pPr>
              <a:defRPr/>
            </a:pPr>
            <a:fld id="{14747DF8-CE8F-4EA2-A19F-DA7EED162FF8}" type="datetimeFigureOut">
              <a:rPr lang="en-US"/>
              <a:pPr>
                <a:defRPr/>
              </a:pPr>
              <a:t>9/23/20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1313" y="522288"/>
            <a:ext cx="3473450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3" rIns="91946" bIns="4597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16" y="3303787"/>
            <a:ext cx="7388059" cy="3128986"/>
          </a:xfrm>
          <a:prstGeom prst="rect">
            <a:avLst/>
          </a:prstGeom>
        </p:spPr>
        <p:txBody>
          <a:bodyPr vert="horz" lIns="91946" tIns="45973" rIns="91946" bIns="4597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6606417"/>
            <a:ext cx="4002701" cy="347283"/>
          </a:xfrm>
          <a:prstGeom prst="rect">
            <a:avLst/>
          </a:prstGeom>
        </p:spPr>
        <p:txBody>
          <a:bodyPr vert="horz" lIns="91946" tIns="45973" rIns="91946" bIns="4597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375" y="6606417"/>
            <a:ext cx="4002701" cy="347283"/>
          </a:xfrm>
          <a:prstGeom prst="rect">
            <a:avLst/>
          </a:prstGeom>
        </p:spPr>
        <p:txBody>
          <a:bodyPr vert="horz" lIns="91946" tIns="45973" rIns="91946" bIns="4597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31059DF-3C83-4274-B8E7-251153FC8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69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059DF-3C83-4274-B8E7-251153FC810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1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059DF-3C83-4274-B8E7-251153FC810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6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995" y="148502"/>
            <a:ext cx="7238514" cy="637515"/>
          </a:xfrm>
        </p:spPr>
        <p:txBody>
          <a:bodyPr>
            <a:normAutofit/>
          </a:bodyPr>
          <a:lstStyle>
            <a:lvl1pPr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4001"/>
            <a:ext cx="7886700" cy="531366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85800" y="915008"/>
            <a:ext cx="77724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499564" y="6581722"/>
            <a:ext cx="393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4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3256" y="350874"/>
            <a:ext cx="7452094" cy="495454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0796" y="6523726"/>
            <a:ext cx="453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46E0E4E-0BEA-EF4C-B7F3-07BD370CC8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2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930" y="1903870"/>
            <a:ext cx="5620616" cy="2852737"/>
          </a:xfrm>
        </p:spPr>
        <p:txBody>
          <a:bodyPr anchor="ctr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0796" y="6458410"/>
            <a:ext cx="453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46E0E4E-0BEA-EF4C-B7F3-07BD370CC8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3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175171" y="6346372"/>
            <a:ext cx="489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D6EED7E8-43BB-46D9-AE4A-6AEE22DB17EA}" type="slidenum">
              <a:rPr lang="en-US" sz="1400" b="0" smtClean="0">
                <a:solidFill>
                  <a:schemeClr val="tx1"/>
                </a:solidFill>
                <a:latin typeface="Times New Roman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="0" dirty="0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537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15150" y="62706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B3055EDA-B6F0-413A-9885-7C70C7DF1A6C}" type="slidenum">
              <a:rPr lang="en-US" sz="1800" b="0">
                <a:solidFill>
                  <a:srgbClr val="000000"/>
                </a:solidFill>
                <a:latin typeface="Arial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001000" y="6553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D6EED7E8-43BB-46D9-AE4A-6AEE22DB17EA}" type="slidenum">
              <a:rPr lang="en-US" sz="1400" b="0" smtClean="0">
                <a:solidFill>
                  <a:srgbClr val="000000"/>
                </a:solidFill>
                <a:latin typeface="Times New Roman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789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8" descr="TRMC DOD SEAL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7088" y="2362200"/>
            <a:ext cx="23590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57200"/>
            <a:ext cx="7721600" cy="1981200"/>
          </a:xfrm>
        </p:spPr>
        <p:txBody>
          <a:bodyPr lIns="92075" tIns="46038" rIns="92075" bIns="46038"/>
          <a:lstStyle>
            <a:lvl1pPr>
              <a:defRPr sz="4000">
                <a:latin typeface="+mn-lt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4867" name="Rectangle 205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46200" y="4953000"/>
            <a:ext cx="6400800" cy="1676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0099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10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892" y="82557"/>
            <a:ext cx="7303874" cy="731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44" y="1107567"/>
            <a:ext cx="8186002" cy="4899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17060-B2D5-4BDF-8036-8C748D5C6E49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489" y="63003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8ED9-3D55-4757-98C1-7DAA64905B1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625E9-DB60-4E46-A61F-DAA323EBB11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2554"/>
            <a:ext cx="731520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13603-B50B-C849-A664-701CB4A32D7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79765" y="82554"/>
            <a:ext cx="731520" cy="73152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8432" y="6574055"/>
            <a:ext cx="9125567" cy="28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Distribution Statement A:  Approved for public release.  Distribution is unlimited.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21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3" r:id="rId3"/>
    <p:sldLayoutId id="2147484135" r:id="rId4"/>
    <p:sldLayoutId id="2147484136" r:id="rId5"/>
    <p:sldLayoutId id="2147484137" r:id="rId6"/>
  </p:sldLayoutIdLst>
  <p:txStyles>
    <p:titleStyle>
      <a:lvl1pPr marL="0" algn="l" defTabSz="685783" rtl="0" eaLnBrk="1" latinLnBrk="0" hangingPunct="1">
        <a:lnSpc>
          <a:spcPct val="90000"/>
        </a:lnSpc>
        <a:spcBef>
          <a:spcPct val="0"/>
        </a:spcBef>
        <a:buNone/>
        <a:defRPr lang="en-US" sz="2400" b="1" i="0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00060" indent="-257168" algn="l" defTabSz="685783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-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942952" indent="-257168" algn="l" defTabSz="685783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-"/>
        <a:defRPr sz="15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242982" indent="-214308" algn="l" defTabSz="685783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-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585874" indent="-214308" algn="l" defTabSz="685783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-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Mr. George Rumford</a:t>
            </a:r>
            <a:br>
              <a:rPr lang="en-US" dirty="0"/>
            </a:br>
            <a:r>
              <a:rPr lang="en-US" sz="2000" dirty="0"/>
              <a:t>Principal Deputy Director, TRMC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September 18, 2020</a:t>
            </a:r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472967" y="1075360"/>
            <a:ext cx="8219088" cy="116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None/>
              <a:defRPr sz="4800" kern="1200" baseline="0">
                <a:solidFill>
                  <a:srgbClr val="000066"/>
                </a:solidFill>
                <a:latin typeface="Franklin Gothic Medium Cond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4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Test Resource Management Center (TRMC): 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Accelerating Capability Delivery to the Warfighter through T&amp;E Modernization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472967" y="4221126"/>
            <a:ext cx="8219088" cy="22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0" i="0" kern="1200" baseline="0">
                <a:solidFill>
                  <a:srgbClr val="5F5F5F"/>
                </a:solidFill>
                <a:effectLst/>
                <a:latin typeface="Franklin Gothic Medium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Mr. George Rumford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Principal Deputy Director, TRMC</a:t>
            </a:r>
          </a:p>
          <a:p>
            <a:pPr algn="ctr"/>
            <a:b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1800" baseline="30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Test and Evaluation Symposium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September 18, 2020</a:t>
            </a:r>
          </a:p>
        </p:txBody>
      </p:sp>
    </p:spTree>
    <p:extLst>
      <p:ext uri="{BB962C8B-B14F-4D97-AF65-F5344CB8AC3E}">
        <p14:creationId xmlns:p14="http://schemas.microsoft.com/office/powerpoint/2010/main" val="31499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813208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TRMC Overview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5883" y="6654800"/>
            <a:ext cx="2057400" cy="2032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5DF160-2252-4507-9087-606C83CDB7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235974" y="1278193"/>
            <a:ext cx="8691715" cy="534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1775" indent="-231775" algn="l" rtl="0" fontAlgn="base">
              <a:spcBef>
                <a:spcPts val="60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3088" indent="-225425" algn="l" rtl="0" fontAlgn="base"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682625" indent="-11112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00206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TRMC Mission: Readiness of the DoD T&amp;E Infrastructure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00206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TRMC Mission Areas</a:t>
            </a:r>
          </a:p>
          <a:p>
            <a:pPr marL="688975" marR="0" lvl="1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 Resource Governance</a:t>
            </a:r>
          </a:p>
          <a:p>
            <a:pPr marL="1139825" marR="0" lvl="2" indent="-2190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Forecast future test needs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9825" marR="0" lvl="2" indent="-2190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Review &amp; certify Service T&amp;E budgets</a:t>
            </a:r>
          </a:p>
          <a:p>
            <a:pPr marL="1139825" marR="0" lvl="2" indent="-2190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Sustain the Major Range and Test Facility Base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marR="0" lvl="1" indent="-3413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 Resource Modernization</a:t>
            </a:r>
          </a:p>
          <a:p>
            <a:pPr marL="1139825" marR="0" lvl="2" indent="-2190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 new test technologies</a:t>
            </a:r>
          </a:p>
          <a:p>
            <a:pPr marL="1139825" marR="0" lvl="2" indent="-2190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 T&amp;E capabilities</a:t>
            </a:r>
          </a:p>
          <a:p>
            <a:pPr marL="1139825" marR="0" lvl="2" indent="-2190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 Joint mission interoperability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&amp; cyber testing</a:t>
            </a:r>
          </a:p>
        </p:txBody>
      </p:sp>
    </p:spTree>
    <p:extLst>
      <p:ext uri="{BB962C8B-B14F-4D97-AF65-F5344CB8AC3E}">
        <p14:creationId xmlns:p14="http://schemas.microsoft.com/office/powerpoint/2010/main" val="182567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813208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TRMC Investment Portfolios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4824" y="1059796"/>
            <a:ext cx="4057880" cy="5427632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4950" y="1036792"/>
            <a:ext cx="4240198" cy="1947708"/>
            <a:chOff x="234950" y="1036792"/>
            <a:chExt cx="4240198" cy="1947708"/>
          </a:xfrm>
        </p:grpSpPr>
        <p:sp>
          <p:nvSpPr>
            <p:cNvPr id="9" name="Rectangle 8"/>
            <p:cNvSpPr/>
            <p:nvPr/>
          </p:nvSpPr>
          <p:spPr>
            <a:xfrm>
              <a:off x="234950" y="1036792"/>
              <a:ext cx="4171950" cy="19477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632" y="1491159"/>
              <a:ext cx="4157516" cy="133788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34950" y="1041798"/>
              <a:ext cx="39163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Legacy Investment Structure</a:t>
              </a: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4176402" y="1667664"/>
            <a:ext cx="1254435" cy="1039356"/>
          </a:xfrm>
          <a:prstGeom prst="rightArrow">
            <a:avLst>
              <a:gd name="adj1" fmla="val 51760"/>
              <a:gd name="adj2" fmla="val 50000"/>
            </a:avLst>
          </a:prstGeom>
          <a:gradFill flip="none" rotWithShape="1">
            <a:gsLst>
              <a:gs pos="0">
                <a:srgbClr val="7575FF"/>
              </a:gs>
              <a:gs pos="70000">
                <a:srgbClr val="CCCCFF"/>
              </a:gs>
              <a:gs pos="100000">
                <a:srgbClr val="2D2DB9">
                  <a:tint val="15000"/>
                  <a:satMod val="350000"/>
                </a:srgbClr>
              </a:gs>
            </a:gsLst>
            <a:lin ang="10800000" scaled="1"/>
            <a:tileRect/>
          </a:gradFill>
          <a:ln w="19050" cap="flat" cmpd="sng" algn="ctr">
            <a:solidFill>
              <a:srgbClr val="2D2DB9">
                <a:shade val="95000"/>
                <a:satMod val="105000"/>
              </a:srgbClr>
            </a:solidFill>
            <a:prstDash val="soli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44378" y="3149591"/>
            <a:ext cx="3969775" cy="579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CC">
                  <a:lumMod val="40000"/>
                  <a:lumOff val="60000"/>
                </a:srgbClr>
              </a:gs>
              <a:gs pos="100000">
                <a:srgbClr val="E7E7FF"/>
              </a:gs>
            </a:gsLst>
            <a:lin ang="18900000" scaled="1"/>
          </a:gradFill>
          <a:ln w="19050" cap="rnd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square" lIns="45720" tIns="45720" rIns="45720" bIns="45720" anchor="ctr" anchorCtr="1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Strategic Portfolios cover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Offensive &amp; Defensive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89272" y="5545903"/>
            <a:ext cx="3840035" cy="103659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CC">
                  <a:lumMod val="40000"/>
                  <a:lumOff val="60000"/>
                </a:srgbClr>
              </a:gs>
              <a:gs pos="100000">
                <a:srgbClr val="E7E7FF"/>
              </a:gs>
            </a:gsLst>
            <a:lin ang="18900000" scaled="1"/>
          </a:gradFill>
          <a:ln w="19050" cap="rnd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square" lIns="45720" tIns="45720" rIns="45720" bIns="45720" anchor="ctr" anchorCtr="1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Portfolios consist of investments across all test resource categories (M&amp;S, Test Facilities, HWIL, SIL, Test Ranges, Workforce, etc.)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41725" y="3871163"/>
            <a:ext cx="3922268" cy="845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CC">
                  <a:lumMod val="40000"/>
                  <a:lumOff val="60000"/>
                </a:srgbClr>
              </a:gs>
              <a:gs pos="100000">
                <a:srgbClr val="E7E7FF"/>
              </a:gs>
            </a:gsLst>
            <a:lin ang="18900000" scaled="1"/>
          </a:gradFill>
          <a:ln w="19050" cap="rnd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square" lIns="45720" tIns="45720" rIns="45720" bIns="45720" anchor="ctr" anchorCtr="1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Portfolios support testing across all paths of the acquisition framework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(Major Capability, MTA, Software, etc.)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619162" y="4858057"/>
            <a:ext cx="3817491" cy="546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CC">
                  <a:lumMod val="40000"/>
                  <a:lumOff val="60000"/>
                </a:srgbClr>
              </a:gs>
              <a:gs pos="100000">
                <a:srgbClr val="E7E7FF"/>
              </a:gs>
            </a:gsLst>
            <a:lin ang="18900000" scaled="1"/>
          </a:gradFill>
          <a:ln w="19050" cap="rnd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square" lIns="45720" tIns="45720" rIns="45720" bIns="45720" anchor="ctr" anchorCtr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Portfolios support all types of testing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(DT, OT, LFTE, interoperability, etc.) 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4294967295"/>
          </p:nvPr>
        </p:nvSpPr>
        <p:spPr>
          <a:xfrm>
            <a:off x="5299978" y="1544638"/>
            <a:ext cx="3844022" cy="55499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Portfolios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Hypersonics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Directed Energy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Electronic Warfare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Autonomous Systems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(and Artificial Intelligence)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Multi-Domain Integration</a:t>
            </a:r>
          </a:p>
          <a:p>
            <a:pPr>
              <a:lnSpc>
                <a:spcPct val="85000"/>
              </a:lnSpc>
              <a:spcBef>
                <a:spcPts val="9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Foundational Portfolios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Common Range Instrumentation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Knowledge Management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(and Big Data Analytics)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Target/Threat Systems</a:t>
            </a:r>
          </a:p>
          <a:p>
            <a:pPr marL="231775" lvl="1" indent="-231775">
              <a:lnSpc>
                <a:spcPct val="85000"/>
              </a:lnSpc>
              <a:spcBef>
                <a:spcPts val="900"/>
              </a:spcBef>
              <a:spcAft>
                <a:spcPts val="1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Projects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Joint Improvement Modernization Projects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Quick Reaction Test Capability Projects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4131" y="1092284"/>
            <a:ext cx="3871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Portfolio Investment Structure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5883" y="6654800"/>
            <a:ext cx="2057400" cy="2032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5DF160-2252-4507-9087-606C83CDB7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48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5883" y="6654800"/>
            <a:ext cx="2057400" cy="2032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5DF160-2252-4507-9087-606C83CDB7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83976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D R-E Master Slide Template 4-3 191105 [Read-Only]" id="{5D773480-0AD7-44ED-A072-709491276CCB}" vid="{5FA7101E-6D7A-40BD-BCE7-3134E401AC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45AF43CCFC147B180A22333426E68" ma:contentTypeVersion="0" ma:contentTypeDescription="Create a new document." ma:contentTypeScope="" ma:versionID="0899254365d0b7d5de5daa078cd630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F489A8-2790-4579-91CB-FED5940FB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192B5C-A3BB-4F22-8F1A-6DA453642CF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660446-71E2-4A0C-86A0-7DB22EF55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49022</TotalTime>
  <Words>256</Words>
  <Application>Microsoft Macintosh PowerPoint</Application>
  <PresentationFormat>On-screen Show (4:3)</PresentationFormat>
  <Paragraphs>46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Franklin Gothic Book</vt:lpstr>
      <vt:lpstr>Times New Roman</vt:lpstr>
      <vt:lpstr>Wingdings</vt:lpstr>
      <vt:lpstr>3_Office Theme</vt:lpstr>
      <vt:lpstr> Mr. George Rumford Principal Deputy Director, TRMC  September 18, 2020</vt:lpstr>
      <vt:lpstr>PowerPoint Presentation</vt:lpstr>
      <vt:lpstr>PowerPoint Presentation</vt:lpstr>
      <vt:lpstr>Questions?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USD(R&amp;E)</dc:creator>
  <cp:lastModifiedBy>Lena Moran</cp:lastModifiedBy>
  <cp:revision>3300</cp:revision>
  <cp:lastPrinted>2019-08-27T16:24:54Z</cp:lastPrinted>
  <dcterms:created xsi:type="dcterms:W3CDTF">2010-03-12T16:54:07Z</dcterms:created>
  <dcterms:modified xsi:type="dcterms:W3CDTF">2020-09-23T19:45:30Z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0x0101000A145AF43CCFC147B180A22333426E68</vt:lpwstr>
  </property>
</Properties>
</file>