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2" r:id="rId2"/>
    <p:sldId id="257" r:id="rId3"/>
    <p:sldId id="258" r:id="rId4"/>
    <p:sldId id="265" r:id="rId5"/>
    <p:sldId id="263" r:id="rId6"/>
    <p:sldId id="264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6" autoAdjust="0"/>
    <p:restoredTop sz="94660"/>
  </p:normalViewPr>
  <p:slideViewPr>
    <p:cSldViewPr snapToGrid="0">
      <p:cViewPr varScale="1">
        <p:scale>
          <a:sx n="62" d="100"/>
          <a:sy n="62" d="100"/>
        </p:scale>
        <p:origin x="48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A4ADB-52D5-4D5D-9559-AD4B93E148B6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8C649-3D7B-4107-A320-712BE42FE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61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9B8F3-B779-4CB8-BD1E-CFB44210876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25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23701" y="-77561"/>
            <a:ext cx="12390540" cy="70628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9684"/>
            <a:ext cx="12192000" cy="1587272"/>
          </a:xfrm>
          <a:solidFill>
            <a:schemeClr val="tx1">
              <a:alpha val="25000"/>
            </a:schemeClr>
          </a:solidFill>
        </p:spPr>
        <p:txBody>
          <a:bodyPr anchor="ctr"/>
          <a:lstStyle>
            <a:lvl1pPr algn="ctr">
              <a:defRPr sz="6000" b="1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3666" y="5175460"/>
            <a:ext cx="6138333" cy="1151457"/>
          </a:xfrm>
          <a:solidFill>
            <a:schemeClr val="tx1">
              <a:alpha val="50000"/>
            </a:schemeClr>
          </a:solidFill>
        </p:spPr>
        <p:txBody>
          <a:bodyPr anchor="ctr">
            <a:normAutofit/>
          </a:bodyPr>
          <a:lstStyle>
            <a:lvl1pPr marL="0" indent="0" algn="r">
              <a:buNone/>
              <a:defRPr sz="3200" b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56444" y="6164744"/>
            <a:ext cx="19162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hume@vt.edu</a:t>
            </a:r>
          </a:p>
          <a:p>
            <a:r>
              <a:rPr lang="en-US" dirty="0">
                <a:solidFill>
                  <a:prstClr val="white"/>
                </a:solidFill>
              </a:rPr>
              <a:t>www.hume.vt.edu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A60F2F7-F3C1-E748-943B-A256C94F7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31622" y="6424078"/>
            <a:ext cx="6328756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UNCLASSIFIED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2CFCF58-DE21-B242-BC76-6BAAA78F04B9}"/>
              </a:ext>
            </a:extLst>
          </p:cNvPr>
          <p:cNvSpPr txBox="1">
            <a:spLocks/>
          </p:cNvSpPr>
          <p:nvPr userDrawn="1"/>
        </p:nvSpPr>
        <p:spPr>
          <a:xfrm>
            <a:off x="2856088" y="-19250"/>
            <a:ext cx="63287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prstClr val="white"/>
                </a:solidFill>
              </a:rPr>
              <a:t>UNCLASSIFIED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357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88" y="118535"/>
            <a:ext cx="9108697" cy="688622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889" y="993423"/>
            <a:ext cx="11960578" cy="52951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888" y="6424077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03 JUN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1622" y="6424078"/>
            <a:ext cx="6328756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UNCLASSIFIED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30267" y="6424078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F01F01-B26F-4FCD-A4FE-1525A0443C5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228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93888" y="859023"/>
            <a:ext cx="12403504" cy="3703452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4562475"/>
            <a:ext cx="12192000" cy="229552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443942"/>
            <a:ext cx="10515600" cy="2118533"/>
          </a:xfrm>
          <a:solidFill>
            <a:schemeClr val="tx1">
              <a:alpha val="40000"/>
            </a:schemeClr>
          </a:solidFill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03 JUN 2019	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UNCLASSIFIED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01F01-B26F-4FCD-A4FE-1525A0443C5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33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721" y="60326"/>
            <a:ext cx="9325504" cy="7637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721" y="969963"/>
            <a:ext cx="5902854" cy="486304"/>
          </a:xfr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722" y="1589793"/>
            <a:ext cx="5902854" cy="459987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612" y="969963"/>
            <a:ext cx="5925432" cy="486304"/>
          </a:xfr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612" y="1589793"/>
            <a:ext cx="5925432" cy="45998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03 JUN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UNCLASSIFIED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01F01-B26F-4FCD-A4FE-1525A0443C5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525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88" y="118535"/>
            <a:ext cx="9335911" cy="68862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03 JUN 2019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UNCLASSIFIED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01F01-B26F-4FCD-A4FE-1525A0443C5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441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03 JUN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UNCLASSIFIED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01F01-B26F-4FCD-A4FE-1525A0443C5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483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8415"/>
          <a:stretch/>
        </p:blipFill>
        <p:spPr>
          <a:xfrm>
            <a:off x="4059550" y="3798920"/>
            <a:ext cx="4712974" cy="4872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0049" y="2857500"/>
            <a:ext cx="4437660" cy="880136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E37F409-F3F1-4640-987C-731D7469AB17}"/>
              </a:ext>
            </a:extLst>
          </p:cNvPr>
          <p:cNvSpPr txBox="1">
            <a:spLocks/>
          </p:cNvSpPr>
          <p:nvPr userDrawn="1"/>
        </p:nvSpPr>
        <p:spPr>
          <a:xfrm>
            <a:off x="2856088" y="-19250"/>
            <a:ext cx="63287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prstClr val="white"/>
                </a:solidFill>
              </a:rPr>
              <a:t>UNCLASSIFIED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06CE6D3-FE69-284F-8E27-899F950B0132}"/>
              </a:ext>
            </a:extLst>
          </p:cNvPr>
          <p:cNvSpPr txBox="1">
            <a:spLocks/>
          </p:cNvSpPr>
          <p:nvPr userDrawn="1"/>
        </p:nvSpPr>
        <p:spPr>
          <a:xfrm>
            <a:off x="2856088" y="6492875"/>
            <a:ext cx="63287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prstClr val="white"/>
                </a:solidFill>
              </a:rPr>
              <a:t>UNCLASSIFIED</a:t>
            </a:r>
          </a:p>
        </p:txBody>
      </p:sp>
    </p:spTree>
    <p:extLst>
      <p:ext uri="{BB962C8B-B14F-4D97-AF65-F5344CB8AC3E}">
        <p14:creationId xmlns:p14="http://schemas.microsoft.com/office/powerpoint/2010/main" val="1601740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-2822" y="6356350"/>
            <a:ext cx="12192000" cy="50165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-1"/>
            <a:ext cx="12192000" cy="87488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23000">
                <a:schemeClr val="tx1">
                  <a:lumMod val="65000"/>
                  <a:lumOff val="35000"/>
                </a:schemeClr>
              </a:gs>
              <a:gs pos="69000">
                <a:schemeClr val="tx1">
                  <a:lumMod val="75000"/>
                  <a:lumOff val="25000"/>
                </a:schemeClr>
              </a:gs>
              <a:gs pos="97000">
                <a:schemeClr val="tx1">
                  <a:lumMod val="85000"/>
                  <a:lumOff val="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2889" y="118535"/>
            <a:ext cx="9066054" cy="6886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888" y="995893"/>
            <a:ext cx="11977511" cy="52239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2888" y="6429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03 JUN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71798" y="6429724"/>
            <a:ext cx="62766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199" y="6429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3F01F01-B26F-4FCD-A4FE-1525A0443C5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0154354" y="729013"/>
            <a:ext cx="2037646" cy="0"/>
          </a:xfrm>
          <a:prstGeom prst="line">
            <a:avLst/>
          </a:prstGeom>
          <a:ln w="63500">
            <a:solidFill>
              <a:srgbClr val="E45F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15474" y="123825"/>
            <a:ext cx="2551709" cy="50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158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jpeg"/><Relationship Id="rId4" Type="http://schemas.openxmlformats.org/officeDocument/2006/relationships/image" Target="../media/image9.emf"/><Relationship Id="rId9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T&amp;E Workforce Panel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Laura Freeman</a:t>
            </a:r>
          </a:p>
          <a:p>
            <a:r>
              <a:rPr lang="en-US" dirty="0" smtClean="0"/>
              <a:t>Director, Intelligent Systems Lab</a:t>
            </a:r>
          </a:p>
          <a:p>
            <a:r>
              <a:rPr lang="en-US" dirty="0" smtClean="0"/>
              <a:t>Research Associate Professor, Statistics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89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4394D-9DF8-E947-935B-E541FD9D8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888" y="118535"/>
            <a:ext cx="8018741" cy="688622"/>
          </a:xfrm>
        </p:spPr>
        <p:txBody>
          <a:bodyPr/>
          <a:lstStyle/>
          <a:p>
            <a:r>
              <a:rPr lang="en-US" dirty="0" smtClean="0"/>
              <a:t>Hume </a:t>
            </a:r>
            <a:r>
              <a:rPr lang="en-US" dirty="0"/>
              <a:t>Center 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D4762-5228-FA4A-AA19-EECAA41B9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3544" y="1413164"/>
            <a:ext cx="9768866" cy="4220827"/>
          </a:xfrm>
        </p:spPr>
        <p:txBody>
          <a:bodyPr/>
          <a:lstStyle/>
          <a:p>
            <a:pPr marL="0" indent="0" algn="ctr">
              <a:buNone/>
            </a:pPr>
            <a:r>
              <a:rPr lang="en-US" b="1" i="1" dirty="0"/>
              <a:t>The mission of the Ted and </a:t>
            </a:r>
            <a:r>
              <a:rPr lang="en-US" b="1" i="1" dirty="0" err="1"/>
              <a:t>Karyn</a:t>
            </a:r>
            <a:r>
              <a:rPr lang="en-US" b="1" i="1" dirty="0"/>
              <a:t> Hume Center for National Security and Technology is to cultivate the next generation of national security leaders by developing and executing research and experiential learning opportunities to engage students.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40111-7052-0141-A0EA-F4193B4A9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F01F01-B26F-4FCD-A4FE-1525A0443C5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178CDED-8DE7-BE42-B597-61D28EEEF06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931" y="4168226"/>
            <a:ext cx="5212091" cy="1240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33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2A5BA-B05E-9348-94F1-368259310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Hume </a:t>
            </a:r>
            <a:r>
              <a:rPr lang="en-US" dirty="0"/>
              <a:t>Center Snapshot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3BBF1-1AB8-D447-A852-5173202D2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F01F01-B26F-4FCD-A4FE-1525A0443C5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1A83F2-753E-6042-80D1-8D3FAA584E63}"/>
              </a:ext>
            </a:extLst>
          </p:cNvPr>
          <p:cNvSpPr/>
          <p:nvPr/>
        </p:nvSpPr>
        <p:spPr>
          <a:xfrm>
            <a:off x="-5074" y="870962"/>
            <a:ext cx="8707796" cy="41290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 descr="http://academics.utep.edu/Portals/4302/46214_IC%20CAE%20logo.jpg">
            <a:extLst>
              <a:ext uri="{FF2B5EF4-FFF2-40B4-BE49-F238E27FC236}">
                <a16:creationId xmlns:a16="http://schemas.microsoft.com/office/drawing/2014/main" id="{74E4A424-B586-0941-AFBD-91500E25A5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642487" y="3839869"/>
            <a:ext cx="986514" cy="964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60BC8460-1DB3-FC43-BEF4-D62473AE2B8F}"/>
              </a:ext>
            </a:extLst>
          </p:cNvPr>
          <p:cNvGrpSpPr/>
          <p:nvPr/>
        </p:nvGrpSpPr>
        <p:grpSpPr>
          <a:xfrm>
            <a:off x="9330266" y="3859977"/>
            <a:ext cx="970237" cy="913017"/>
            <a:chOff x="4246801" y="5118544"/>
            <a:chExt cx="713977" cy="717816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E7702C19-319D-064D-9FF6-1590F5762E7B}"/>
                </a:ext>
              </a:extLst>
            </p:cNvPr>
            <p:cNvSpPr/>
            <p:nvPr/>
          </p:nvSpPr>
          <p:spPr>
            <a:xfrm>
              <a:off x="4246801" y="5118544"/>
              <a:ext cx="713977" cy="7178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1" name="Picture 10" descr="http://www.uhwo.hawaii.edu/ekamakanihou/wp-content/uploads/2016/02/2000px-National_Security_Agency.svg_.png">
              <a:extLst>
                <a:ext uri="{FF2B5EF4-FFF2-40B4-BE49-F238E27FC236}">
                  <a16:creationId xmlns:a16="http://schemas.microsoft.com/office/drawing/2014/main" id="{117D0D29-A984-5E4B-B02A-F48D23B825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54971" y="5127462"/>
              <a:ext cx="699979" cy="699979"/>
            </a:xfrm>
            <a:prstGeom prst="rect">
              <a:avLst/>
            </a:prstGeom>
            <a:noFill/>
            <a:ln w="25400"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AF3FE94-D530-3644-B96F-D2C129189AAB}"/>
              </a:ext>
            </a:extLst>
          </p:cNvPr>
          <p:cNvGrpSpPr/>
          <p:nvPr/>
        </p:nvGrpSpPr>
        <p:grpSpPr>
          <a:xfrm>
            <a:off x="274429" y="1533703"/>
            <a:ext cx="979016" cy="1003730"/>
            <a:chOff x="5610749" y="3504105"/>
            <a:chExt cx="1487211" cy="1453465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39C587B-02BB-414D-A213-240B8A5C055A}"/>
                </a:ext>
              </a:extLst>
            </p:cNvPr>
            <p:cNvSpPr/>
            <p:nvPr/>
          </p:nvSpPr>
          <p:spPr>
            <a:xfrm>
              <a:off x="5670615" y="3607275"/>
              <a:ext cx="1362856" cy="124463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Block Arc 13">
              <a:extLst>
                <a:ext uri="{FF2B5EF4-FFF2-40B4-BE49-F238E27FC236}">
                  <a16:creationId xmlns:a16="http://schemas.microsoft.com/office/drawing/2014/main" id="{7ED588D3-6D68-4647-9989-0C9BD520B186}"/>
                </a:ext>
              </a:extLst>
            </p:cNvPr>
            <p:cNvSpPr/>
            <p:nvPr/>
          </p:nvSpPr>
          <p:spPr>
            <a:xfrm>
              <a:off x="5610749" y="3504105"/>
              <a:ext cx="1487211" cy="1453465"/>
            </a:xfrm>
            <a:prstGeom prst="blockArc">
              <a:avLst>
                <a:gd name="adj1" fmla="val 247516"/>
                <a:gd name="adj2" fmla="val 219669"/>
                <a:gd name="adj3" fmla="val 10916"/>
              </a:avLst>
            </a:prstGeom>
            <a:solidFill>
              <a:srgbClr val="632121"/>
            </a:solidFill>
            <a:ln>
              <a:solidFill>
                <a:srgbClr val="6321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64365596-AFCA-4A41-96DB-F3C8EC8AE65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6076841" y="3732573"/>
              <a:ext cx="595495" cy="1000502"/>
            </a:xfrm>
            <a:prstGeom prst="rect">
              <a:avLst/>
            </a:prstGeom>
          </p:spPr>
        </p:pic>
      </p:grpSp>
      <p:sp>
        <p:nvSpPr>
          <p:cNvPr id="16" name="TextBox 22">
            <a:extLst>
              <a:ext uri="{FF2B5EF4-FFF2-40B4-BE49-F238E27FC236}">
                <a16:creationId xmlns:a16="http://schemas.microsoft.com/office/drawing/2014/main" id="{129E20D0-8D44-7544-9607-04B12F312C81}"/>
              </a:ext>
            </a:extLst>
          </p:cNvPr>
          <p:cNvSpPr txBox="1"/>
          <p:nvPr/>
        </p:nvSpPr>
        <p:spPr>
          <a:xfrm>
            <a:off x="1322609" y="1514167"/>
            <a:ext cx="31990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Electronic Systems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Assured and Secure Communications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Advanced C4ISR and Counter-C4ISR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Quantum and Heterogeneous Computing</a:t>
            </a:r>
          </a:p>
        </p:txBody>
      </p:sp>
      <p:sp>
        <p:nvSpPr>
          <p:cNvPr id="17" name="TextBox 6">
            <a:extLst>
              <a:ext uri="{FF2B5EF4-FFF2-40B4-BE49-F238E27FC236}">
                <a16:creationId xmlns:a16="http://schemas.microsoft.com/office/drawing/2014/main" id="{725ED09C-6D80-A542-870B-D43A909AC693}"/>
              </a:ext>
            </a:extLst>
          </p:cNvPr>
          <p:cNvSpPr txBox="1"/>
          <p:nvPr/>
        </p:nvSpPr>
        <p:spPr>
          <a:xfrm>
            <a:off x="91884" y="953638"/>
            <a:ext cx="242149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Research Laboratories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CA1CD12-ACF3-4347-989D-5C2B38B52043}"/>
              </a:ext>
            </a:extLst>
          </p:cNvPr>
          <p:cNvCxnSpPr/>
          <p:nvPr/>
        </p:nvCxnSpPr>
        <p:spPr>
          <a:xfrm>
            <a:off x="698216" y="1379847"/>
            <a:ext cx="3812139" cy="0"/>
          </a:xfrm>
          <a:prstGeom prst="line">
            <a:avLst/>
          </a:prstGeom>
          <a:ln w="50800">
            <a:solidFill>
              <a:srgbClr val="E45F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6">
            <a:extLst>
              <a:ext uri="{FF2B5EF4-FFF2-40B4-BE49-F238E27FC236}">
                <a16:creationId xmlns:a16="http://schemas.microsoft.com/office/drawing/2014/main" id="{11427CA8-3F95-544A-A2DE-6F6D97C4F223}"/>
              </a:ext>
            </a:extLst>
          </p:cNvPr>
          <p:cNvSpPr txBox="1"/>
          <p:nvPr/>
        </p:nvSpPr>
        <p:spPr>
          <a:xfrm>
            <a:off x="4618630" y="965530"/>
            <a:ext cx="2765565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Major Program Initiatives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EBD61C9-4AA2-B043-BB88-23E7D4A1CD7E}"/>
              </a:ext>
            </a:extLst>
          </p:cNvPr>
          <p:cNvCxnSpPr/>
          <p:nvPr/>
        </p:nvCxnSpPr>
        <p:spPr>
          <a:xfrm flipV="1">
            <a:off x="5224962" y="1379847"/>
            <a:ext cx="3235896" cy="11892"/>
          </a:xfrm>
          <a:prstGeom prst="line">
            <a:avLst/>
          </a:prstGeom>
          <a:ln w="50800">
            <a:solidFill>
              <a:srgbClr val="E45F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E7A61AF-5460-454A-A855-DAFCCA511853}"/>
              </a:ext>
            </a:extLst>
          </p:cNvPr>
          <p:cNvGrpSpPr/>
          <p:nvPr/>
        </p:nvGrpSpPr>
        <p:grpSpPr>
          <a:xfrm>
            <a:off x="274428" y="2636098"/>
            <a:ext cx="988759" cy="976572"/>
            <a:chOff x="5352394" y="2702268"/>
            <a:chExt cx="1487211" cy="1453465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9812B475-B164-E440-AF31-BE089C18E067}"/>
                </a:ext>
              </a:extLst>
            </p:cNvPr>
            <p:cNvSpPr/>
            <p:nvPr/>
          </p:nvSpPr>
          <p:spPr>
            <a:xfrm>
              <a:off x="5399630" y="2824696"/>
              <a:ext cx="1362856" cy="124463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3" name="Picture 22" descr="https://d30y9cdsu7xlg0.cloudfront.net/png/32876-200.png">
              <a:extLst>
                <a:ext uri="{FF2B5EF4-FFF2-40B4-BE49-F238E27FC236}">
                  <a16:creationId xmlns:a16="http://schemas.microsoft.com/office/drawing/2014/main" id="{CA521C6C-12ED-D046-AE86-28691AED23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92791" y="2862446"/>
              <a:ext cx="952845" cy="11691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Block Arc 23">
              <a:extLst>
                <a:ext uri="{FF2B5EF4-FFF2-40B4-BE49-F238E27FC236}">
                  <a16:creationId xmlns:a16="http://schemas.microsoft.com/office/drawing/2014/main" id="{12357AA9-24AD-C149-BD07-60F86A74A4DC}"/>
                </a:ext>
              </a:extLst>
            </p:cNvPr>
            <p:cNvSpPr/>
            <p:nvPr/>
          </p:nvSpPr>
          <p:spPr>
            <a:xfrm>
              <a:off x="5352394" y="2702268"/>
              <a:ext cx="1487211" cy="1453465"/>
            </a:xfrm>
            <a:prstGeom prst="blockArc">
              <a:avLst>
                <a:gd name="adj1" fmla="val 247516"/>
                <a:gd name="adj2" fmla="val 219669"/>
                <a:gd name="adj3" fmla="val 10916"/>
              </a:avLst>
            </a:prstGeom>
            <a:solidFill>
              <a:srgbClr val="632121"/>
            </a:solidFill>
            <a:ln>
              <a:solidFill>
                <a:srgbClr val="6321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5" name="TextBox 22">
            <a:extLst>
              <a:ext uri="{FF2B5EF4-FFF2-40B4-BE49-F238E27FC236}">
                <a16:creationId xmlns:a16="http://schemas.microsoft.com/office/drawing/2014/main" id="{DF9F9EC1-A4AA-B847-99AF-4CB1406BCBE1}"/>
              </a:ext>
            </a:extLst>
          </p:cNvPr>
          <p:cNvSpPr txBox="1"/>
          <p:nvPr/>
        </p:nvSpPr>
        <p:spPr>
          <a:xfrm>
            <a:off x="1311851" y="2611002"/>
            <a:ext cx="30795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Aerospace and Ocean Systems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Resilient, Autonomous Missions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Remote Sensing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Space Situational Awareness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14E91A4-8032-5F49-AE2D-21DFAA9D44AF}"/>
              </a:ext>
            </a:extLst>
          </p:cNvPr>
          <p:cNvGrpSpPr/>
          <p:nvPr/>
        </p:nvGrpSpPr>
        <p:grpSpPr>
          <a:xfrm>
            <a:off x="274428" y="3741270"/>
            <a:ext cx="988759" cy="981748"/>
            <a:chOff x="5352394" y="2702268"/>
            <a:chExt cx="1487211" cy="1453465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7527D91-28B4-3C4D-B34C-6826E494D0F8}"/>
                </a:ext>
              </a:extLst>
            </p:cNvPr>
            <p:cNvSpPr/>
            <p:nvPr/>
          </p:nvSpPr>
          <p:spPr>
            <a:xfrm>
              <a:off x="5414572" y="2786945"/>
              <a:ext cx="1362856" cy="124463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Block Arc 27">
              <a:extLst>
                <a:ext uri="{FF2B5EF4-FFF2-40B4-BE49-F238E27FC236}">
                  <a16:creationId xmlns:a16="http://schemas.microsoft.com/office/drawing/2014/main" id="{CAAD488D-EA91-9546-92D2-22A0E17C9F4F}"/>
                </a:ext>
              </a:extLst>
            </p:cNvPr>
            <p:cNvSpPr/>
            <p:nvPr/>
          </p:nvSpPr>
          <p:spPr>
            <a:xfrm>
              <a:off x="5352394" y="2702268"/>
              <a:ext cx="1487211" cy="1453465"/>
            </a:xfrm>
            <a:prstGeom prst="blockArc">
              <a:avLst>
                <a:gd name="adj1" fmla="val 247516"/>
                <a:gd name="adj2" fmla="val 219669"/>
                <a:gd name="adj3" fmla="val 10916"/>
              </a:avLst>
            </a:prstGeom>
            <a:solidFill>
              <a:srgbClr val="632121"/>
            </a:solidFill>
            <a:ln>
              <a:solidFill>
                <a:srgbClr val="6321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19176986-2BC8-284D-ACAE-5BEE6AC4222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04308" y="3037341"/>
              <a:ext cx="800705" cy="777062"/>
            </a:xfrm>
            <a:prstGeom prst="rect">
              <a:avLst/>
            </a:prstGeom>
          </p:spPr>
        </p:pic>
      </p:grpSp>
      <p:sp>
        <p:nvSpPr>
          <p:cNvPr id="30" name="TextBox 22">
            <a:extLst>
              <a:ext uri="{FF2B5EF4-FFF2-40B4-BE49-F238E27FC236}">
                <a16:creationId xmlns:a16="http://schemas.microsoft.com/office/drawing/2014/main" id="{157882B1-6795-5947-A0ED-7038A830EA08}"/>
              </a:ext>
            </a:extLst>
          </p:cNvPr>
          <p:cNvSpPr txBox="1"/>
          <p:nvPr/>
        </p:nvSpPr>
        <p:spPr>
          <a:xfrm>
            <a:off x="1312810" y="3719231"/>
            <a:ext cx="19779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Intelligent Systems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Machine Learning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Science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Cyber Operations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03C1DA2-41B5-4541-B8D4-20D1EF6CC4EE}"/>
              </a:ext>
            </a:extLst>
          </p:cNvPr>
          <p:cNvGrpSpPr/>
          <p:nvPr/>
        </p:nvGrpSpPr>
        <p:grpSpPr>
          <a:xfrm>
            <a:off x="4800384" y="1574743"/>
            <a:ext cx="954939" cy="955088"/>
            <a:chOff x="5564220" y="2905692"/>
            <a:chExt cx="1063559" cy="1046616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F4E124C3-B54D-F24E-9554-945BDA39BA41}"/>
                </a:ext>
              </a:extLst>
            </p:cNvPr>
            <p:cNvSpPr/>
            <p:nvPr/>
          </p:nvSpPr>
          <p:spPr>
            <a:xfrm>
              <a:off x="5633087" y="2968410"/>
              <a:ext cx="930548" cy="93176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Block Arc 32">
              <a:extLst>
                <a:ext uri="{FF2B5EF4-FFF2-40B4-BE49-F238E27FC236}">
                  <a16:creationId xmlns:a16="http://schemas.microsoft.com/office/drawing/2014/main" id="{DFE68E8A-74E9-C343-91A2-8BEFFCD5CA6E}"/>
                </a:ext>
              </a:extLst>
            </p:cNvPr>
            <p:cNvSpPr/>
            <p:nvPr/>
          </p:nvSpPr>
          <p:spPr>
            <a:xfrm>
              <a:off x="5564220" y="2905692"/>
              <a:ext cx="1063559" cy="1046616"/>
            </a:xfrm>
            <a:prstGeom prst="blockArc">
              <a:avLst>
                <a:gd name="adj1" fmla="val 247516"/>
                <a:gd name="adj2" fmla="val 219669"/>
                <a:gd name="adj3" fmla="val 10916"/>
              </a:avLst>
            </a:prstGeom>
            <a:solidFill>
              <a:srgbClr val="E45F1C"/>
            </a:solidFill>
            <a:ln>
              <a:solidFill>
                <a:srgbClr val="E45F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34" name="Picture 33" descr="https://d30y9cdsu7xlg0.cloudfront.net/png/5350-200.png">
              <a:extLst>
                <a:ext uri="{FF2B5EF4-FFF2-40B4-BE49-F238E27FC236}">
                  <a16:creationId xmlns:a16="http://schemas.microsoft.com/office/drawing/2014/main" id="{A4C3B91C-C069-7941-B7D0-8DE5D293D4A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2897" y="3074281"/>
              <a:ext cx="709438" cy="7094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5" name="TextBox 22">
            <a:extLst>
              <a:ext uri="{FF2B5EF4-FFF2-40B4-BE49-F238E27FC236}">
                <a16:creationId xmlns:a16="http://schemas.microsoft.com/office/drawing/2014/main" id="{60621406-5F3B-8D4A-B04D-1CA973966E33}"/>
              </a:ext>
            </a:extLst>
          </p:cNvPr>
          <p:cNvSpPr txBox="1"/>
          <p:nvPr/>
        </p:nvSpPr>
        <p:spPr>
          <a:xfrm>
            <a:off x="5833778" y="1576347"/>
            <a:ext cx="27162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Space 2.0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Satellite Supply Chain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Mission Autonomy, Disaggregation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Platform and Payload Resilience</a:t>
            </a:r>
          </a:p>
        </p:txBody>
      </p:sp>
      <p:sp>
        <p:nvSpPr>
          <p:cNvPr id="36" name="TextBox 22">
            <a:extLst>
              <a:ext uri="{FF2B5EF4-FFF2-40B4-BE49-F238E27FC236}">
                <a16:creationId xmlns:a16="http://schemas.microsoft.com/office/drawing/2014/main" id="{D7C733C5-9878-DB43-9345-BFCEFDC4E3A0}"/>
              </a:ext>
            </a:extLst>
          </p:cNvPr>
          <p:cNvSpPr txBox="1"/>
          <p:nvPr/>
        </p:nvSpPr>
        <p:spPr>
          <a:xfrm>
            <a:off x="5844765" y="2628733"/>
            <a:ext cx="247189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Cybersecurity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Transportation, Energy Security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IoT and 5G Security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AI/ML and Security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7E0B27E-5B76-7E4F-AC7F-C79BABDBB422}"/>
              </a:ext>
            </a:extLst>
          </p:cNvPr>
          <p:cNvGrpSpPr/>
          <p:nvPr/>
        </p:nvGrpSpPr>
        <p:grpSpPr>
          <a:xfrm>
            <a:off x="4800384" y="2641494"/>
            <a:ext cx="985258" cy="976573"/>
            <a:chOff x="4851180" y="3228525"/>
            <a:chExt cx="985258" cy="976573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DB6542AE-7296-B440-A696-C58B4517FC53}"/>
                </a:ext>
              </a:extLst>
            </p:cNvPr>
            <p:cNvGrpSpPr/>
            <p:nvPr/>
          </p:nvGrpSpPr>
          <p:grpSpPr>
            <a:xfrm>
              <a:off x="4851180" y="3228525"/>
              <a:ext cx="985258" cy="976573"/>
              <a:chOff x="5564220" y="2905692"/>
              <a:chExt cx="1063559" cy="1046616"/>
            </a:xfrm>
          </p:grpSpPr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9C1D4F0A-C79B-124A-92C9-22149D5F9DA7}"/>
                  </a:ext>
                </a:extLst>
              </p:cNvPr>
              <p:cNvSpPr/>
              <p:nvPr/>
            </p:nvSpPr>
            <p:spPr>
              <a:xfrm>
                <a:off x="5630549" y="2959419"/>
                <a:ext cx="930548" cy="93176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1" name="Block Arc 40">
                <a:extLst>
                  <a:ext uri="{FF2B5EF4-FFF2-40B4-BE49-F238E27FC236}">
                    <a16:creationId xmlns:a16="http://schemas.microsoft.com/office/drawing/2014/main" id="{CF0C4269-A899-A843-AADC-C1F459D49A35}"/>
                  </a:ext>
                </a:extLst>
              </p:cNvPr>
              <p:cNvSpPr/>
              <p:nvPr/>
            </p:nvSpPr>
            <p:spPr>
              <a:xfrm>
                <a:off x="5564220" y="2905692"/>
                <a:ext cx="1063559" cy="1046616"/>
              </a:xfrm>
              <a:prstGeom prst="blockArc">
                <a:avLst>
                  <a:gd name="adj1" fmla="val 247516"/>
                  <a:gd name="adj2" fmla="val 219669"/>
                  <a:gd name="adj3" fmla="val 10916"/>
                </a:avLst>
              </a:prstGeom>
              <a:solidFill>
                <a:srgbClr val="E45F1C"/>
              </a:solidFill>
              <a:ln>
                <a:solidFill>
                  <a:srgbClr val="E45F1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pic>
          <p:nvPicPr>
            <p:cNvPr id="39" name="Picture 2" descr="https://maxcdn.icons8.com/Android_L/PNG/512/Industry/gears-512.png">
              <a:extLst>
                <a:ext uri="{FF2B5EF4-FFF2-40B4-BE49-F238E27FC236}">
                  <a16:creationId xmlns:a16="http://schemas.microsoft.com/office/drawing/2014/main" id="{D16EA31D-E015-0444-9648-AFBD8C47393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8129" y="3388202"/>
              <a:ext cx="661485" cy="6614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2" name="TextBox 6">
            <a:extLst>
              <a:ext uri="{FF2B5EF4-FFF2-40B4-BE49-F238E27FC236}">
                <a16:creationId xmlns:a16="http://schemas.microsoft.com/office/drawing/2014/main" id="{84D18582-F94E-0E4D-9060-81AB2AD0FD35}"/>
              </a:ext>
            </a:extLst>
          </p:cNvPr>
          <p:cNvSpPr txBox="1"/>
          <p:nvPr/>
        </p:nvSpPr>
        <p:spPr>
          <a:xfrm>
            <a:off x="8784226" y="912254"/>
            <a:ext cx="1871859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National Centers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EC6227F-4E24-BF42-8262-11C31EFFEC9C}"/>
              </a:ext>
            </a:extLst>
          </p:cNvPr>
          <p:cNvCxnSpPr/>
          <p:nvPr/>
        </p:nvCxnSpPr>
        <p:spPr>
          <a:xfrm flipV="1">
            <a:off x="9390558" y="1323980"/>
            <a:ext cx="2682909" cy="14483"/>
          </a:xfrm>
          <a:prstGeom prst="line">
            <a:avLst/>
          </a:prstGeom>
          <a:ln w="50800">
            <a:solidFill>
              <a:srgbClr val="E45F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2" descr="Image result for serc uarc">
            <a:extLst>
              <a:ext uri="{FF2B5EF4-FFF2-40B4-BE49-F238E27FC236}">
                <a16:creationId xmlns:a16="http://schemas.microsoft.com/office/drawing/2014/main" id="{881EFD6E-52DB-6945-A321-771FA78728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5686" y="1495603"/>
            <a:ext cx="2398492" cy="647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Image result for s2erc">
            <a:extLst>
              <a:ext uri="{FF2B5EF4-FFF2-40B4-BE49-F238E27FC236}">
                <a16:creationId xmlns:a16="http://schemas.microsoft.com/office/drawing/2014/main" id="{5E5FC4AA-8EAC-0145-A4D0-A4FC35D154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444413" y="2249862"/>
            <a:ext cx="2061787" cy="808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TextBox 6">
            <a:extLst>
              <a:ext uri="{FF2B5EF4-FFF2-40B4-BE49-F238E27FC236}">
                <a16:creationId xmlns:a16="http://schemas.microsoft.com/office/drawing/2014/main" id="{F6D0B2C9-981B-DE42-8772-F69887CB2E90}"/>
              </a:ext>
            </a:extLst>
          </p:cNvPr>
          <p:cNvSpPr txBox="1"/>
          <p:nvPr/>
        </p:nvSpPr>
        <p:spPr>
          <a:xfrm>
            <a:off x="8821394" y="3224935"/>
            <a:ext cx="2320572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Centers of Excellence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ACC75A00-6875-3140-96AB-2BFC5E778F33}"/>
              </a:ext>
            </a:extLst>
          </p:cNvPr>
          <p:cNvCxnSpPr/>
          <p:nvPr/>
        </p:nvCxnSpPr>
        <p:spPr>
          <a:xfrm flipV="1">
            <a:off x="9389622" y="3636661"/>
            <a:ext cx="2682909" cy="14483"/>
          </a:xfrm>
          <a:prstGeom prst="line">
            <a:avLst/>
          </a:prstGeom>
          <a:ln w="50800">
            <a:solidFill>
              <a:srgbClr val="E45F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65BCA7F-6375-5647-84F6-772F37AEA961}"/>
              </a:ext>
            </a:extLst>
          </p:cNvPr>
          <p:cNvCxnSpPr/>
          <p:nvPr/>
        </p:nvCxnSpPr>
        <p:spPr>
          <a:xfrm>
            <a:off x="0" y="5003787"/>
            <a:ext cx="12192000" cy="0"/>
          </a:xfrm>
          <a:prstGeom prst="line">
            <a:avLst/>
          </a:prstGeom>
          <a:ln w="63500">
            <a:solidFill>
              <a:srgbClr val="8836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id="{F6873435-FE4B-D647-AAD6-8D089D6F99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125030"/>
              </p:ext>
            </p:extLst>
          </p:nvPr>
        </p:nvGraphicFramePr>
        <p:xfrm>
          <a:off x="0" y="5081754"/>
          <a:ext cx="11717267" cy="12264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8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52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5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58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05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334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226498">
                <a:tc>
                  <a:txBody>
                    <a:bodyPr/>
                    <a:lstStyle/>
                    <a:p>
                      <a:pPr algn="r"/>
                      <a:r>
                        <a:rPr lang="en-US" sz="3600" b="1" dirty="0">
                          <a:solidFill>
                            <a:srgbClr val="883632"/>
                          </a:solidFill>
                        </a:rPr>
                        <a:t>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883632"/>
                          </a:solidFill>
                        </a:rPr>
                        <a:t>Faculty and Staff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b="1" dirty="0" smtClean="0">
                          <a:solidFill>
                            <a:srgbClr val="883632"/>
                          </a:solidFill>
                        </a:rPr>
                        <a:t>625+</a:t>
                      </a:r>
                      <a:endParaRPr lang="en-US" sz="3600" b="1" dirty="0">
                        <a:solidFill>
                          <a:srgbClr val="88363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883632"/>
                          </a:solidFill>
                        </a:rPr>
                        <a:t>Students</a:t>
                      </a:r>
                      <a:r>
                        <a:rPr lang="en-US" baseline="0" dirty="0">
                          <a:solidFill>
                            <a:srgbClr val="883632"/>
                          </a:solidFill>
                        </a:rPr>
                        <a:t> Engaged Annually</a:t>
                      </a:r>
                      <a:endParaRPr lang="en-US" dirty="0">
                        <a:solidFill>
                          <a:srgbClr val="88363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b="1" dirty="0">
                          <a:solidFill>
                            <a:srgbClr val="883632"/>
                          </a:solidFill>
                        </a:rPr>
                        <a:t>$</a:t>
                      </a:r>
                      <a:r>
                        <a:rPr lang="en-US" sz="3600" b="1" dirty="0" smtClean="0">
                          <a:solidFill>
                            <a:srgbClr val="883632"/>
                          </a:solidFill>
                        </a:rPr>
                        <a:t>16M</a:t>
                      </a:r>
                      <a:endParaRPr lang="en-US" sz="3600" b="1" dirty="0">
                        <a:solidFill>
                          <a:srgbClr val="88363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883632"/>
                          </a:solidFill>
                        </a:rPr>
                        <a:t>Annual Program</a:t>
                      </a:r>
                      <a:r>
                        <a:rPr lang="en-US" baseline="0" dirty="0">
                          <a:solidFill>
                            <a:srgbClr val="883632"/>
                          </a:solidFill>
                        </a:rPr>
                        <a:t> Revenue</a:t>
                      </a:r>
                      <a:endParaRPr lang="en-US" dirty="0">
                        <a:solidFill>
                          <a:srgbClr val="88363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b="1" dirty="0">
                          <a:solidFill>
                            <a:srgbClr val="883632"/>
                          </a:solidFill>
                        </a:rPr>
                        <a:t>$130M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883632"/>
                          </a:solidFill>
                        </a:rPr>
                        <a:t>Venture Investment</a:t>
                      </a:r>
                      <a:r>
                        <a:rPr lang="en-US" baseline="0" dirty="0">
                          <a:solidFill>
                            <a:srgbClr val="883632"/>
                          </a:solidFill>
                        </a:rPr>
                        <a:t> in Spin-Offs</a:t>
                      </a:r>
                      <a:endParaRPr lang="en-US" dirty="0">
                        <a:solidFill>
                          <a:srgbClr val="88363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64E5D3C-2575-5740-99AE-1FFD7BAC86CA}"/>
              </a:ext>
            </a:extLst>
          </p:cNvPr>
          <p:cNvCxnSpPr/>
          <p:nvPr/>
        </p:nvCxnSpPr>
        <p:spPr>
          <a:xfrm flipV="1">
            <a:off x="8702722" y="870532"/>
            <a:ext cx="0" cy="4161259"/>
          </a:xfrm>
          <a:prstGeom prst="line">
            <a:avLst/>
          </a:prstGeom>
          <a:ln w="63500">
            <a:solidFill>
              <a:srgbClr val="8836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>
            <a:extLst>
              <a:ext uri="{FF2B5EF4-FFF2-40B4-BE49-F238E27FC236}">
                <a16:creationId xmlns:a16="http://schemas.microsoft.com/office/drawing/2014/main" id="{D5428AAB-97D6-1E42-968B-D7308709234E}"/>
              </a:ext>
            </a:extLst>
          </p:cNvPr>
          <p:cNvGrpSpPr/>
          <p:nvPr/>
        </p:nvGrpSpPr>
        <p:grpSpPr>
          <a:xfrm>
            <a:off x="4800384" y="3734571"/>
            <a:ext cx="985258" cy="976573"/>
            <a:chOff x="4851180" y="3734571"/>
            <a:chExt cx="985258" cy="976573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EFB61753-A087-854F-B579-226548C20208}"/>
                </a:ext>
              </a:extLst>
            </p:cNvPr>
            <p:cNvSpPr/>
            <p:nvPr/>
          </p:nvSpPr>
          <p:spPr>
            <a:xfrm>
              <a:off x="4912626" y="3784702"/>
              <a:ext cx="862039" cy="8694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Block Arc 52">
              <a:extLst>
                <a:ext uri="{FF2B5EF4-FFF2-40B4-BE49-F238E27FC236}">
                  <a16:creationId xmlns:a16="http://schemas.microsoft.com/office/drawing/2014/main" id="{E3641B86-078A-DC41-A67B-06D08431AC6C}"/>
                </a:ext>
              </a:extLst>
            </p:cNvPr>
            <p:cNvSpPr/>
            <p:nvPr/>
          </p:nvSpPr>
          <p:spPr>
            <a:xfrm>
              <a:off x="4851180" y="3734571"/>
              <a:ext cx="985258" cy="976573"/>
            </a:xfrm>
            <a:prstGeom prst="blockArc">
              <a:avLst>
                <a:gd name="adj1" fmla="val 247516"/>
                <a:gd name="adj2" fmla="val 219669"/>
                <a:gd name="adj3" fmla="val 10916"/>
              </a:avLst>
            </a:prstGeom>
            <a:solidFill>
              <a:srgbClr val="E45F1C"/>
            </a:solidFill>
            <a:ln>
              <a:solidFill>
                <a:srgbClr val="E45F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4" name="TextBox 22">
            <a:extLst>
              <a:ext uri="{FF2B5EF4-FFF2-40B4-BE49-F238E27FC236}">
                <a16:creationId xmlns:a16="http://schemas.microsoft.com/office/drawing/2014/main" id="{C8439F66-4669-AA45-9C06-F2FB7A9D0183}"/>
              </a:ext>
            </a:extLst>
          </p:cNvPr>
          <p:cNvSpPr txBox="1"/>
          <p:nvPr/>
        </p:nvSpPr>
        <p:spPr>
          <a:xfrm>
            <a:off x="5844765" y="3716029"/>
            <a:ext cx="28357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Artificial Intelligence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AI Assurance and Security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Deep Learning for Sensor Processing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Fusion and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Sensemaking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5" name="Picture 2" descr="Image result for ai icon">
            <a:extLst>
              <a:ext uri="{FF2B5EF4-FFF2-40B4-BE49-F238E27FC236}">
                <a16:creationId xmlns:a16="http://schemas.microsoft.com/office/drawing/2014/main" id="{28BBBD12-DE84-6D4C-9550-B8DAEE11A2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126" y="3821156"/>
            <a:ext cx="801744" cy="801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820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Large Team Based Projects</a:t>
            </a:r>
            <a:br>
              <a:rPr lang="en-US" dirty="0" smtClean="0"/>
            </a:br>
            <a:r>
              <a:rPr lang="en-US" dirty="0" smtClean="0"/>
              <a:t>How do we adjust for online?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01F01-B26F-4FCD-A4FE-1525A0443C50}" type="slidenum">
              <a:rPr lang="en-US" smtClean="0">
                <a:solidFill>
                  <a:prstClr val="white"/>
                </a:solidFill>
              </a:rPr>
              <a:pPr/>
              <a:t>4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84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Remote – Embracing our Tools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01F01-B26F-4FCD-A4FE-1525A0443C50}" type="slidenum">
              <a:rPr lang="en-US" smtClean="0">
                <a:solidFill>
                  <a:prstClr val="white"/>
                </a:solidFill>
              </a:rPr>
              <a:pPr/>
              <a:t>5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" y="1120394"/>
            <a:ext cx="8705070" cy="389687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396577" y="2814762"/>
            <a:ext cx="357809" cy="1590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359801" y="1621262"/>
            <a:ext cx="6431359" cy="4450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42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Remote – Rethinking Education and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889" y="993423"/>
            <a:ext cx="6308459" cy="5295195"/>
          </a:xfrm>
        </p:spPr>
        <p:txBody>
          <a:bodyPr/>
          <a:lstStyle/>
          <a:p>
            <a:r>
              <a:rPr lang="en-US" dirty="0" smtClean="0"/>
              <a:t>February 2020 – working with various agencies to develop in person trainings for professionals to attend for certifications in:</a:t>
            </a:r>
          </a:p>
          <a:p>
            <a:pPr lvl="1"/>
            <a:r>
              <a:rPr lang="en-US" dirty="0" smtClean="0"/>
              <a:t>Systems Engineering and Simulation</a:t>
            </a:r>
          </a:p>
          <a:p>
            <a:pPr lvl="1"/>
            <a:r>
              <a:rPr lang="en-US" dirty="0" smtClean="0"/>
              <a:t>Machine Learning</a:t>
            </a:r>
          </a:p>
          <a:p>
            <a:pPr lvl="1"/>
            <a:r>
              <a:rPr lang="en-US" dirty="0" smtClean="0"/>
              <a:t>Natural Language Processing</a:t>
            </a:r>
          </a:p>
          <a:p>
            <a:pPr lvl="1"/>
            <a:r>
              <a:rPr lang="en-US" dirty="0" smtClean="0"/>
              <a:t>Mission Engineering</a:t>
            </a:r>
          </a:p>
          <a:p>
            <a:r>
              <a:rPr lang="en-US" dirty="0" smtClean="0"/>
              <a:t>Re-vectored into developing comprehensive materials suitable for remote instruction</a:t>
            </a:r>
          </a:p>
          <a:p>
            <a:pPr lvl="1"/>
            <a:r>
              <a:rPr lang="en-US" dirty="0" smtClean="0"/>
              <a:t>Course notes, data, clear commented code!</a:t>
            </a:r>
          </a:p>
          <a:p>
            <a:pPr lvl="1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01F01-B26F-4FCD-A4FE-1525A0443C50}" type="slidenum">
              <a:rPr lang="en-US" smtClean="0">
                <a:solidFill>
                  <a:prstClr val="white"/>
                </a:solidFill>
              </a:rPr>
              <a:pPr/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4755" y="993423"/>
            <a:ext cx="4473659" cy="251501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5632" y="3724511"/>
            <a:ext cx="1575952" cy="225222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30267" y="4019814"/>
            <a:ext cx="1514310" cy="189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13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889" y="993423"/>
            <a:ext cx="6503668" cy="5295195"/>
          </a:xfrm>
        </p:spPr>
        <p:txBody>
          <a:bodyPr/>
          <a:lstStyle/>
          <a:p>
            <a:r>
              <a:rPr lang="en-US" dirty="0" smtClean="0"/>
              <a:t>Zoom/Teams/Blue Jeans/WebEx Wear out</a:t>
            </a:r>
          </a:p>
          <a:p>
            <a:r>
              <a:rPr lang="en-US" dirty="0" smtClean="0"/>
              <a:t>Cross-Institution Collaborations</a:t>
            </a:r>
          </a:p>
          <a:p>
            <a:pPr lvl="1"/>
            <a:r>
              <a:rPr lang="en-US" dirty="0" smtClean="0"/>
              <a:t>Accounts/Connectivity</a:t>
            </a:r>
          </a:p>
          <a:p>
            <a:r>
              <a:rPr lang="en-US" dirty="0" smtClean="0"/>
              <a:t>Brainstorming and breakouts still struggle</a:t>
            </a:r>
          </a:p>
          <a:p>
            <a:pPr lvl="1"/>
            <a:r>
              <a:rPr lang="en-US" dirty="0" smtClean="0"/>
              <a:t>MIRO/MURAL</a:t>
            </a:r>
          </a:p>
          <a:p>
            <a:r>
              <a:rPr lang="en-US" dirty="0" smtClean="0"/>
              <a:t>New Program Starts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01F01-B26F-4FCD-A4FE-1525A0443C50}" type="slidenum">
              <a:rPr lang="en-US" smtClean="0">
                <a:solidFill>
                  <a:prstClr val="white"/>
                </a:solidFill>
              </a:rPr>
              <a:pPr/>
              <a:t>7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3570" y="993423"/>
            <a:ext cx="5468430" cy="3671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31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262</Words>
  <Application>Microsoft Office PowerPoint</Application>
  <PresentationFormat>Widescreen</PresentationFormat>
  <Paragraphs>67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1_Office Theme</vt:lpstr>
      <vt:lpstr>T&amp;E Workforce Panel </vt:lpstr>
      <vt:lpstr>Hume Center Mission</vt:lpstr>
      <vt:lpstr>Hume Center Snapshot</vt:lpstr>
      <vt:lpstr>Large Team Based Projects How do we adjust for online?</vt:lpstr>
      <vt:lpstr>Moving Remote – Embracing our Tools </vt:lpstr>
      <vt:lpstr>Moving Remote – Rethinking Education and Training</vt:lpstr>
      <vt:lpstr>Challenges</vt:lpstr>
    </vt:vector>
  </TitlesOfParts>
  <Company>Virginia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(U) Hume Center Mission</dc:title>
  <dc:creator>Laura Freeman</dc:creator>
  <cp:lastModifiedBy>Freeman, Laura</cp:lastModifiedBy>
  <cp:revision>11</cp:revision>
  <dcterms:created xsi:type="dcterms:W3CDTF">2019-06-13T17:45:11Z</dcterms:created>
  <dcterms:modified xsi:type="dcterms:W3CDTF">2020-09-03T13:45:46Z</dcterms:modified>
</cp:coreProperties>
</file>