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1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0" r:id="rId16"/>
    <p:sldId id="295" r:id="rId17"/>
    <p:sldId id="284" r:id="rId18"/>
    <p:sldId id="283" r:id="rId19"/>
    <p:sldId id="286" r:id="rId20"/>
    <p:sldId id="281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D80D-FC37-7449-A4AE-982B040A85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4" y="680645"/>
            <a:ext cx="6628254" cy="26711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F05AC-66B6-5941-99AC-1B1F64087C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204" y="3443910"/>
            <a:ext cx="638762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2916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94F4-FDEC-EB40-856A-4AE7B2FE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844" y="365125"/>
            <a:ext cx="1003795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2D84B-3457-8E4C-B9AF-F3B2341C0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15844" y="1825625"/>
            <a:ext cx="1003795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9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DD9AD-EF7F-4647-9B92-415044C3F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E2C53-9770-5241-985E-B07C72F90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8410" y="365125"/>
            <a:ext cx="72640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57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A63C-068C-5C4D-B7B3-3645F900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276" y="365125"/>
            <a:ext cx="1003052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A670-BD33-8344-9E52-109F1FE7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278" y="1825625"/>
            <a:ext cx="1003052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32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A5E9-8370-2744-978E-3A6B9125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1709738"/>
            <a:ext cx="1004647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135B9-86AF-E745-8C6B-F950FB0DC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976" y="4589463"/>
            <a:ext cx="1004647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A645-A6A8-6947-9CE9-860A3D3E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410" y="365125"/>
            <a:ext cx="1004539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DD4B-4B09-9648-8164-FDADC6D12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410" y="1825625"/>
            <a:ext cx="4711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C781-9C95-8A41-9758-8C42558BB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10911-637D-3644-866A-4E499CE5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00954-1FD3-084E-99D8-B4D9D303FBFC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C16A1-8BF7-624C-8766-77522899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2943-DB1A-284C-B969-8E6B642C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B79895-9C56-C04B-9757-475F3B3C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DEA9-31B3-E140-8A2B-84326FC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365125"/>
            <a:ext cx="100544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9DB17-E2C8-DB40-9391-CD1CF278E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976" y="1681163"/>
            <a:ext cx="469659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86730-5497-0749-B1CC-E3C3E732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0976" y="2505075"/>
            <a:ext cx="469659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E7DB7-993F-9946-B429-D0B6DFD96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82C99-F5FC-2B43-8627-A2A1A119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62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FC9E-9A68-C140-B6CB-2720BD06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365125"/>
            <a:ext cx="1005282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4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2B5F-727D-6F4E-A217-C207CEE2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457200"/>
            <a:ext cx="34710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6900-F832-E341-9DC1-AC87844B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33382-29F7-2841-BFE9-A0921E7B8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976" y="2057400"/>
            <a:ext cx="34710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7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9004-1FF6-DD4D-84F0-F9F2802E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457200"/>
            <a:ext cx="34710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D29E0-A18A-D04F-B6E7-5FA8C8B32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C74FD-77BE-4F4C-B750-BAE5F3526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976" y="2057400"/>
            <a:ext cx="34710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9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641A2-3409-754C-BEA1-035D6B3D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0" y="365125"/>
            <a:ext cx="10060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5CE3E-24DA-6D4A-8C95-651ECE45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540" y="1825625"/>
            <a:ext cx="100602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31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C96B-F1F2-364D-B1C2-CC7E8B7E6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204" y="642454"/>
            <a:ext cx="6628254" cy="2107235"/>
          </a:xfrm>
        </p:spPr>
        <p:txBody>
          <a:bodyPr>
            <a:noAutofit/>
          </a:bodyPr>
          <a:lstStyle/>
          <a:p>
            <a:r>
              <a:rPr lang="en-US" sz="4800" dirty="0"/>
              <a:t>Function Level ROP Gadget Survival Using Software Diversification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7954A-72B5-894D-AE53-17995F332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204" y="2813189"/>
            <a:ext cx="6387623" cy="1655762"/>
          </a:xfrm>
        </p:spPr>
        <p:txBody>
          <a:bodyPr/>
          <a:lstStyle/>
          <a:p>
            <a:r>
              <a:rPr lang="en-US" dirty="0"/>
              <a:t>David Reyes</a:t>
            </a:r>
          </a:p>
          <a:p>
            <a:r>
              <a:rPr lang="en-US" sz="2800" dirty="0"/>
              <a:t>PhD. Candidate</a:t>
            </a:r>
          </a:p>
          <a:p>
            <a:r>
              <a:rPr lang="en-US" sz="2800" dirty="0"/>
              <a:t>University of Texas at El Paso</a:t>
            </a:r>
          </a:p>
        </p:txBody>
      </p:sp>
    </p:spTree>
    <p:extLst>
      <p:ext uri="{BB962C8B-B14F-4D97-AF65-F5344CB8AC3E}">
        <p14:creationId xmlns:p14="http://schemas.microsoft.com/office/powerpoint/2010/main" val="118911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38BD-BFAE-6849-9723-386CBF13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6979-65CB-EF4B-8688-2DD774F7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develop models and method to measure the impact diversification approaches have on binaries</a:t>
            </a:r>
          </a:p>
          <a:p>
            <a:r>
              <a:rPr lang="en-US" dirty="0"/>
              <a:t>Greater understanding on how diversification approaches affect attack resistance</a:t>
            </a:r>
          </a:p>
          <a:p>
            <a:r>
              <a:rPr lang="en-US" dirty="0"/>
              <a:t>Greater understanding of the tradeoffs between different diversification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3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9BC3-AF64-DB4A-8C85-53BE963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CCF8-5FB7-C148-A29F-4EBCD5FFF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Linux Core Util binaries</a:t>
            </a:r>
          </a:p>
          <a:p>
            <a:r>
              <a:rPr lang="en-US" dirty="0"/>
              <a:t>Diversified using Amoeba</a:t>
            </a:r>
          </a:p>
          <a:p>
            <a:pPr lvl="1"/>
            <a:r>
              <a:rPr lang="en-US" dirty="0"/>
              <a:t>Diversification engine developed by Penn State</a:t>
            </a:r>
          </a:p>
          <a:p>
            <a:pPr lvl="1"/>
            <a:r>
              <a:rPr lang="en-US" dirty="0"/>
              <a:t>Offers 9 different diversification algorithms</a:t>
            </a:r>
          </a:p>
          <a:p>
            <a:pPr lvl="1"/>
            <a:r>
              <a:rPr lang="en-US" dirty="0"/>
              <a:t>Data set  was available from previous work</a:t>
            </a:r>
          </a:p>
          <a:p>
            <a:r>
              <a:rPr lang="en-US" dirty="0"/>
              <a:t>Binaries were diversified with nine different algorithms </a:t>
            </a:r>
          </a:p>
          <a:p>
            <a:r>
              <a:rPr lang="en-US" dirty="0"/>
              <a:t>Diversification passes ranged from 20-50</a:t>
            </a:r>
          </a:p>
        </p:txBody>
      </p:sp>
    </p:spTree>
    <p:extLst>
      <p:ext uri="{BB962C8B-B14F-4D97-AF65-F5344CB8AC3E}">
        <p14:creationId xmlns:p14="http://schemas.microsoft.com/office/powerpoint/2010/main" val="223891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9C4A-26C1-BA47-9669-EE48D146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A87F2-4416-ED4E-A608-732DC18E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Analyzed the relationship between number of functions and number of ROP gadgets in non-diversified binaries</a:t>
            </a:r>
          </a:p>
          <a:p>
            <a:r>
              <a:rPr lang="en-US" dirty="0"/>
              <a:t> Rationale more functions in a binary more room for diversification</a:t>
            </a:r>
          </a:p>
          <a:p>
            <a:r>
              <a:rPr lang="en-US" dirty="0"/>
              <a:t>Linear relationship between functions and ROP gadgets for non-Diversified binaries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2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9C4A-26C1-BA47-9669-EE48D146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Results-2</a:t>
            </a:r>
          </a:p>
        </p:txBody>
      </p:sp>
      <p:pic>
        <p:nvPicPr>
          <p:cNvPr id="4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339D81F0-AFAC-0040-BB5B-4D19AE5650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70" y="1322172"/>
            <a:ext cx="8612659" cy="47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9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CF6D-F0E5-8443-A7A7-E28228FE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4847-BE83-734F-83AD-5B6AD74B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Analyzed the relationship between number of functions and number of ROP gadgets in diversified binaries</a:t>
            </a:r>
          </a:p>
          <a:p>
            <a:r>
              <a:rPr lang="en-US" dirty="0"/>
              <a:t>Relationship remains somewhat linear</a:t>
            </a:r>
          </a:p>
          <a:p>
            <a:r>
              <a:rPr lang="en-US" dirty="0"/>
              <a:t>Diversified variants seem to cluster with their non-diversified counterparts</a:t>
            </a:r>
          </a:p>
        </p:txBody>
      </p:sp>
    </p:spTree>
    <p:extLst>
      <p:ext uri="{BB962C8B-B14F-4D97-AF65-F5344CB8AC3E}">
        <p14:creationId xmlns:p14="http://schemas.microsoft.com/office/powerpoint/2010/main" val="255498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BB33-1100-BE4F-81E9-E40CCC0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76" y="0"/>
            <a:ext cx="10030523" cy="1325563"/>
          </a:xfrm>
        </p:spPr>
        <p:txBody>
          <a:bodyPr/>
          <a:lstStyle/>
          <a:p>
            <a:r>
              <a:rPr lang="en-US" dirty="0"/>
              <a:t>Preliminary Results-3</a:t>
            </a:r>
          </a:p>
        </p:txBody>
      </p:sp>
      <p:pic>
        <p:nvPicPr>
          <p:cNvPr id="4" name="Content Placeholder 9" descr="Chart, scatter chart&#10;&#10;Description automatically generated">
            <a:extLst>
              <a:ext uri="{FF2B5EF4-FFF2-40B4-BE49-F238E27FC236}">
                <a16:creationId xmlns:a16="http://schemas.microsoft.com/office/drawing/2014/main" id="{2542ED7A-3A01-9247-AABF-4A46EAF6C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106" y="1182955"/>
            <a:ext cx="7286794" cy="5675046"/>
          </a:xfrm>
        </p:spPr>
      </p:pic>
    </p:spTree>
    <p:extLst>
      <p:ext uri="{BB962C8B-B14F-4D97-AF65-F5344CB8AC3E}">
        <p14:creationId xmlns:p14="http://schemas.microsoft.com/office/powerpoint/2010/main" val="343347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3AB1-6193-6743-8929-92304403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DFDA-F9A7-574A-9C91-4EBB25C4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analysis when diversifying using other diversification engines</a:t>
            </a:r>
          </a:p>
          <a:p>
            <a:r>
              <a:rPr lang="en-US" dirty="0"/>
              <a:t>Comparing surviving ROP gadgets between variants for overlaps</a:t>
            </a:r>
          </a:p>
          <a:p>
            <a:r>
              <a:rPr lang="en-US" dirty="0"/>
              <a:t>Develop statistical methods to quantify the impact diversification has on ROP gadget removal</a:t>
            </a:r>
          </a:p>
        </p:txBody>
      </p:sp>
    </p:spTree>
    <p:extLst>
      <p:ext uri="{BB962C8B-B14F-4D97-AF65-F5344CB8AC3E}">
        <p14:creationId xmlns:p14="http://schemas.microsoft.com/office/powerpoint/2010/main" val="395374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CB7-AF29-834D-8616-8885DE92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3F209-0ABB-0F41-82F9-923E35F8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 in understanding diversification's affect on binaries</a:t>
            </a:r>
          </a:p>
          <a:p>
            <a:r>
              <a:rPr lang="en-US" dirty="0"/>
              <a:t> Study of how diversification affects an attacker's effort is in its infancy</a:t>
            </a:r>
          </a:p>
          <a:p>
            <a:r>
              <a:rPr lang="en-US" dirty="0"/>
              <a:t>Greater understanding on how diversification approaches affect attack resistance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2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62FE-E5A9-0A4F-A7E6-B9AE81C7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38" y="2766218"/>
            <a:ext cx="10030523" cy="1325563"/>
          </a:xfrm>
        </p:spPr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943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4F16-C34A-B049-8C10-904D80C1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36B63-6978-A646-A1B7-3FD31203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277" y="1676144"/>
            <a:ext cx="10030522" cy="4351338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Return Oriented Programming</a:t>
            </a:r>
          </a:p>
          <a:p>
            <a:r>
              <a:rPr lang="en-US" dirty="0"/>
              <a:t>Software Diversification</a:t>
            </a:r>
          </a:p>
          <a:p>
            <a:r>
              <a:rPr lang="en-US" dirty="0"/>
              <a:t>Problem Statement</a:t>
            </a:r>
          </a:p>
          <a:p>
            <a:r>
              <a:rPr lang="en-US" dirty="0"/>
              <a:t>Contribution</a:t>
            </a:r>
          </a:p>
          <a:p>
            <a:r>
              <a:rPr lang="en-US" dirty="0"/>
              <a:t>Preliminary Results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Future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E18B-30EB-C446-B8AA-30A3F893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051C-3D89-EE4D-B520-B5FB950D0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programs upon distribution are all identical at the assembly level</a:t>
            </a:r>
          </a:p>
          <a:p>
            <a:r>
              <a:rPr lang="en-US" dirty="0"/>
              <a:t>Creates a compromise once compromise everywhere scenario</a:t>
            </a:r>
          </a:p>
          <a:p>
            <a:pPr lvl="1"/>
            <a:r>
              <a:rPr lang="en-US" dirty="0"/>
              <a:t>Attacker’s code needs to work on one copy of the program to use their exploit across all systems running the program</a:t>
            </a:r>
          </a:p>
          <a:p>
            <a:r>
              <a:rPr lang="en-US" dirty="0"/>
              <a:t>Modern mitigations have made code injection exploitation techniques harder</a:t>
            </a:r>
          </a:p>
        </p:txBody>
      </p:sp>
    </p:spTree>
    <p:extLst>
      <p:ext uri="{BB962C8B-B14F-4D97-AF65-F5344CB8AC3E}">
        <p14:creationId xmlns:p14="http://schemas.microsoft.com/office/powerpoint/2010/main" val="129670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0105-F9AB-CE47-A61D-B2AB1772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Oriented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BBBC-8009-3C41-A5D7-9E0966125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Oriented Programming attempts to bypass modern mitigations</a:t>
            </a:r>
          </a:p>
          <a:p>
            <a:r>
              <a:rPr lang="en-US" dirty="0"/>
              <a:t>Use code snippets already present in the program called ROP gadgets:</a:t>
            </a:r>
          </a:p>
          <a:p>
            <a:pPr lvl="1"/>
            <a:r>
              <a:rPr lang="en-US" dirty="0"/>
              <a:t>Execute instructions without injecting code</a:t>
            </a:r>
          </a:p>
          <a:p>
            <a:pPr lvl="1"/>
            <a:r>
              <a:rPr lang="en-US" dirty="0"/>
              <a:t>Bypass permissions</a:t>
            </a:r>
          </a:p>
          <a:p>
            <a:pPr lvl="1"/>
            <a:r>
              <a:rPr lang="en-US" dirty="0"/>
              <a:t>Can be used across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DD80D-F6E3-2441-BC87-BF62BA679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087" y="4238575"/>
            <a:ext cx="3553712" cy="19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9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21A6-4BAB-2E46-822A-6011B17E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Oriented Programming-2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FA56D8-CE8B-BF41-9F51-FBAE2DBF5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748" y="1389256"/>
            <a:ext cx="8725577" cy="4351338"/>
          </a:xfrm>
        </p:spPr>
      </p:pic>
    </p:spTree>
    <p:extLst>
      <p:ext uri="{BB962C8B-B14F-4D97-AF65-F5344CB8AC3E}">
        <p14:creationId xmlns:p14="http://schemas.microsoft.com/office/powerpoint/2010/main" val="20614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6FF1-DDFB-714E-8F2E-06BFE67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Diversification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C96B-25E4-BF47-B0B7-AD7EA681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as a potential way to mitigate ROP based exploits</a:t>
            </a:r>
          </a:p>
          <a:p>
            <a:r>
              <a:rPr lang="en-US" dirty="0"/>
              <a:t>Can be introduced in various phases in the software development lifecycle</a:t>
            </a:r>
          </a:p>
          <a:p>
            <a:r>
              <a:rPr lang="en-US" dirty="0"/>
              <a:t>How it works:</a:t>
            </a:r>
          </a:p>
          <a:p>
            <a:pPr lvl="1"/>
            <a:r>
              <a:rPr lang="en-US" dirty="0"/>
              <a:t>Create variants of vulnerable programs</a:t>
            </a:r>
          </a:p>
          <a:p>
            <a:pPr lvl="1"/>
            <a:r>
              <a:rPr lang="en-US" dirty="0"/>
              <a:t>Variants are semantically-equivalent</a:t>
            </a:r>
          </a:p>
          <a:p>
            <a:pPr lvl="1"/>
            <a:r>
              <a:rPr lang="en-US" dirty="0"/>
              <a:t>Variants are syntactically different</a:t>
            </a:r>
          </a:p>
          <a:p>
            <a:r>
              <a:rPr lang="en-US" dirty="0"/>
              <a:t>Instead of compromise once compromise everywhere exploits must become unique</a:t>
            </a:r>
          </a:p>
        </p:txBody>
      </p:sp>
    </p:spTree>
    <p:extLst>
      <p:ext uri="{BB962C8B-B14F-4D97-AF65-F5344CB8AC3E}">
        <p14:creationId xmlns:p14="http://schemas.microsoft.com/office/powerpoint/2010/main" val="21014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DEDE-EEDA-BB4E-B30D-F8FE5801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Diversification-2</a:t>
            </a: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4D796FAB-4E8E-4E42-BC59-3ACF7B87C9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35" y="1926559"/>
            <a:ext cx="4263079" cy="3201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9887D-D4E5-AB44-B380-DF388DA76F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7" y="1926560"/>
            <a:ext cx="4263078" cy="320149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861DD15-A055-384E-8CDC-77C77D3F2DC7}"/>
              </a:ext>
            </a:extLst>
          </p:cNvPr>
          <p:cNvSpPr/>
          <p:nvPr/>
        </p:nvSpPr>
        <p:spPr>
          <a:xfrm>
            <a:off x="5847837" y="3280170"/>
            <a:ext cx="926756" cy="494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C2EF-F1B2-B64F-A7CE-AC4880C0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Diversification-3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8753-4522-194B-BEBC-9C22EE79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Diversification adds uncertainty</a:t>
            </a:r>
          </a:p>
          <a:p>
            <a:pPr lvl="1"/>
            <a:r>
              <a:rPr lang="en-US" dirty="0"/>
              <a:t>Information gathered from one variant might not carry over to other variants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Diversification may lead to performance penalties</a:t>
            </a:r>
          </a:p>
          <a:p>
            <a:pPr lvl="1"/>
            <a:r>
              <a:rPr lang="en-US" dirty="0"/>
              <a:t>Perfect control Flow recovery is not always possible</a:t>
            </a:r>
          </a:p>
        </p:txBody>
      </p:sp>
    </p:spTree>
    <p:extLst>
      <p:ext uri="{BB962C8B-B14F-4D97-AF65-F5344CB8AC3E}">
        <p14:creationId xmlns:p14="http://schemas.microsoft.com/office/powerpoint/2010/main" val="330560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81B3-9B8E-0741-9DC2-2D5D8FB6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235A-0C1D-844D-BEED-5B5CBA491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Diversification has shown general success </a:t>
            </a:r>
          </a:p>
          <a:p>
            <a:r>
              <a:rPr lang="en-US" dirty="0"/>
              <a:t>Study of how diversification affects an attacker's effort is in its infancy</a:t>
            </a:r>
          </a:p>
          <a:p>
            <a:r>
              <a:rPr lang="en-US" dirty="0"/>
              <a:t>Few studies look at how diversity interferes with exploit re-use attacks</a:t>
            </a:r>
          </a:p>
          <a:p>
            <a:r>
              <a:rPr lang="en-US" dirty="0"/>
              <a:t>No widely accepted method has been presented to evaluate diversification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398583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EP">
      <a:dk1>
        <a:srgbClr val="000000"/>
      </a:dk1>
      <a:lt1>
        <a:sysClr val="window" lastClr="FFFFFF"/>
      </a:lt1>
      <a:dk2>
        <a:srgbClr val="041E41"/>
      </a:dk2>
      <a:lt2>
        <a:srgbClr val="FF8300"/>
      </a:lt2>
      <a:accent1>
        <a:srgbClr val="041E62"/>
      </a:accent1>
      <a:accent2>
        <a:srgbClr val="041E41"/>
      </a:accent2>
      <a:accent3>
        <a:srgbClr val="FF6700"/>
      </a:accent3>
      <a:accent4>
        <a:srgbClr val="8B8D8D"/>
      </a:accent4>
      <a:accent5>
        <a:srgbClr val="808080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_03_ppt_template_04" id="{34477432-863A-3340-B09C-4E73FDFD11AD}" vid="{3DC617D2-E998-3F41-9F93-8EFC5D421F9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7039EB578B84E854CF49448F039AC" ma:contentTypeVersion="12" ma:contentTypeDescription="Create a new document." ma:contentTypeScope="" ma:versionID="d6815cc7fc7292d0722153fb9f1a8870">
  <xsd:schema xmlns:xsd="http://www.w3.org/2001/XMLSchema" xmlns:xs="http://www.w3.org/2001/XMLSchema" xmlns:p="http://schemas.microsoft.com/office/2006/metadata/properties" xmlns:ns2="7229199b-3d47-4c7f-9b0b-63ddeace0221" xmlns:ns3="51375b90-da18-4c24-8a3d-d842917b44fa" targetNamespace="http://schemas.microsoft.com/office/2006/metadata/properties" ma:root="true" ma:fieldsID="43831a7060a7562c987dd567965605b3" ns2:_="" ns3:_="">
    <xsd:import namespace="7229199b-3d47-4c7f-9b0b-63ddeace0221"/>
    <xsd:import namespace="51375b90-da18-4c24-8a3d-d842917b4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9199b-3d47-4c7f-9b0b-63ddeace0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75b90-da18-4c24-8a3d-d842917b4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4DA1B-C9E2-4246-8F83-42D3629D12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D039B-0064-42A7-866C-5E6DD8CB9FD5}">
  <ds:schemaRefs>
    <ds:schemaRef ds:uri="http://schemas.microsoft.com/office/2006/metadata/properties"/>
    <ds:schemaRef ds:uri="http://schemas.openxmlformats.org/package/2006/metadata/core-properties"/>
    <ds:schemaRef ds:uri="51375b90-da18-4c24-8a3d-d842917b44fa"/>
    <ds:schemaRef ds:uri="7229199b-3d47-4c7f-9b0b-63ddeace0221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652E29-F9A9-4CB5-A5C6-E789590DE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29199b-3d47-4c7f-9b0b-63ddeace0221"/>
    <ds:schemaRef ds:uri="51375b90-da18-4c24-8a3d-d842917b4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</TotalTime>
  <Words>459</Words>
  <Application>Microsoft Macintosh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Medium</vt:lpstr>
      <vt:lpstr>Office Theme</vt:lpstr>
      <vt:lpstr>Function Level ROP Gadget Survival Using Software Diversification</vt:lpstr>
      <vt:lpstr>Overview</vt:lpstr>
      <vt:lpstr>Background</vt:lpstr>
      <vt:lpstr>Return Oriented Programming</vt:lpstr>
      <vt:lpstr>Return Oriented Programming-2</vt:lpstr>
      <vt:lpstr>Software Diversification</vt:lpstr>
      <vt:lpstr>Software Diversification-2</vt:lpstr>
      <vt:lpstr>Software Diversification-3 </vt:lpstr>
      <vt:lpstr>Problem Statement</vt:lpstr>
      <vt:lpstr>Contribution</vt:lpstr>
      <vt:lpstr>Experimental Set-Up</vt:lpstr>
      <vt:lpstr>Preliminary Results</vt:lpstr>
      <vt:lpstr>Preliminary Results-2</vt:lpstr>
      <vt:lpstr>Preliminary Results-4</vt:lpstr>
      <vt:lpstr>Preliminary Results-3</vt:lpstr>
      <vt:lpstr>Future Work</vt:lpstr>
      <vt:lpstr>Conclusion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Level ROP Gadget Survival Using Compiler-Based Software Diversification</dc:title>
  <dc:creator>Reyes, David</dc:creator>
  <cp:lastModifiedBy>Lena Moran</cp:lastModifiedBy>
  <cp:revision>88</cp:revision>
  <dcterms:created xsi:type="dcterms:W3CDTF">2021-06-21T17:53:52Z</dcterms:created>
  <dcterms:modified xsi:type="dcterms:W3CDTF">2021-07-08T03:17:50Z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0x0101002B07039EB578B84E854CF49448F039AC</vt:lpwstr>
  </property>
</Properties>
</file>