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8" r:id="rId4"/>
    <p:sldId id="265" r:id="rId5"/>
    <p:sldId id="258" r:id="rId6"/>
    <p:sldId id="259" r:id="rId7"/>
    <p:sldId id="261" r:id="rId8"/>
    <p:sldId id="263" r:id="rId9"/>
    <p:sldId id="262" r:id="rId10"/>
    <p:sldId id="264" r:id="rId11"/>
    <p:sldId id="260"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11" d="100"/>
          <a:sy n="111" d="100"/>
        </p:scale>
        <p:origin x="496" y="20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F980-7A64-475E-8260-366AD243C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1BF5F3-4383-4F64-95C8-77DE3B9FC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991AF7-AA4D-42E3-9989-15A3EB34D7B8}"/>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5" name="Footer Placeholder 4">
            <a:extLst>
              <a:ext uri="{FF2B5EF4-FFF2-40B4-BE49-F238E27FC236}">
                <a16:creationId xmlns:a16="http://schemas.microsoft.com/office/drawing/2014/main" id="{140FB4E7-BE49-4868-B6C3-FDA72215F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8D78-87C1-495B-99DB-B55FF53147B4}"/>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355569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98AA-9B93-49AC-8E2B-15F6E5B386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2F5E6-92B7-42E8-9423-28779C2ACC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FADAE-111F-45CB-B38D-1AD5C5058DDD}"/>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5" name="Footer Placeholder 4">
            <a:extLst>
              <a:ext uri="{FF2B5EF4-FFF2-40B4-BE49-F238E27FC236}">
                <a16:creationId xmlns:a16="http://schemas.microsoft.com/office/drawing/2014/main" id="{86C24B77-B723-4F4F-BEA0-E1CBF11EA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080B-0D1D-41B8-88EE-033583F3D6E6}"/>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201640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D00E6-212A-4054-8B77-EE29766A70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71468-2B99-42DF-9BC2-D21FF5DD5B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12DEE-899E-4C45-9D42-5788E5896904}"/>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5" name="Footer Placeholder 4">
            <a:extLst>
              <a:ext uri="{FF2B5EF4-FFF2-40B4-BE49-F238E27FC236}">
                <a16:creationId xmlns:a16="http://schemas.microsoft.com/office/drawing/2014/main" id="{25B395C6-39AD-42A1-AB69-35D84FE75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73C8A-6E0A-4D26-9242-9695DBFFD054}"/>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321416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FA47-B9D6-4859-A5F9-426826516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6F8A4C-9A0A-441B-A9C1-1363A3B3FB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55A4-CD2D-44E1-9115-09BE41DAE200}"/>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5" name="Footer Placeholder 4">
            <a:extLst>
              <a:ext uri="{FF2B5EF4-FFF2-40B4-BE49-F238E27FC236}">
                <a16:creationId xmlns:a16="http://schemas.microsoft.com/office/drawing/2014/main" id="{6C26AADB-962C-4BFE-92F5-9CE790261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D59C2-9599-471A-9C22-A2CEDA01B6FF}"/>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67284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59FE-AE62-4ACD-8CDA-3ADF0AF27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BDCA4A-66E8-4A1B-B625-9C8C0B9B9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E199CD-3CFD-4D03-A056-000BEE243C99}"/>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5" name="Footer Placeholder 4">
            <a:extLst>
              <a:ext uri="{FF2B5EF4-FFF2-40B4-BE49-F238E27FC236}">
                <a16:creationId xmlns:a16="http://schemas.microsoft.com/office/drawing/2014/main" id="{D6B07D06-3432-4195-A92F-2D856934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2B239-449F-4900-90EE-6DFE3798C4FF}"/>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190941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D1B9-EC24-4C67-8D54-B8F4D5E4E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526041-6993-4814-B2A3-92882C4BD9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6E55B-4444-4454-97D2-BC578760C0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B74A7-67F2-4A59-ACB3-8D00838D18BF}"/>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6" name="Footer Placeholder 5">
            <a:extLst>
              <a:ext uri="{FF2B5EF4-FFF2-40B4-BE49-F238E27FC236}">
                <a16:creationId xmlns:a16="http://schemas.microsoft.com/office/drawing/2014/main" id="{8E313261-887B-417A-8384-E823FA16B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09945-E898-45A7-8825-07F9D334195C}"/>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153652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A856-D235-429A-A3BB-90D7B3D945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9D3C1F-5B36-4C72-BE2F-8B042929E3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B63344-E21B-4C71-B982-389AFC95B4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70DAAA-55B2-4BE2-B825-75A8C9039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7F5AA1-741D-4BBC-BCF4-D7CF6879D1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D7E7F2-3249-4610-B646-9719C622023B}"/>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8" name="Footer Placeholder 7">
            <a:extLst>
              <a:ext uri="{FF2B5EF4-FFF2-40B4-BE49-F238E27FC236}">
                <a16:creationId xmlns:a16="http://schemas.microsoft.com/office/drawing/2014/main" id="{725D35BF-A6E9-4653-B98B-CD005B712E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A51F8-90C7-4376-BCC0-477CB095CFE5}"/>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30010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6AF7-E8E9-4F5D-A364-B00E768CAA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2940C5-6042-43DD-BFF3-56C87E8E8335}"/>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4" name="Footer Placeholder 3">
            <a:extLst>
              <a:ext uri="{FF2B5EF4-FFF2-40B4-BE49-F238E27FC236}">
                <a16:creationId xmlns:a16="http://schemas.microsoft.com/office/drawing/2014/main" id="{6898FE45-106B-4430-9738-085B582F18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D42C97-5FB8-48C5-BFFE-79E035D15957}"/>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130109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84567-8E59-46D7-B1C1-123D663CC0F1}"/>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3" name="Footer Placeholder 2">
            <a:extLst>
              <a:ext uri="{FF2B5EF4-FFF2-40B4-BE49-F238E27FC236}">
                <a16:creationId xmlns:a16="http://schemas.microsoft.com/office/drawing/2014/main" id="{1E7EDDE3-707D-4C35-93AC-64F71F30DA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21240B-3706-4F4F-9B35-7335D356BDF6}"/>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232554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37B8-4BE8-445E-951B-960F330CD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90CE12-27A5-475E-A31A-94EBA8A24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15C15-CD60-48B5-848A-DDE0C3A17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92E48-1E0C-4A3C-BAE9-A2CA90192478}"/>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6" name="Footer Placeholder 5">
            <a:extLst>
              <a:ext uri="{FF2B5EF4-FFF2-40B4-BE49-F238E27FC236}">
                <a16:creationId xmlns:a16="http://schemas.microsoft.com/office/drawing/2014/main" id="{F68F453A-08F0-4F14-8E60-C9709AA56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56034-51CE-4BE4-B17C-CD435BD28ACB}"/>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84029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5808-D6E4-4D9E-893A-2CCE05F0E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F414FD-C6AF-42A4-87AA-D5860F7A6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5C06BD-9015-4247-B6AF-A29C36566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AEB43-17E9-4164-AC54-D99186870AF2}"/>
              </a:ext>
            </a:extLst>
          </p:cNvPr>
          <p:cNvSpPr>
            <a:spLocks noGrp="1"/>
          </p:cNvSpPr>
          <p:nvPr>
            <p:ph type="dt" sz="half" idx="10"/>
          </p:nvPr>
        </p:nvSpPr>
        <p:spPr/>
        <p:txBody>
          <a:bodyPr/>
          <a:lstStyle/>
          <a:p>
            <a:fld id="{86EDD175-C9F0-4BFB-A5E2-33F276EBFA32}" type="datetimeFigureOut">
              <a:rPr lang="en-US" smtClean="0"/>
              <a:t>7/10/21</a:t>
            </a:fld>
            <a:endParaRPr lang="en-US"/>
          </a:p>
        </p:txBody>
      </p:sp>
      <p:sp>
        <p:nvSpPr>
          <p:cNvPr id="6" name="Footer Placeholder 5">
            <a:extLst>
              <a:ext uri="{FF2B5EF4-FFF2-40B4-BE49-F238E27FC236}">
                <a16:creationId xmlns:a16="http://schemas.microsoft.com/office/drawing/2014/main" id="{451F88DD-9EC5-46B7-82D0-5F72027FB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71A05-ACDB-458B-999F-7AEA0EDB44F4}"/>
              </a:ext>
            </a:extLst>
          </p:cNvPr>
          <p:cNvSpPr>
            <a:spLocks noGrp="1"/>
          </p:cNvSpPr>
          <p:nvPr>
            <p:ph type="sldNum" sz="quarter" idx="12"/>
          </p:nvPr>
        </p:nvSpPr>
        <p:spPr/>
        <p:txBody>
          <a:bodyPr/>
          <a:lstStyle/>
          <a:p>
            <a:fld id="{5CD2668A-CED6-4CA1-AC80-7611676D1802}" type="slidenum">
              <a:rPr lang="en-US" smtClean="0"/>
              <a:t>‹#›</a:t>
            </a:fld>
            <a:endParaRPr lang="en-US"/>
          </a:p>
        </p:txBody>
      </p:sp>
    </p:spTree>
    <p:extLst>
      <p:ext uri="{BB962C8B-B14F-4D97-AF65-F5344CB8AC3E}">
        <p14:creationId xmlns:p14="http://schemas.microsoft.com/office/powerpoint/2010/main" val="375660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F399D-D7A3-438D-9C31-C88B68951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B082B0-23E1-4BBE-B095-CBE85B54CB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2F4B5-E80F-44C6-846E-405A69A03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DD175-C9F0-4BFB-A5E2-33F276EBFA32}" type="datetimeFigureOut">
              <a:rPr lang="en-US" smtClean="0"/>
              <a:t>7/10/21</a:t>
            </a:fld>
            <a:endParaRPr lang="en-US"/>
          </a:p>
        </p:txBody>
      </p:sp>
      <p:sp>
        <p:nvSpPr>
          <p:cNvPr id="5" name="Footer Placeholder 4">
            <a:extLst>
              <a:ext uri="{FF2B5EF4-FFF2-40B4-BE49-F238E27FC236}">
                <a16:creationId xmlns:a16="http://schemas.microsoft.com/office/drawing/2014/main" id="{A0C5D9AB-9ED9-4E44-AA65-588F1F6AD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F9D713-5A1C-44BA-9582-82AF6EEBC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2668A-CED6-4CA1-AC80-7611676D1802}" type="slidenum">
              <a:rPr lang="en-US" smtClean="0"/>
              <a:t>‹#›</a:t>
            </a:fld>
            <a:endParaRPr lang="en-US"/>
          </a:p>
        </p:txBody>
      </p:sp>
    </p:spTree>
    <p:extLst>
      <p:ext uri="{BB962C8B-B14F-4D97-AF65-F5344CB8AC3E}">
        <p14:creationId xmlns:p14="http://schemas.microsoft.com/office/powerpoint/2010/main" val="574813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17E2F9-032A-4CAE-A2E4-7465A67B7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036EB2E8-1BD0-492D-BF5A-CE0184DA7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4672"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316ED32-D562-46FD-A6C1-B0FBF4EF6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3325"/>
            <a:ext cx="9681166" cy="6861324"/>
          </a:xfrm>
          <a:custGeom>
            <a:avLst/>
            <a:gdLst>
              <a:gd name="connsiteX0" fmla="*/ 0 w 9681166"/>
              <a:gd name="connsiteY0" fmla="*/ 6861324 h 6861324"/>
              <a:gd name="connsiteX1" fmla="*/ 3359025 w 9681166"/>
              <a:gd name="connsiteY1" fmla="*/ 6861324 h 6861324"/>
              <a:gd name="connsiteX2" fmla="*/ 3359025 w 9681166"/>
              <a:gd name="connsiteY2" fmla="*/ 6861323 h 6861324"/>
              <a:gd name="connsiteX3" fmla="*/ 9324977 w 9681166"/>
              <a:gd name="connsiteY3" fmla="*/ 6861323 h 6861324"/>
              <a:gd name="connsiteX4" fmla="*/ 9323659 w 9681166"/>
              <a:gd name="connsiteY4" fmla="*/ 6858478 h 6861324"/>
              <a:gd name="connsiteX5" fmla="*/ 9681166 w 9681166"/>
              <a:gd name="connsiteY5" fmla="*/ 6858478 h 6861324"/>
              <a:gd name="connsiteX6" fmla="*/ 6504791 w 9681166"/>
              <a:gd name="connsiteY6" fmla="*/ 0 h 6861324"/>
              <a:gd name="connsiteX7" fmla="*/ 6499214 w 9681166"/>
              <a:gd name="connsiteY7" fmla="*/ 0 h 6861324"/>
              <a:gd name="connsiteX8" fmla="*/ 5432986 w 9681166"/>
              <a:gd name="connsiteY8" fmla="*/ 0 h 6861324"/>
              <a:gd name="connsiteX9" fmla="*/ 1603114 w 9681166"/>
              <a:gd name="connsiteY9" fmla="*/ 0 h 6861324"/>
              <a:gd name="connsiteX10" fmla="*/ 1603114 w 9681166"/>
              <a:gd name="connsiteY10" fmla="*/ 479 h 6861324"/>
              <a:gd name="connsiteX11" fmla="*/ 356189 w 9681166"/>
              <a:gd name="connsiteY11" fmla="*/ 479 h 6861324"/>
              <a:gd name="connsiteX12" fmla="*/ 356189 w 9681166"/>
              <a:gd name="connsiteY12" fmla="*/ 3324 h 6861324"/>
              <a:gd name="connsiteX13" fmla="*/ 0 w 9681166"/>
              <a:gd name="connsiteY13" fmla="*/ 3324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1166" h="6861324">
                <a:moveTo>
                  <a:pt x="0" y="6861324"/>
                </a:moveTo>
                <a:lnTo>
                  <a:pt x="3359025" y="6861324"/>
                </a:lnTo>
                <a:lnTo>
                  <a:pt x="3359025" y="6861323"/>
                </a:lnTo>
                <a:lnTo>
                  <a:pt x="9324977" y="6861323"/>
                </a:lnTo>
                <a:lnTo>
                  <a:pt x="9323659" y="6858478"/>
                </a:lnTo>
                <a:lnTo>
                  <a:pt x="9681166" y="6858478"/>
                </a:lnTo>
                <a:lnTo>
                  <a:pt x="6504791" y="0"/>
                </a:lnTo>
                <a:lnTo>
                  <a:pt x="6499214" y="0"/>
                </a:lnTo>
                <a:lnTo>
                  <a:pt x="5432986" y="0"/>
                </a:lnTo>
                <a:lnTo>
                  <a:pt x="1603114" y="0"/>
                </a:lnTo>
                <a:lnTo>
                  <a:pt x="1603114" y="479"/>
                </a:lnTo>
                <a:lnTo>
                  <a:pt x="356189" y="479"/>
                </a:lnTo>
                <a:lnTo>
                  <a:pt x="356189" y="3324"/>
                </a:lnTo>
                <a:lnTo>
                  <a:pt x="0" y="332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BAAD76-6478-4909-9B5F-86B99B53F2BD}"/>
              </a:ext>
            </a:extLst>
          </p:cNvPr>
          <p:cNvSpPr>
            <a:spLocks noGrp="1"/>
          </p:cNvSpPr>
          <p:nvPr>
            <p:ph type="ctrTitle"/>
          </p:nvPr>
        </p:nvSpPr>
        <p:spPr>
          <a:xfrm>
            <a:off x="804672" y="1823107"/>
            <a:ext cx="6430784" cy="3431023"/>
          </a:xfrm>
        </p:spPr>
        <p:txBody>
          <a:bodyPr anchor="ctr">
            <a:normAutofit/>
          </a:bodyPr>
          <a:lstStyle/>
          <a:p>
            <a:pPr algn="l"/>
            <a:r>
              <a:rPr lang="en-US" dirty="0">
                <a:solidFill>
                  <a:schemeClr val="bg1"/>
                </a:solidFill>
              </a:rPr>
              <a:t>Monetization Strategies for Federally Funded Research</a:t>
            </a:r>
          </a:p>
        </p:txBody>
      </p:sp>
      <p:sp>
        <p:nvSpPr>
          <p:cNvPr id="3" name="Subtitle 2">
            <a:extLst>
              <a:ext uri="{FF2B5EF4-FFF2-40B4-BE49-F238E27FC236}">
                <a16:creationId xmlns:a16="http://schemas.microsoft.com/office/drawing/2014/main" id="{3C1B89F5-8185-4E29-872C-8FABF3DFE3F8}"/>
              </a:ext>
            </a:extLst>
          </p:cNvPr>
          <p:cNvSpPr>
            <a:spLocks noGrp="1"/>
          </p:cNvSpPr>
          <p:nvPr>
            <p:ph type="subTitle" idx="1"/>
          </p:nvPr>
        </p:nvSpPr>
        <p:spPr>
          <a:xfrm>
            <a:off x="7477387" y="5315518"/>
            <a:ext cx="4714613" cy="1655762"/>
          </a:xfrm>
        </p:spPr>
        <p:txBody>
          <a:bodyPr anchor="ctr">
            <a:normAutofit/>
          </a:bodyPr>
          <a:lstStyle/>
          <a:p>
            <a:pPr algn="r"/>
            <a:r>
              <a:rPr lang="en-US" sz="2000" dirty="0">
                <a:solidFill>
                  <a:srgbClr val="FFFFFF"/>
                </a:solidFill>
              </a:rPr>
              <a:t>William Jones, MS </a:t>
            </a:r>
          </a:p>
          <a:p>
            <a:pPr algn="r"/>
            <a:r>
              <a:rPr lang="en-US" sz="2000" dirty="0">
                <a:solidFill>
                  <a:srgbClr val="FFFFFF"/>
                </a:solidFill>
              </a:rPr>
              <a:t>Licensing Associate</a:t>
            </a:r>
          </a:p>
          <a:p>
            <a:pPr algn="r"/>
            <a:r>
              <a:rPr lang="en-US" sz="2000" dirty="0">
                <a:solidFill>
                  <a:srgbClr val="FFFFFF"/>
                </a:solidFill>
              </a:rPr>
              <a:t>TTU Office of Research Commercialization</a:t>
            </a:r>
          </a:p>
        </p:txBody>
      </p:sp>
    </p:spTree>
    <p:extLst>
      <p:ext uri="{BB962C8B-B14F-4D97-AF65-F5344CB8AC3E}">
        <p14:creationId xmlns:p14="http://schemas.microsoft.com/office/powerpoint/2010/main" val="31299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wall with graffiti on it&#10;&#10;Description automatically generated with medium confidence">
            <a:extLst>
              <a:ext uri="{FF2B5EF4-FFF2-40B4-BE49-F238E27FC236}">
                <a16:creationId xmlns:a16="http://schemas.microsoft.com/office/drawing/2014/main" id="{15889AFC-2C22-4542-A1BD-3A5AF433FD28}"/>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ChalkSketch pressure="1"/>
                    </a14:imgEffect>
                    <a14:imgEffect>
                      <a14:colorTemperature colorTemp="5072"/>
                    </a14:imgEffect>
                    <a14:imgEffect>
                      <a14:saturation sat="380000"/>
                    </a14:imgEffect>
                  </a14:imgLayer>
                </a14:imgProps>
              </a:ext>
              <a:ext uri="{28A0092B-C50C-407E-A947-70E740481C1C}">
                <a14:useLocalDpi xmlns:a14="http://schemas.microsoft.com/office/drawing/2010/main" val="0"/>
              </a:ext>
            </a:extLst>
          </a:blip>
          <a:srcRect t="9304" b="6427"/>
          <a:stretch/>
        </p:blipFill>
        <p:spPr>
          <a:xfrm>
            <a:off x="-1" y="10"/>
            <a:ext cx="12192001" cy="6857990"/>
          </a:xfrm>
          <a:prstGeom prst="rect">
            <a:avLst/>
          </a:prstGeom>
          <a:effectLst>
            <a:glow>
              <a:schemeClr val="accent1"/>
            </a:glow>
            <a:innerShdw blurRad="1231900" dist="2540000" dir="16260000">
              <a:prstClr val="black"/>
            </a:innerShdw>
            <a:reflection endPos="65000" dist="50800" dir="5400000" sy="-100000" algn="bl" rotWithShape="0"/>
          </a:effectLst>
        </p:spPr>
      </p:pic>
      <p:sp>
        <p:nvSpPr>
          <p:cNvPr id="2" name="Title 1">
            <a:extLst>
              <a:ext uri="{FF2B5EF4-FFF2-40B4-BE49-F238E27FC236}">
                <a16:creationId xmlns:a16="http://schemas.microsoft.com/office/drawing/2014/main" id="{1CCE45BB-1F3D-4EE6-8E3A-C88F97FA53A9}"/>
              </a:ext>
            </a:extLst>
          </p:cNvPr>
          <p:cNvSpPr>
            <a:spLocks noGrp="1"/>
          </p:cNvSpPr>
          <p:nvPr>
            <p:ph type="title"/>
          </p:nvPr>
        </p:nvSpPr>
        <p:spPr>
          <a:xfrm>
            <a:off x="-3" y="0"/>
            <a:ext cx="4653371" cy="4246880"/>
          </a:xfrm>
        </p:spPr>
        <p:txBody>
          <a:bodyPr>
            <a:noAutofit/>
          </a:bodyPr>
          <a:lstStyle/>
          <a:p>
            <a:r>
              <a:rPr lang="en-US" sz="8000" b="1" dirty="0">
                <a:solidFill>
                  <a:srgbClr val="FFFFFF"/>
                </a:solidFill>
              </a:rPr>
              <a:t>The path and goals of a startup</a:t>
            </a:r>
          </a:p>
        </p:txBody>
      </p:sp>
      <p:cxnSp>
        <p:nvCxnSpPr>
          <p:cNvPr id="38" name="Straight Connector 3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677FC2-0FA0-4612-AFE0-E4F31E4954EE}"/>
              </a:ext>
            </a:extLst>
          </p:cNvPr>
          <p:cNvSpPr>
            <a:spLocks noGrp="1"/>
          </p:cNvSpPr>
          <p:nvPr>
            <p:ph idx="1"/>
          </p:nvPr>
        </p:nvSpPr>
        <p:spPr>
          <a:xfrm>
            <a:off x="4067559" y="162571"/>
            <a:ext cx="8124441" cy="6857989"/>
          </a:xfrm>
        </p:spPr>
        <p:txBody>
          <a:bodyPr anchor="ctr">
            <a:normAutofit fontScale="92500" lnSpcReduction="10000"/>
          </a:bodyPr>
          <a:lstStyle/>
          <a:p>
            <a:r>
              <a:rPr lang="en-US" b="1" dirty="0">
                <a:solidFill>
                  <a:srgbClr val="FFFFFF"/>
                </a:solidFill>
              </a:rPr>
              <a:t>Identify customer segment, develop business plan</a:t>
            </a:r>
          </a:p>
          <a:p>
            <a:pPr marL="0" indent="0">
              <a:buNone/>
            </a:pPr>
            <a:r>
              <a:rPr lang="en-US" b="1" dirty="0">
                <a:solidFill>
                  <a:srgbClr val="FFFFFF"/>
                </a:solidFill>
              </a:rPr>
              <a:t>	-NSF I-corps, incubators and mentorship 	programs</a:t>
            </a:r>
          </a:p>
          <a:p>
            <a:pPr marL="0" indent="0">
              <a:buNone/>
            </a:pPr>
            <a:endParaRPr lang="en-US" b="1" dirty="0">
              <a:solidFill>
                <a:srgbClr val="FFFFFF"/>
              </a:solidFill>
            </a:endParaRPr>
          </a:p>
          <a:p>
            <a:r>
              <a:rPr lang="en-US" b="1" dirty="0">
                <a:solidFill>
                  <a:srgbClr val="FFFFFF"/>
                </a:solidFill>
              </a:rPr>
              <a:t>Test, validate, </a:t>
            </a:r>
            <a:r>
              <a:rPr lang="en-US" b="1" dirty="0" err="1">
                <a:solidFill>
                  <a:srgbClr val="FFFFFF"/>
                </a:solidFill>
              </a:rPr>
              <a:t>derisk</a:t>
            </a:r>
            <a:r>
              <a:rPr lang="en-US" b="1" dirty="0">
                <a:solidFill>
                  <a:srgbClr val="FFFFFF"/>
                </a:solidFill>
              </a:rPr>
              <a:t>, prototype technology, develop MVP</a:t>
            </a:r>
          </a:p>
          <a:p>
            <a:pPr marL="0" indent="0">
              <a:buNone/>
            </a:pPr>
            <a:r>
              <a:rPr lang="en-US" b="1" dirty="0">
                <a:solidFill>
                  <a:srgbClr val="FFFFFF"/>
                </a:solidFill>
              </a:rPr>
              <a:t>	-STTR/SBIR (if it was federally funded once…it 	can 	be again…lineage can help)</a:t>
            </a:r>
          </a:p>
          <a:p>
            <a:pPr marL="0" indent="0">
              <a:buNone/>
            </a:pPr>
            <a:endParaRPr lang="en-US" b="1" dirty="0">
              <a:solidFill>
                <a:srgbClr val="FFFFFF"/>
              </a:solidFill>
            </a:endParaRPr>
          </a:p>
          <a:p>
            <a:r>
              <a:rPr lang="en-US" b="1" dirty="0">
                <a:solidFill>
                  <a:srgbClr val="FFFFFF"/>
                </a:solidFill>
              </a:rPr>
              <a:t>Develop Pitch, Raise money, then…</a:t>
            </a:r>
          </a:p>
          <a:p>
            <a:pPr marL="0" indent="0">
              <a:buNone/>
            </a:pPr>
            <a:endParaRPr lang="en-US" b="1" dirty="0">
              <a:solidFill>
                <a:srgbClr val="FFFFFF"/>
              </a:solidFill>
            </a:endParaRPr>
          </a:p>
          <a:p>
            <a:pPr marL="0" indent="0">
              <a:buNone/>
            </a:pPr>
            <a:r>
              <a:rPr lang="en-US" sz="3200" b="1" dirty="0">
                <a:solidFill>
                  <a:srgbClr val="FFFFFF"/>
                </a:solidFill>
              </a:rPr>
              <a:t>Enter market, or get acquired. In this strategy, the startup is basically another, larger product. You sell your capabilities to investors or funding agencies, and potentially sell your business model and revenue potential to another company.</a:t>
            </a:r>
          </a:p>
          <a:p>
            <a:endParaRPr lang="en-US" sz="2000" dirty="0">
              <a:solidFill>
                <a:srgbClr val="FFFFFF"/>
              </a:solidFill>
            </a:endParaRPr>
          </a:p>
        </p:txBody>
      </p:sp>
    </p:spTree>
    <p:extLst>
      <p:ext uri="{BB962C8B-B14F-4D97-AF65-F5344CB8AC3E}">
        <p14:creationId xmlns:p14="http://schemas.microsoft.com/office/powerpoint/2010/main" val="18661175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FA1A35BC-8EEE-4603-83A8-E50E361B8418}"/>
              </a:ext>
            </a:extLst>
          </p:cNvPr>
          <p:cNvPicPr>
            <a:picLocks noChangeAspect="1"/>
          </p:cNvPicPr>
          <p:nvPr/>
        </p:nvPicPr>
        <p:blipFill rotWithShape="1">
          <a:blip r:embed="rId2">
            <a:extLst>
              <a:ext uri="{28A0092B-C50C-407E-A947-70E740481C1C}">
                <a14:useLocalDpi xmlns:a14="http://schemas.microsoft.com/office/drawing/2010/main" val="0"/>
              </a:ext>
            </a:extLst>
          </a:blip>
          <a:srcRect l="27133" r="19038"/>
          <a:stretch/>
        </p:blipFill>
        <p:spPr>
          <a:xfrm>
            <a:off x="4808765" y="10"/>
            <a:ext cx="7383236" cy="6857990"/>
          </a:xfrm>
          <a:prstGeom prst="rect">
            <a:avLst/>
          </a:prstGeom>
        </p:spPr>
      </p:pic>
      <p:sp>
        <p:nvSpPr>
          <p:cNvPr id="24" name="Freeform: Shape 23">
            <a:extLst>
              <a:ext uri="{FF2B5EF4-FFF2-40B4-BE49-F238E27FC236}">
                <a16:creationId xmlns:a16="http://schemas.microsoft.com/office/drawing/2014/main" id="{16EA23B6-4B44-4D76-87BA-D81CE35ED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2EEEAE0B-25B7-437B-B834-B70A93541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AD7C6F-5DE4-40B0-B966-EB3300DBBBA8}"/>
              </a:ext>
            </a:extLst>
          </p:cNvPr>
          <p:cNvSpPr>
            <a:spLocks noGrp="1"/>
          </p:cNvSpPr>
          <p:nvPr>
            <p:ph type="title"/>
          </p:nvPr>
        </p:nvSpPr>
        <p:spPr>
          <a:xfrm>
            <a:off x="804673" y="365125"/>
            <a:ext cx="6179700" cy="1325563"/>
          </a:xfrm>
        </p:spPr>
        <p:txBody>
          <a:bodyPr>
            <a:normAutofit/>
          </a:bodyPr>
          <a:lstStyle/>
          <a:p>
            <a:r>
              <a:rPr lang="en-US"/>
              <a:t>Non-traditional Route: Outsource Innovation</a:t>
            </a:r>
          </a:p>
        </p:txBody>
      </p:sp>
      <p:sp>
        <p:nvSpPr>
          <p:cNvPr id="3" name="Content Placeholder 2">
            <a:extLst>
              <a:ext uri="{FF2B5EF4-FFF2-40B4-BE49-F238E27FC236}">
                <a16:creationId xmlns:a16="http://schemas.microsoft.com/office/drawing/2014/main" id="{D144E61B-4897-4E17-A82B-FAE592CA9447}"/>
              </a:ext>
            </a:extLst>
          </p:cNvPr>
          <p:cNvSpPr>
            <a:spLocks noGrp="1"/>
          </p:cNvSpPr>
          <p:nvPr>
            <p:ph idx="1"/>
          </p:nvPr>
        </p:nvSpPr>
        <p:spPr>
          <a:xfrm>
            <a:off x="0" y="2239506"/>
            <a:ext cx="5460275" cy="4618494"/>
          </a:xfrm>
        </p:spPr>
        <p:txBody>
          <a:bodyPr>
            <a:normAutofit/>
          </a:bodyPr>
          <a:lstStyle/>
          <a:p>
            <a:r>
              <a:rPr lang="en-US" sz="1900" dirty="0"/>
              <a:t>There are emerging organizations which stand up startup companies around promising technologies from entities which do not have the infrastructure or expertise to spin-off new companies.</a:t>
            </a:r>
          </a:p>
          <a:p>
            <a:pPr marL="0" indent="0">
              <a:buNone/>
            </a:pPr>
            <a:endParaRPr lang="en-US" sz="1900" dirty="0"/>
          </a:p>
          <a:p>
            <a:r>
              <a:rPr lang="en-US" sz="1900" dirty="0"/>
              <a:t>Does require some commitments and investment on the inventing institution's part.</a:t>
            </a:r>
          </a:p>
          <a:p>
            <a:pPr marL="0" indent="0">
              <a:buNone/>
            </a:pPr>
            <a:endParaRPr lang="en-US" sz="1900" dirty="0"/>
          </a:p>
          <a:p>
            <a:r>
              <a:rPr lang="en-US" sz="1900" dirty="0"/>
              <a:t>Useful for well-funded and high-potential technologies which may otherwise ‘sit on the shelf’.</a:t>
            </a:r>
          </a:p>
          <a:p>
            <a:pPr marL="0" indent="0">
              <a:buNone/>
            </a:pPr>
            <a:endParaRPr lang="en-US" sz="1900" dirty="0"/>
          </a:p>
        </p:txBody>
      </p:sp>
    </p:spTree>
    <p:extLst>
      <p:ext uri="{BB962C8B-B14F-4D97-AF65-F5344CB8AC3E}">
        <p14:creationId xmlns:p14="http://schemas.microsoft.com/office/powerpoint/2010/main" val="21401011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female&#10;&#10;Description automatically generated">
            <a:extLst>
              <a:ext uri="{FF2B5EF4-FFF2-40B4-BE49-F238E27FC236}">
                <a16:creationId xmlns:a16="http://schemas.microsoft.com/office/drawing/2014/main" id="{D26A0718-F2B5-47A6-B38F-26A21861602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15435" b="-1"/>
          <a:stretch/>
        </p:blipFill>
        <p:spPr>
          <a:xfrm>
            <a:off x="2562726" y="1"/>
            <a:ext cx="9629274" cy="6857999"/>
          </a:xfrm>
          <a:prstGeom prst="rect">
            <a:avLst/>
          </a:prstGeom>
        </p:spPr>
      </p:pic>
      <p:sp>
        <p:nvSpPr>
          <p:cNvPr id="10" name="Freeform: Shape 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527982-4357-4518-9FA5-90E4BB67673A}"/>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400"/>
              <a:t>Questions?</a:t>
            </a:r>
          </a:p>
        </p:txBody>
      </p:sp>
    </p:spTree>
    <p:extLst>
      <p:ext uri="{BB962C8B-B14F-4D97-AF65-F5344CB8AC3E}">
        <p14:creationId xmlns:p14="http://schemas.microsoft.com/office/powerpoint/2010/main" val="36012672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3AF5D38-FFEB-42F9-A0FC-37D8A54F1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B8D19-6E96-434A-A544-51F77E77D7B7}"/>
              </a:ext>
            </a:extLst>
          </p:cNvPr>
          <p:cNvSpPr>
            <a:spLocks noGrp="1"/>
          </p:cNvSpPr>
          <p:nvPr>
            <p:ph type="title"/>
          </p:nvPr>
        </p:nvSpPr>
        <p:spPr>
          <a:xfrm>
            <a:off x="5307013" y="226747"/>
            <a:ext cx="6140449" cy="1323439"/>
          </a:xfrm>
        </p:spPr>
        <p:txBody>
          <a:bodyPr anchor="t">
            <a:normAutofit/>
          </a:bodyPr>
          <a:lstStyle/>
          <a:p>
            <a:r>
              <a:rPr lang="en-US" sz="4000" dirty="0">
                <a:solidFill>
                  <a:schemeClr val="bg1"/>
                </a:solidFill>
              </a:rPr>
              <a:t>You’ve done the research, now what….</a:t>
            </a:r>
          </a:p>
        </p:txBody>
      </p:sp>
      <p:grpSp>
        <p:nvGrpSpPr>
          <p:cNvPr id="24" name="Group 23">
            <a:extLst>
              <a:ext uri="{FF2B5EF4-FFF2-40B4-BE49-F238E27FC236}">
                <a16:creationId xmlns:a16="http://schemas.microsoft.com/office/drawing/2014/main" id="{A18E8AF0-57F3-4E67-AB90-C8DAC7135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5" name="Group 24">
              <a:extLst>
                <a:ext uri="{FF2B5EF4-FFF2-40B4-BE49-F238E27FC236}">
                  <a16:creationId xmlns:a16="http://schemas.microsoft.com/office/drawing/2014/main" id="{CD060FA9-04BB-4F42-A882-4448179566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33" name="Freeform: Shape 32">
                <a:extLst>
                  <a:ext uri="{FF2B5EF4-FFF2-40B4-BE49-F238E27FC236}">
                    <a16:creationId xmlns:a16="http://schemas.microsoft.com/office/drawing/2014/main" id="{2499CE50-F6DF-42D1-A1DF-2E014ABF3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5EF919B7-6C5A-40BB-9604-805D6785E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6" name="Group 25">
              <a:extLst>
                <a:ext uri="{FF2B5EF4-FFF2-40B4-BE49-F238E27FC236}">
                  <a16:creationId xmlns:a16="http://schemas.microsoft.com/office/drawing/2014/main" id="{CD2C7F27-09E2-43E0-B571-E95E511F126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7" name="Group 26">
                <a:extLst>
                  <a:ext uri="{FF2B5EF4-FFF2-40B4-BE49-F238E27FC236}">
                    <a16:creationId xmlns:a16="http://schemas.microsoft.com/office/drawing/2014/main" id="{1A7830C9-FC12-40AB-BF67-9B212AB8F3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1" name="Freeform: Shape 30">
                  <a:extLst>
                    <a:ext uri="{FF2B5EF4-FFF2-40B4-BE49-F238E27FC236}">
                      <a16:creationId xmlns:a16="http://schemas.microsoft.com/office/drawing/2014/main" id="{E5A4A589-E9CA-41F2-A18C-FFC863E70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E6DFDE1C-EF51-49D2-BA0A-86FBD87F10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1F4C4AFE-70BD-4430-9072-3280C18D67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9" name="Freeform: Shape 28">
                  <a:extLst>
                    <a:ext uri="{FF2B5EF4-FFF2-40B4-BE49-F238E27FC236}">
                      <a16:creationId xmlns:a16="http://schemas.microsoft.com/office/drawing/2014/main" id="{C5CE4030-5E8F-4B4E-AA83-2CCC3E788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80757DC5-5894-4F54-9EB2-2575295701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pic>
        <p:nvPicPr>
          <p:cNvPr id="7" name="Picture 6" descr="Shape, arrow&#10;&#10;Description automatically generated">
            <a:extLst>
              <a:ext uri="{FF2B5EF4-FFF2-40B4-BE49-F238E27FC236}">
                <a16:creationId xmlns:a16="http://schemas.microsoft.com/office/drawing/2014/main" id="{6D893AF4-31E4-481E-8757-686438FF7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94" y="79906"/>
            <a:ext cx="1959726" cy="1983058"/>
          </a:xfrm>
          <a:custGeom>
            <a:avLst/>
            <a:gdLst/>
            <a:ahLst/>
            <a:cxnLst/>
            <a:rect l="l" t="t" r="r" b="b"/>
            <a:pathLst>
              <a:path w="2663825" h="1542000">
                <a:moveTo>
                  <a:pt x="0" y="0"/>
                </a:moveTo>
                <a:lnTo>
                  <a:pt x="2663825" y="0"/>
                </a:lnTo>
                <a:lnTo>
                  <a:pt x="2663825" y="1542000"/>
                </a:lnTo>
                <a:lnTo>
                  <a:pt x="0" y="1542000"/>
                </a:lnTo>
                <a:close/>
              </a:path>
            </a:pathLst>
          </a:custGeom>
        </p:spPr>
      </p:pic>
      <p:pic>
        <p:nvPicPr>
          <p:cNvPr id="17" name="Picture 16" descr="A picture containing text, wall, indoor, shelf&#10;&#10;Description automatically generated">
            <a:extLst>
              <a:ext uri="{FF2B5EF4-FFF2-40B4-BE49-F238E27FC236}">
                <a16:creationId xmlns:a16="http://schemas.microsoft.com/office/drawing/2014/main" id="{E67B0023-D456-466A-AB42-F87D73E11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436" y="4435048"/>
            <a:ext cx="3310249" cy="2209592"/>
          </a:xfrm>
          <a:custGeom>
            <a:avLst/>
            <a:gdLst/>
            <a:ahLst/>
            <a:cxnLst/>
            <a:rect l="l" t="t" r="r" b="b"/>
            <a:pathLst>
              <a:path w="2663825" h="1542000">
                <a:moveTo>
                  <a:pt x="0" y="0"/>
                </a:moveTo>
                <a:lnTo>
                  <a:pt x="2663825" y="0"/>
                </a:lnTo>
                <a:lnTo>
                  <a:pt x="2663825" y="1542000"/>
                </a:lnTo>
                <a:lnTo>
                  <a:pt x="0" y="1542000"/>
                </a:lnTo>
                <a:close/>
              </a:path>
            </a:pathLst>
          </a:custGeom>
        </p:spPr>
      </p:pic>
      <p:pic>
        <p:nvPicPr>
          <p:cNvPr id="11" name="Picture 10" descr="A picture containing graphical user interface&#10;&#10;Description automatically generated">
            <a:extLst>
              <a:ext uri="{FF2B5EF4-FFF2-40B4-BE49-F238E27FC236}">
                <a16:creationId xmlns:a16="http://schemas.microsoft.com/office/drawing/2014/main" id="{FF4EAA1E-519E-4782-BB8F-151EA1406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436" y="2108336"/>
            <a:ext cx="3310249" cy="2135111"/>
          </a:xfrm>
          <a:custGeom>
            <a:avLst/>
            <a:gdLst/>
            <a:ahLst/>
            <a:cxnLst/>
            <a:rect l="l" t="t" r="r" b="b"/>
            <a:pathLst>
              <a:path w="2663825" h="1542000">
                <a:moveTo>
                  <a:pt x="0" y="0"/>
                </a:moveTo>
                <a:lnTo>
                  <a:pt x="2663825" y="0"/>
                </a:lnTo>
                <a:lnTo>
                  <a:pt x="2663825" y="1542000"/>
                </a:lnTo>
                <a:lnTo>
                  <a:pt x="0" y="1542000"/>
                </a:lnTo>
                <a:close/>
              </a:path>
            </a:pathLst>
          </a:custGeom>
        </p:spPr>
      </p:pic>
      <p:sp>
        <p:nvSpPr>
          <p:cNvPr id="3" name="Content Placeholder 2">
            <a:extLst>
              <a:ext uri="{FF2B5EF4-FFF2-40B4-BE49-F238E27FC236}">
                <a16:creationId xmlns:a16="http://schemas.microsoft.com/office/drawing/2014/main" id="{1F4B72F5-7DBC-4DFD-988A-06D0B48F1D76}"/>
              </a:ext>
            </a:extLst>
          </p:cNvPr>
          <p:cNvSpPr>
            <a:spLocks noGrp="1"/>
          </p:cNvSpPr>
          <p:nvPr>
            <p:ph idx="1"/>
          </p:nvPr>
        </p:nvSpPr>
        <p:spPr>
          <a:xfrm>
            <a:off x="4829387" y="1768747"/>
            <a:ext cx="6868160" cy="4794613"/>
          </a:xfrm>
        </p:spPr>
        <p:txBody>
          <a:bodyPr>
            <a:normAutofit/>
          </a:bodyPr>
          <a:lstStyle/>
          <a:p>
            <a:r>
              <a:rPr lang="en-US" sz="2000" dirty="0">
                <a:solidFill>
                  <a:schemeClr val="bg1">
                    <a:alpha val="80000"/>
                  </a:schemeClr>
                </a:solidFill>
              </a:rPr>
              <a:t>Identify the intellectual property and patentable subject matter in the work which may have strong commercial potential, protect it.</a:t>
            </a:r>
          </a:p>
          <a:p>
            <a:endParaRPr lang="en-US" sz="2000" dirty="0">
              <a:solidFill>
                <a:schemeClr val="bg1">
                  <a:alpha val="80000"/>
                </a:schemeClr>
              </a:solidFill>
            </a:endParaRPr>
          </a:p>
          <a:p>
            <a:r>
              <a:rPr lang="en-US" sz="2000" dirty="0">
                <a:solidFill>
                  <a:schemeClr val="bg1">
                    <a:alpha val="80000"/>
                  </a:schemeClr>
                </a:solidFill>
              </a:rPr>
              <a:t>Be mindful of public disclosures that could occur before patents are filed.</a:t>
            </a:r>
          </a:p>
          <a:p>
            <a:endParaRPr lang="en-US" sz="2000" dirty="0">
              <a:solidFill>
                <a:schemeClr val="bg1">
                  <a:alpha val="80000"/>
                </a:schemeClr>
              </a:solidFill>
            </a:endParaRPr>
          </a:p>
          <a:p>
            <a:r>
              <a:rPr lang="en-US" sz="2000" dirty="0">
                <a:solidFill>
                  <a:schemeClr val="bg1">
                    <a:alpha val="80000"/>
                  </a:schemeClr>
                </a:solidFill>
              </a:rPr>
              <a:t>Having a patent is not a monetization strategy, but it is key to monetization strategies.</a:t>
            </a:r>
          </a:p>
          <a:p>
            <a:endParaRPr lang="en-US" sz="2000" dirty="0">
              <a:solidFill>
                <a:schemeClr val="bg1">
                  <a:alpha val="80000"/>
                </a:schemeClr>
              </a:solidFill>
            </a:endParaRPr>
          </a:p>
          <a:p>
            <a:r>
              <a:rPr lang="en-US" sz="2000" dirty="0">
                <a:solidFill>
                  <a:schemeClr val="bg1">
                    <a:alpha val="80000"/>
                  </a:schemeClr>
                </a:solidFill>
              </a:rPr>
              <a:t>Without exclusivity or intellectual property protection in some form, monetizing research discoveries becomes extremely challenging.</a:t>
            </a:r>
          </a:p>
          <a:p>
            <a:endParaRPr lang="en-US" sz="1100" dirty="0">
              <a:solidFill>
                <a:schemeClr val="bg1">
                  <a:alpha val="80000"/>
                </a:schemeClr>
              </a:solidFill>
            </a:endParaRPr>
          </a:p>
          <a:p>
            <a:endParaRPr lang="en-US" sz="1100" dirty="0">
              <a:solidFill>
                <a:schemeClr val="bg1">
                  <a:alpha val="80000"/>
                </a:schemeClr>
              </a:solidFill>
            </a:endParaRPr>
          </a:p>
        </p:txBody>
      </p:sp>
    </p:spTree>
    <p:extLst>
      <p:ext uri="{BB962C8B-B14F-4D97-AF65-F5344CB8AC3E}">
        <p14:creationId xmlns:p14="http://schemas.microsoft.com/office/powerpoint/2010/main" val="240470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BAD34B-F18C-4210-8BD1-85273A7DFE45}"/>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What’s unique about monetizing </a:t>
            </a:r>
            <a:r>
              <a:rPr lang="en-US" u="sng" dirty="0">
                <a:solidFill>
                  <a:srgbClr val="FFFFFF"/>
                </a:solidFill>
              </a:rPr>
              <a:t>Federally Funded</a:t>
            </a:r>
            <a:r>
              <a:rPr lang="en-US" dirty="0">
                <a:solidFill>
                  <a:srgbClr val="FFFFFF"/>
                </a:solidFill>
              </a:rPr>
              <a:t> Research?</a:t>
            </a:r>
          </a:p>
        </p:txBody>
      </p:sp>
      <p:sp>
        <p:nvSpPr>
          <p:cNvPr id="3" name="Content Placeholder 2">
            <a:extLst>
              <a:ext uri="{FF2B5EF4-FFF2-40B4-BE49-F238E27FC236}">
                <a16:creationId xmlns:a16="http://schemas.microsoft.com/office/drawing/2014/main" id="{F5E36AD1-64EC-4993-B64A-97AD1D1F4BE5}"/>
              </a:ext>
            </a:extLst>
          </p:cNvPr>
          <p:cNvSpPr>
            <a:spLocks noGrp="1"/>
          </p:cNvSpPr>
          <p:nvPr>
            <p:ph idx="1"/>
          </p:nvPr>
        </p:nvSpPr>
        <p:spPr>
          <a:xfrm>
            <a:off x="553452" y="2022600"/>
            <a:ext cx="11038973" cy="4612815"/>
          </a:xfrm>
        </p:spPr>
        <p:txBody>
          <a:bodyPr>
            <a:normAutofit/>
          </a:bodyPr>
          <a:lstStyle/>
          <a:p>
            <a:r>
              <a:rPr lang="en-US" sz="2000" dirty="0">
                <a:solidFill>
                  <a:srgbClr val="FFFFFF"/>
                </a:solidFill>
              </a:rPr>
              <a:t>Generally considered high quality, as the grant and award process is typically very competitive and rigorous. Can be easier to attract companies and partners for commercial development.</a:t>
            </a:r>
          </a:p>
          <a:p>
            <a:pPr marL="0" indent="0">
              <a:buNone/>
            </a:pPr>
            <a:endParaRPr lang="en-US" sz="2000" dirty="0">
              <a:solidFill>
                <a:srgbClr val="FFFFFF"/>
              </a:solidFill>
            </a:endParaRPr>
          </a:p>
          <a:p>
            <a:r>
              <a:rPr lang="en-US" sz="2000" dirty="0">
                <a:solidFill>
                  <a:srgbClr val="FFFFFF"/>
                </a:solidFill>
              </a:rPr>
              <a:t>Federal lineage and grant writing expertise can help secure additional federal funding for commercial development grants.</a:t>
            </a:r>
          </a:p>
          <a:p>
            <a:pPr marL="0" indent="0">
              <a:buNone/>
            </a:pPr>
            <a:endParaRPr lang="en-US" sz="2000" dirty="0">
              <a:solidFill>
                <a:srgbClr val="FFFFFF"/>
              </a:solidFill>
            </a:endParaRPr>
          </a:p>
          <a:p>
            <a:r>
              <a:rPr lang="en-US" sz="2000" dirty="0">
                <a:solidFill>
                  <a:srgbClr val="FFFFFF"/>
                </a:solidFill>
              </a:rPr>
              <a:t>Subject to some additional regulations as mentioned in the previous talk. Bayh-Dole, march-in-rights, etc. Usually not an issue, present proposed legislation notwithstanding.</a:t>
            </a:r>
          </a:p>
          <a:p>
            <a:endParaRPr lang="en-US" sz="2000" dirty="0">
              <a:solidFill>
                <a:srgbClr val="FFFFFF"/>
              </a:solidFill>
            </a:endParaRPr>
          </a:p>
          <a:p>
            <a:r>
              <a:rPr lang="en-US" sz="2400" dirty="0">
                <a:solidFill>
                  <a:srgbClr val="FFFFFF"/>
                </a:solidFill>
              </a:rPr>
              <a:t>Often the research is basic/fundamental or exploratory in nature, the patent/technology doesn’t have a clear and obvious way into the market in the same way R&amp;D at a company might.</a:t>
            </a:r>
          </a:p>
          <a:p>
            <a:endParaRPr lang="en-US" sz="2000" dirty="0">
              <a:solidFill>
                <a:srgbClr val="FFFFFF"/>
              </a:solidFill>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3207488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person, person, shirt&#10;&#10;Description automatically generated">
            <a:extLst>
              <a:ext uri="{FF2B5EF4-FFF2-40B4-BE49-F238E27FC236}">
                <a16:creationId xmlns:a16="http://schemas.microsoft.com/office/drawing/2014/main" id="{2ACCB639-C4DF-4FE4-A067-541F8FDBCFD5}"/>
              </a:ext>
            </a:extLst>
          </p:cNvPr>
          <p:cNvPicPr>
            <a:picLocks noChangeAspect="1"/>
          </p:cNvPicPr>
          <p:nvPr/>
        </p:nvPicPr>
        <p:blipFill rotWithShape="1">
          <a:blip r:embed="rId2">
            <a:extLst>
              <a:ext uri="{28A0092B-C50C-407E-A947-70E740481C1C}">
                <a14:useLocalDpi xmlns:a14="http://schemas.microsoft.com/office/drawing/2010/main" val="0"/>
              </a:ext>
            </a:extLst>
          </a:blip>
          <a:srcRect l="16586" r="1586"/>
          <a:stretch/>
        </p:blipFill>
        <p:spPr>
          <a:xfrm>
            <a:off x="4117521" y="10"/>
            <a:ext cx="8074479" cy="6857990"/>
          </a:xfrm>
          <a:prstGeom prst="rect">
            <a:avLst/>
          </a:prstGeom>
        </p:spPr>
      </p:pic>
      <p:sp>
        <p:nvSpPr>
          <p:cNvPr id="18" name="Freeform: Shape 17">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0782CF-4DC3-4B7A-9942-B6CDCF91E1DE}"/>
              </a:ext>
            </a:extLst>
          </p:cNvPr>
          <p:cNvSpPr>
            <a:spLocks noGrp="1"/>
          </p:cNvSpPr>
          <p:nvPr>
            <p:ph type="title"/>
          </p:nvPr>
        </p:nvSpPr>
        <p:spPr>
          <a:xfrm>
            <a:off x="804672" y="365125"/>
            <a:ext cx="5266155" cy="1325563"/>
          </a:xfrm>
        </p:spPr>
        <p:txBody>
          <a:bodyPr>
            <a:normAutofit/>
          </a:bodyPr>
          <a:lstStyle/>
          <a:p>
            <a:r>
              <a:rPr lang="en-US"/>
              <a:t>So let’s assume….</a:t>
            </a:r>
            <a:endParaRPr lang="en-US" dirty="0"/>
          </a:p>
        </p:txBody>
      </p:sp>
      <p:sp>
        <p:nvSpPr>
          <p:cNvPr id="3" name="Content Placeholder 2">
            <a:extLst>
              <a:ext uri="{FF2B5EF4-FFF2-40B4-BE49-F238E27FC236}">
                <a16:creationId xmlns:a16="http://schemas.microsoft.com/office/drawing/2014/main" id="{B1D2670F-28A3-433F-AE52-BA05CC682A9D}"/>
              </a:ext>
            </a:extLst>
          </p:cNvPr>
          <p:cNvSpPr>
            <a:spLocks noGrp="1"/>
          </p:cNvSpPr>
          <p:nvPr>
            <p:ph idx="1"/>
          </p:nvPr>
        </p:nvSpPr>
        <p:spPr>
          <a:xfrm>
            <a:off x="804672" y="2022601"/>
            <a:ext cx="3941499" cy="4154361"/>
          </a:xfrm>
        </p:spPr>
        <p:txBody>
          <a:bodyPr>
            <a:normAutofit fontScale="92500" lnSpcReduction="10000"/>
          </a:bodyPr>
          <a:lstStyle/>
          <a:p>
            <a:r>
              <a:rPr lang="en-US" dirty="0"/>
              <a:t>There was a federally funded research project…</a:t>
            </a:r>
          </a:p>
          <a:p>
            <a:endParaRPr lang="en-US" dirty="0"/>
          </a:p>
          <a:p>
            <a:r>
              <a:rPr lang="en-US" dirty="0"/>
              <a:t>You filed a patent protecting something potentially useful commercially. </a:t>
            </a:r>
          </a:p>
          <a:p>
            <a:endParaRPr lang="en-US" dirty="0"/>
          </a:p>
          <a:p>
            <a:endParaRPr lang="en-US" dirty="0"/>
          </a:p>
          <a:p>
            <a:r>
              <a:rPr lang="en-US" dirty="0"/>
              <a:t>What now? </a:t>
            </a:r>
          </a:p>
          <a:p>
            <a:endParaRPr lang="en-US" sz="2000" dirty="0"/>
          </a:p>
          <a:p>
            <a:pPr marL="0" indent="0">
              <a:buNone/>
            </a:pPr>
            <a:endParaRPr lang="en-US" sz="2000" dirty="0"/>
          </a:p>
        </p:txBody>
      </p:sp>
    </p:spTree>
    <p:extLst>
      <p:ext uri="{BB962C8B-B14F-4D97-AF65-F5344CB8AC3E}">
        <p14:creationId xmlns:p14="http://schemas.microsoft.com/office/powerpoint/2010/main" val="291664334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019A54-D863-45D5-9067-A5912C904ACA}"/>
              </a:ext>
            </a:extLst>
          </p:cNvPr>
          <p:cNvSpPr>
            <a:spLocks noGrp="1"/>
          </p:cNvSpPr>
          <p:nvPr>
            <p:ph type="title"/>
          </p:nvPr>
        </p:nvSpPr>
        <p:spPr>
          <a:xfrm>
            <a:off x="792063" y="197345"/>
            <a:ext cx="3973667" cy="5811837"/>
          </a:xfrm>
        </p:spPr>
        <p:txBody>
          <a:bodyPr>
            <a:normAutofit/>
          </a:bodyPr>
          <a:lstStyle/>
          <a:p>
            <a:r>
              <a:rPr lang="en-US" sz="5400" dirty="0">
                <a:solidFill>
                  <a:srgbClr val="FFFFFF"/>
                </a:solidFill>
              </a:rPr>
              <a:t>Having a patent is a good start, but it’s just that, a start.</a:t>
            </a:r>
          </a:p>
        </p:txBody>
      </p:sp>
      <p:sp>
        <p:nvSpPr>
          <p:cNvPr id="3" name="Content Placeholder 2">
            <a:extLst>
              <a:ext uri="{FF2B5EF4-FFF2-40B4-BE49-F238E27FC236}">
                <a16:creationId xmlns:a16="http://schemas.microsoft.com/office/drawing/2014/main" id="{0A6E8AE0-026F-4164-8801-3AF3A20071B0}"/>
              </a:ext>
            </a:extLst>
          </p:cNvPr>
          <p:cNvSpPr>
            <a:spLocks noGrp="1"/>
          </p:cNvSpPr>
          <p:nvPr>
            <p:ph idx="1"/>
          </p:nvPr>
        </p:nvSpPr>
        <p:spPr>
          <a:xfrm>
            <a:off x="5356927" y="365125"/>
            <a:ext cx="5996871" cy="5811837"/>
          </a:xfrm>
        </p:spPr>
        <p:txBody>
          <a:bodyPr anchor="ctr">
            <a:normAutofit/>
          </a:bodyPr>
          <a:lstStyle/>
          <a:p>
            <a:r>
              <a:rPr lang="en-US" sz="2400" dirty="0">
                <a:solidFill>
                  <a:srgbClr val="FFFFFF"/>
                </a:solidFill>
              </a:rPr>
              <a:t>Many people think that once something is patented, commercialization/monetization will naturally and easily follow. Most of the time this is not the case…</a:t>
            </a:r>
            <a:r>
              <a:rPr lang="en-US" sz="2400" u="sng" dirty="0">
                <a:solidFill>
                  <a:srgbClr val="FFFFFF"/>
                </a:solidFill>
              </a:rPr>
              <a:t>unless a serious commercial relationship/lead existed beforehand</a:t>
            </a:r>
            <a:r>
              <a:rPr lang="en-US" sz="2400" dirty="0">
                <a:solidFill>
                  <a:srgbClr val="FFFFFF"/>
                </a:solidFill>
              </a:rPr>
              <a:t>.</a:t>
            </a:r>
          </a:p>
          <a:p>
            <a:endParaRPr lang="en-US" sz="2400" dirty="0">
              <a:solidFill>
                <a:srgbClr val="FFFFFF"/>
              </a:solidFill>
            </a:endParaRPr>
          </a:p>
          <a:p>
            <a:r>
              <a:rPr lang="en-US" sz="2400" b="1" dirty="0">
                <a:solidFill>
                  <a:srgbClr val="FFFFFF"/>
                </a:solidFill>
              </a:rPr>
              <a:t>Typically protecting research in the form of a patent is just the beginning. The next step is finding a commercial lead or partner that wants the technology and is willing to develop it…</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22280197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2372472-A28D-4A46-A417-C339E4A84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13">
            <a:extLst>
              <a:ext uri="{FF2B5EF4-FFF2-40B4-BE49-F238E27FC236}">
                <a16:creationId xmlns:a16="http://schemas.microsoft.com/office/drawing/2014/main" id="{AA6E07BD-D7EE-482F-A60D-431FAF26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11">
            <a:extLst>
              <a:ext uri="{FF2B5EF4-FFF2-40B4-BE49-F238E27FC236}">
                <a16:creationId xmlns:a16="http://schemas.microsoft.com/office/drawing/2014/main" id="{1E098AAF-E08F-4026-A70E-1097D1649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ED2773-6B3E-40EF-ACB8-5072595D9D4D}"/>
              </a:ext>
            </a:extLst>
          </p:cNvPr>
          <p:cNvSpPr>
            <a:spLocks noGrp="1"/>
          </p:cNvSpPr>
          <p:nvPr>
            <p:ph type="title"/>
          </p:nvPr>
        </p:nvSpPr>
        <p:spPr>
          <a:xfrm>
            <a:off x="458893" y="-29663"/>
            <a:ext cx="12835983" cy="1325563"/>
          </a:xfrm>
        </p:spPr>
        <p:txBody>
          <a:bodyPr>
            <a:normAutofit/>
          </a:bodyPr>
          <a:lstStyle/>
          <a:p>
            <a:r>
              <a:rPr lang="en-US" sz="4000" dirty="0">
                <a:solidFill>
                  <a:srgbClr val="FFFFFF"/>
                </a:solidFill>
              </a:rPr>
              <a:t>Two “Main” Strategies to Commercialize a Technology</a:t>
            </a:r>
          </a:p>
        </p:txBody>
      </p:sp>
      <p:sp>
        <p:nvSpPr>
          <p:cNvPr id="3" name="Content Placeholder 2">
            <a:extLst>
              <a:ext uri="{FF2B5EF4-FFF2-40B4-BE49-F238E27FC236}">
                <a16:creationId xmlns:a16="http://schemas.microsoft.com/office/drawing/2014/main" id="{9A6E1C62-7395-4D94-B889-705DD2313525}"/>
              </a:ext>
            </a:extLst>
          </p:cNvPr>
          <p:cNvSpPr>
            <a:spLocks noGrp="1"/>
          </p:cNvSpPr>
          <p:nvPr>
            <p:ph idx="1"/>
          </p:nvPr>
        </p:nvSpPr>
        <p:spPr>
          <a:xfrm>
            <a:off x="0" y="1290976"/>
            <a:ext cx="7192536" cy="5665894"/>
          </a:xfrm>
        </p:spPr>
        <p:txBody>
          <a:bodyPr>
            <a:normAutofit/>
          </a:bodyPr>
          <a:lstStyle/>
          <a:p>
            <a:r>
              <a:rPr lang="en-US" dirty="0">
                <a:solidFill>
                  <a:srgbClr val="FFFFFF"/>
                </a:solidFill>
              </a:rPr>
              <a:t>License to an existing commercial entity</a:t>
            </a:r>
          </a:p>
          <a:p>
            <a:pPr marL="457200" lvl="1" indent="0">
              <a:buNone/>
            </a:pPr>
            <a:r>
              <a:rPr lang="en-US" sz="1600" dirty="0">
                <a:solidFill>
                  <a:srgbClr val="FFFFFF"/>
                </a:solidFill>
              </a:rPr>
              <a:t>-Often accompanied by a consulting contract to inventors or those who understand the technology and its implementation best</a:t>
            </a:r>
          </a:p>
          <a:p>
            <a:pPr marL="457200" lvl="1" indent="0">
              <a:buNone/>
            </a:pPr>
            <a:r>
              <a:rPr lang="en-US" sz="1600" dirty="0">
                <a:solidFill>
                  <a:srgbClr val="FFFFFF"/>
                </a:solidFill>
              </a:rPr>
              <a:t>-Becoming rarer, as companies would prefer to acquire either a working product/division of an existing company, or a startup along with the entirety of its IP and resources. The cost and risk of developing a technology “straight from the lab” is simply too high in many cases.</a:t>
            </a:r>
          </a:p>
          <a:p>
            <a:pPr marL="457200" lvl="1"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r>
              <a:rPr lang="en-US" sz="2400" dirty="0">
                <a:solidFill>
                  <a:srgbClr val="FFFFFF"/>
                </a:solidFill>
              </a:rPr>
              <a:t>Startup/Incubation</a:t>
            </a:r>
          </a:p>
          <a:p>
            <a:pPr marL="457200" lvl="1" indent="0">
              <a:buNone/>
            </a:pPr>
            <a:r>
              <a:rPr lang="en-US" sz="1600" dirty="0">
                <a:solidFill>
                  <a:srgbClr val="FFFFFF"/>
                </a:solidFill>
              </a:rPr>
              <a:t>-Becoming more common as a way to bridge the “valley of death” between laboratory and market.</a:t>
            </a:r>
          </a:p>
          <a:p>
            <a:pPr marL="457200" lvl="1" indent="0">
              <a:buNone/>
            </a:pPr>
            <a:endParaRPr lang="en-US" sz="1600" dirty="0">
              <a:solidFill>
                <a:srgbClr val="FFFFFF"/>
              </a:solidFill>
            </a:endParaRPr>
          </a:p>
          <a:p>
            <a:pPr marL="457200" lvl="1" indent="0">
              <a:buNone/>
            </a:pPr>
            <a:r>
              <a:rPr lang="en-US" sz="1600" dirty="0">
                <a:solidFill>
                  <a:srgbClr val="FFFFFF"/>
                </a:solidFill>
              </a:rPr>
              <a:t>-Small team formed around the tech to:</a:t>
            </a:r>
          </a:p>
          <a:p>
            <a:pPr marL="457200" lvl="1" indent="0">
              <a:buNone/>
            </a:pPr>
            <a:r>
              <a:rPr lang="en-US" sz="1600" dirty="0">
                <a:solidFill>
                  <a:srgbClr val="FFFFFF"/>
                </a:solidFill>
              </a:rPr>
              <a:t>	-Demonstrate Value-Identify Customers and Build a Strong Business Plan</a:t>
            </a:r>
          </a:p>
          <a:p>
            <a:pPr marL="457200" lvl="1" indent="0">
              <a:buNone/>
            </a:pPr>
            <a:r>
              <a:rPr lang="en-US" sz="1600" dirty="0">
                <a:solidFill>
                  <a:srgbClr val="FFFFFF"/>
                </a:solidFill>
              </a:rPr>
              <a:t>	-</a:t>
            </a:r>
            <a:r>
              <a:rPr lang="en-US" sz="1600" dirty="0" err="1">
                <a:solidFill>
                  <a:srgbClr val="FFFFFF"/>
                </a:solidFill>
              </a:rPr>
              <a:t>Derisk</a:t>
            </a:r>
            <a:r>
              <a:rPr lang="en-US" sz="1600" dirty="0">
                <a:solidFill>
                  <a:srgbClr val="FFFFFF"/>
                </a:solidFill>
              </a:rPr>
              <a:t> and Validate the technology itself</a:t>
            </a:r>
          </a:p>
          <a:p>
            <a:pPr marL="457200" lvl="1" indent="0">
              <a:buNone/>
            </a:pPr>
            <a:r>
              <a:rPr lang="en-US" sz="1600" dirty="0">
                <a:solidFill>
                  <a:srgbClr val="FFFFFF"/>
                </a:solidFill>
              </a:rPr>
              <a:t>	-Get Acquired (or execute the plan)</a:t>
            </a:r>
          </a:p>
        </p:txBody>
      </p:sp>
      <p:pic>
        <p:nvPicPr>
          <p:cNvPr id="5" name="Picture 4" descr="A picture containing person, wall, indoor&#10;&#10;Description automatically generated">
            <a:extLst>
              <a:ext uri="{FF2B5EF4-FFF2-40B4-BE49-F238E27FC236}">
                <a16:creationId xmlns:a16="http://schemas.microsoft.com/office/drawing/2014/main" id="{1A199A12-AC8A-4CAC-86E8-18351F10CDBA}"/>
              </a:ext>
            </a:extLst>
          </p:cNvPr>
          <p:cNvPicPr>
            <a:picLocks noChangeAspect="1"/>
          </p:cNvPicPr>
          <p:nvPr/>
        </p:nvPicPr>
        <p:blipFill rotWithShape="1">
          <a:blip r:embed="rId2">
            <a:extLst>
              <a:ext uri="{28A0092B-C50C-407E-A947-70E740481C1C}">
                <a14:useLocalDpi xmlns:a14="http://schemas.microsoft.com/office/drawing/2010/main" val="0"/>
              </a:ext>
            </a:extLst>
          </a:blip>
          <a:srcRect t="20843" r="3" b="3"/>
          <a:stretch/>
        </p:blipFill>
        <p:spPr>
          <a:xfrm>
            <a:off x="7192534" y="1252626"/>
            <a:ext cx="4775899" cy="2523437"/>
          </a:xfrm>
          <a:prstGeom prst="rect">
            <a:avLst/>
          </a:prstGeom>
        </p:spPr>
      </p:pic>
      <p:pic>
        <p:nvPicPr>
          <p:cNvPr id="11" name="Picture 10" descr="A group of people sitting around a table&#10;&#10;Description automatically generated with medium confidence">
            <a:extLst>
              <a:ext uri="{FF2B5EF4-FFF2-40B4-BE49-F238E27FC236}">
                <a16:creationId xmlns:a16="http://schemas.microsoft.com/office/drawing/2014/main" id="{4E499414-37AD-406F-8EA8-03B860BEA61C}"/>
              </a:ext>
            </a:extLst>
          </p:cNvPr>
          <p:cNvPicPr>
            <a:picLocks noChangeAspect="1"/>
          </p:cNvPicPr>
          <p:nvPr/>
        </p:nvPicPr>
        <p:blipFill rotWithShape="1">
          <a:blip r:embed="rId3">
            <a:extLst>
              <a:ext uri="{28A0092B-C50C-407E-A947-70E740481C1C}">
                <a14:useLocalDpi xmlns:a14="http://schemas.microsoft.com/office/drawing/2010/main" val="0"/>
              </a:ext>
            </a:extLst>
          </a:blip>
          <a:srcRect t="9588" r="-3" b="-3"/>
          <a:stretch/>
        </p:blipFill>
        <p:spPr>
          <a:xfrm>
            <a:off x="7192535" y="4025053"/>
            <a:ext cx="4775898" cy="2418080"/>
          </a:xfrm>
          <a:prstGeom prst="rect">
            <a:avLst/>
          </a:prstGeom>
        </p:spPr>
      </p:pic>
    </p:spTree>
    <p:extLst>
      <p:ext uri="{BB962C8B-B14F-4D97-AF65-F5344CB8AC3E}">
        <p14:creationId xmlns:p14="http://schemas.microsoft.com/office/powerpoint/2010/main" val="2397869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DB141E20-D56D-4734-9803-8A14CCE7F202}"/>
              </a:ext>
            </a:extLst>
          </p:cNvPr>
          <p:cNvPicPr>
            <a:picLocks noChangeAspect="1"/>
          </p:cNvPicPr>
          <p:nvPr/>
        </p:nvPicPr>
        <p:blipFill rotWithShape="1">
          <a:blip r:embed="rId2">
            <a:extLst>
              <a:ext uri="{28A0092B-C50C-407E-A947-70E740481C1C}">
                <a14:useLocalDpi xmlns:a14="http://schemas.microsoft.com/office/drawing/2010/main" val="0"/>
              </a:ext>
            </a:extLst>
          </a:blip>
          <a:srcRect t="20770" r="-2" b="15811"/>
          <a:stretch/>
        </p:blipFill>
        <p:spPr>
          <a:xfrm>
            <a:off x="6015107" y="-1"/>
            <a:ext cx="6176895" cy="2937954"/>
          </a:xfrm>
          <a:prstGeom prst="rect">
            <a:avLst/>
          </a:prstGeom>
        </p:spPr>
      </p:pic>
      <p:pic>
        <p:nvPicPr>
          <p:cNvPr id="5" name="Picture 4" descr="A person writing on a piece of paper&#10;&#10;Description automatically generated with medium confidence">
            <a:extLst>
              <a:ext uri="{FF2B5EF4-FFF2-40B4-BE49-F238E27FC236}">
                <a16:creationId xmlns:a16="http://schemas.microsoft.com/office/drawing/2014/main" id="{61C4E9B7-3CB0-41BC-9866-D5E876C2A140}"/>
              </a:ext>
            </a:extLst>
          </p:cNvPr>
          <p:cNvPicPr>
            <a:picLocks noChangeAspect="1"/>
          </p:cNvPicPr>
          <p:nvPr/>
        </p:nvPicPr>
        <p:blipFill rotWithShape="1">
          <a:blip r:embed="rId3">
            <a:extLst>
              <a:ext uri="{28A0092B-C50C-407E-A947-70E740481C1C}">
                <a14:useLocalDpi xmlns:a14="http://schemas.microsoft.com/office/drawing/2010/main" val="0"/>
              </a:ext>
            </a:extLst>
          </a:blip>
          <a:srcRect t="25674" r="1" b="533"/>
          <a:stretch/>
        </p:blipFill>
        <p:spPr>
          <a:xfrm>
            <a:off x="4203638" y="2937953"/>
            <a:ext cx="7988360" cy="3920047"/>
          </a:xfrm>
          <a:prstGeom prst="rect">
            <a:avLst/>
          </a:prstGeom>
        </p:spPr>
      </p:pic>
      <p:sp>
        <p:nvSpPr>
          <p:cNvPr id="26" name="Freeform: Shape 25">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D4A1BC-A273-40A7-A8BC-AB4E8A353989}"/>
              </a:ext>
            </a:extLst>
          </p:cNvPr>
          <p:cNvSpPr>
            <a:spLocks noGrp="1"/>
          </p:cNvSpPr>
          <p:nvPr>
            <p:ph type="title"/>
          </p:nvPr>
        </p:nvSpPr>
        <p:spPr>
          <a:xfrm>
            <a:off x="804672" y="365125"/>
            <a:ext cx="5266155" cy="1325563"/>
          </a:xfrm>
        </p:spPr>
        <p:txBody>
          <a:bodyPr>
            <a:normAutofit/>
          </a:bodyPr>
          <a:lstStyle/>
          <a:p>
            <a:r>
              <a:rPr lang="en-US"/>
              <a:t>Out-Licensing to an Existing Company</a:t>
            </a:r>
          </a:p>
        </p:txBody>
      </p:sp>
      <p:sp>
        <p:nvSpPr>
          <p:cNvPr id="3" name="Content Placeholder 2">
            <a:extLst>
              <a:ext uri="{FF2B5EF4-FFF2-40B4-BE49-F238E27FC236}">
                <a16:creationId xmlns:a16="http://schemas.microsoft.com/office/drawing/2014/main" id="{CF5F8E7B-5686-4E3C-87C4-E6C2891B8C18}"/>
              </a:ext>
            </a:extLst>
          </p:cNvPr>
          <p:cNvSpPr>
            <a:spLocks noGrp="1"/>
          </p:cNvSpPr>
          <p:nvPr>
            <p:ph idx="1"/>
          </p:nvPr>
        </p:nvSpPr>
        <p:spPr>
          <a:xfrm>
            <a:off x="1" y="1835573"/>
            <a:ext cx="5266156" cy="4849707"/>
          </a:xfrm>
        </p:spPr>
        <p:txBody>
          <a:bodyPr>
            <a:normAutofit/>
          </a:bodyPr>
          <a:lstStyle/>
          <a:p>
            <a:endParaRPr lang="en-US" sz="1400" dirty="0"/>
          </a:p>
          <a:p>
            <a:r>
              <a:rPr lang="en-US" sz="1400" dirty="0"/>
              <a:t>Can be done exclusively or non-exclusively</a:t>
            </a:r>
          </a:p>
          <a:p>
            <a:r>
              <a:rPr lang="en-US" sz="1400" dirty="0"/>
              <a:t>Many options when it comes to compensation and structure, but commonly includes:</a:t>
            </a:r>
          </a:p>
          <a:p>
            <a:pPr marL="0" indent="0">
              <a:buNone/>
            </a:pPr>
            <a:r>
              <a:rPr lang="en-US" sz="1400" dirty="0"/>
              <a:t>	-Royalty Rate % on Sales the company generates </a:t>
            </a:r>
          </a:p>
          <a:p>
            <a:pPr marL="0" indent="0">
              <a:buNone/>
            </a:pPr>
            <a:r>
              <a:rPr lang="en-US" sz="1400" dirty="0"/>
              <a:t>	-An upfront license fee and annual fee to keep the license</a:t>
            </a:r>
          </a:p>
          <a:p>
            <a:pPr marL="0" indent="0">
              <a:buNone/>
            </a:pPr>
            <a:r>
              <a:rPr lang="en-US" sz="1400" dirty="0"/>
              <a:t>	-Maintenance and reimbursement of patent expenses.</a:t>
            </a:r>
          </a:p>
          <a:p>
            <a:endParaRPr lang="en-US" sz="1400" dirty="0"/>
          </a:p>
          <a:p>
            <a:endParaRPr lang="en-US" sz="1400" dirty="0"/>
          </a:p>
          <a:p>
            <a:endParaRPr lang="en-US" sz="1400" dirty="0"/>
          </a:p>
          <a:p>
            <a:r>
              <a:rPr lang="en-US" sz="1400" dirty="0"/>
              <a:t>Terms are calculated using a number of inputs, and are usually up for some negotiation. Things like industry </a:t>
            </a:r>
            <a:r>
              <a:rPr lang="en-US" sz="1400" dirty="0" err="1"/>
              <a:t>comparables</a:t>
            </a:r>
            <a:r>
              <a:rPr lang="en-US" sz="1400" dirty="0"/>
              <a:t> and the licensee’s business timeline and projections help to establish ranges for equitable financial terms.</a:t>
            </a:r>
          </a:p>
          <a:p>
            <a:pPr marL="0" indent="0">
              <a:buNone/>
            </a:pPr>
            <a:endParaRPr lang="en-US" sz="1400" dirty="0"/>
          </a:p>
          <a:p>
            <a:pPr marL="457200" lvl="1" indent="0">
              <a:buNone/>
            </a:pPr>
            <a:endParaRPr lang="en-US" sz="1400" dirty="0"/>
          </a:p>
        </p:txBody>
      </p:sp>
    </p:spTree>
    <p:extLst>
      <p:ext uri="{BB962C8B-B14F-4D97-AF65-F5344CB8AC3E}">
        <p14:creationId xmlns:p14="http://schemas.microsoft.com/office/powerpoint/2010/main" val="47952993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dark, night, silhouette&#10;&#10;Description automatically generated">
            <a:extLst>
              <a:ext uri="{FF2B5EF4-FFF2-40B4-BE49-F238E27FC236}">
                <a16:creationId xmlns:a16="http://schemas.microsoft.com/office/drawing/2014/main" id="{1BA8D489-E5A6-4A9F-B105-FDC773B711FF}"/>
              </a:ext>
            </a:extLst>
          </p:cNvPr>
          <p:cNvPicPr>
            <a:picLocks noChangeAspect="1"/>
          </p:cNvPicPr>
          <p:nvPr/>
        </p:nvPicPr>
        <p:blipFill rotWithShape="1">
          <a:blip r:embed="rId2">
            <a:extLst>
              <a:ext uri="{28A0092B-C50C-407E-A947-70E740481C1C}">
                <a14:useLocalDpi xmlns:a14="http://schemas.microsoft.com/office/drawing/2010/main" val="0"/>
              </a:ext>
            </a:extLst>
          </a:blip>
          <a:srcRect l="3530" r="250"/>
          <a:stretch/>
        </p:blipFill>
        <p:spPr>
          <a:xfrm>
            <a:off x="6062775" y="-1"/>
            <a:ext cx="6129225" cy="4251960"/>
          </a:xfrm>
          <a:prstGeom prst="rect">
            <a:avLst/>
          </a:prstGeom>
        </p:spPr>
      </p:pic>
      <p:pic>
        <p:nvPicPr>
          <p:cNvPr id="7" name="Picture 6" descr="A person singing into a microphone&#10;&#10;Description automatically generated with medium confidence">
            <a:extLst>
              <a:ext uri="{FF2B5EF4-FFF2-40B4-BE49-F238E27FC236}">
                <a16:creationId xmlns:a16="http://schemas.microsoft.com/office/drawing/2014/main" id="{E99C007B-9877-423E-88EE-5B142E35CBBC}"/>
              </a:ext>
            </a:extLst>
          </p:cNvPr>
          <p:cNvPicPr>
            <a:picLocks noChangeAspect="1"/>
          </p:cNvPicPr>
          <p:nvPr/>
        </p:nvPicPr>
        <p:blipFill rotWithShape="1">
          <a:blip r:embed="rId3">
            <a:extLst>
              <a:ext uri="{28A0092B-C50C-407E-A947-70E740481C1C}">
                <a14:useLocalDpi xmlns:a14="http://schemas.microsoft.com/office/drawing/2010/main" val="0"/>
              </a:ext>
            </a:extLst>
          </a:blip>
          <a:srcRect l="7473" r="1" b="1"/>
          <a:stretch/>
        </p:blipFill>
        <p:spPr>
          <a:xfrm>
            <a:off x="8034587" y="4251960"/>
            <a:ext cx="4157414" cy="2606040"/>
          </a:xfrm>
          <a:prstGeom prst="rect">
            <a:avLst/>
          </a:prstGeom>
        </p:spPr>
      </p:pic>
      <p:sp>
        <p:nvSpPr>
          <p:cNvPr id="19" name="Freeform: Shape 18">
            <a:extLst>
              <a:ext uri="{FF2B5EF4-FFF2-40B4-BE49-F238E27FC236}">
                <a16:creationId xmlns:a16="http://schemas.microsoft.com/office/drawing/2014/main" id="{33CBE267-1877-479F-82F0-E4BAA5B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37577" cy="6858478"/>
          </a:xfrm>
          <a:custGeom>
            <a:avLst/>
            <a:gdLst>
              <a:gd name="connsiteX0" fmla="*/ 0 w 9737577"/>
              <a:gd name="connsiteY0" fmla="*/ 0 h 6858478"/>
              <a:gd name="connsiteX1" fmla="*/ 268876 w 9737577"/>
              <a:gd name="connsiteY1" fmla="*/ 0 h 6858478"/>
              <a:gd name="connsiteX2" fmla="*/ 1554480 w 9737577"/>
              <a:gd name="connsiteY2" fmla="*/ 0 h 6858478"/>
              <a:gd name="connsiteX3" fmla="*/ 5489397 w 9737577"/>
              <a:gd name="connsiteY3" fmla="*/ 0 h 6858478"/>
              <a:gd name="connsiteX4" fmla="*/ 6555625 w 9737577"/>
              <a:gd name="connsiteY4" fmla="*/ 0 h 6858478"/>
              <a:gd name="connsiteX5" fmla="*/ 6561202 w 9737577"/>
              <a:gd name="connsiteY5" fmla="*/ 0 h 6858478"/>
              <a:gd name="connsiteX6" fmla="*/ 9737577 w 9737577"/>
              <a:gd name="connsiteY6" fmla="*/ 6858478 h 6858478"/>
              <a:gd name="connsiteX7" fmla="*/ 2313022 w 9737577"/>
              <a:gd name="connsiteY7" fmla="*/ 6858478 h 6858478"/>
              <a:gd name="connsiteX8" fmla="*/ 2313282 w 9737577"/>
              <a:gd name="connsiteY8" fmla="*/ 6857916 h 6858478"/>
              <a:gd name="connsiteX9" fmla="*/ 1554480 w 9737577"/>
              <a:gd name="connsiteY9" fmla="*/ 6857916 h 6858478"/>
              <a:gd name="connsiteX10" fmla="*/ 1554480 w 9737577"/>
              <a:gd name="connsiteY10" fmla="*/ 6858000 h 6858478"/>
              <a:gd name="connsiteX11" fmla="*/ 0 w 9737577"/>
              <a:gd name="connsiteY11"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7577" h="6858478">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2EA12E3-1C9E-43D7-ABCC-C16A6ED4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08951" cy="6858478"/>
          </a:xfrm>
          <a:custGeom>
            <a:avLst/>
            <a:gdLst>
              <a:gd name="connsiteX0" fmla="*/ 0 w 9308951"/>
              <a:gd name="connsiteY0" fmla="*/ 0 h 6858478"/>
              <a:gd name="connsiteX1" fmla="*/ 838200 w 9308951"/>
              <a:gd name="connsiteY1" fmla="*/ 0 h 6858478"/>
              <a:gd name="connsiteX2" fmla="*/ 838200 w 9308951"/>
              <a:gd name="connsiteY2" fmla="*/ 479 h 6858478"/>
              <a:gd name="connsiteX3" fmla="*/ 1230899 w 9308951"/>
              <a:gd name="connsiteY3" fmla="*/ 479 h 6858478"/>
              <a:gd name="connsiteX4" fmla="*/ 1230899 w 9308951"/>
              <a:gd name="connsiteY4" fmla="*/ 0 h 6858478"/>
              <a:gd name="connsiteX5" fmla="*/ 5060771 w 9308951"/>
              <a:gd name="connsiteY5" fmla="*/ 0 h 6858478"/>
              <a:gd name="connsiteX6" fmla="*/ 6126999 w 9308951"/>
              <a:gd name="connsiteY6" fmla="*/ 0 h 6858478"/>
              <a:gd name="connsiteX7" fmla="*/ 6132576 w 9308951"/>
              <a:gd name="connsiteY7" fmla="*/ 0 h 6858478"/>
              <a:gd name="connsiteX8" fmla="*/ 9308951 w 9308951"/>
              <a:gd name="connsiteY8" fmla="*/ 6858478 h 6858478"/>
              <a:gd name="connsiteX9" fmla="*/ 1884396 w 9308951"/>
              <a:gd name="connsiteY9" fmla="*/ 6858478 h 6858478"/>
              <a:gd name="connsiteX10" fmla="*/ 1884656 w 9308951"/>
              <a:gd name="connsiteY10" fmla="*/ 6857916 h 6858478"/>
              <a:gd name="connsiteX11" fmla="*/ 1230899 w 9308951"/>
              <a:gd name="connsiteY11" fmla="*/ 6857916 h 6858478"/>
              <a:gd name="connsiteX12" fmla="*/ 1230899 w 9308951"/>
              <a:gd name="connsiteY12" fmla="*/ 6858478 h 6858478"/>
              <a:gd name="connsiteX13" fmla="*/ 651890 w 9308951"/>
              <a:gd name="connsiteY13" fmla="*/ 6858478 h 6858478"/>
              <a:gd name="connsiteX14" fmla="*/ 651890 w 9308951"/>
              <a:gd name="connsiteY14" fmla="*/ 6858000 h 6858478"/>
              <a:gd name="connsiteX15" fmla="*/ 0 w 9308951"/>
              <a:gd name="connsiteY15"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8951" h="6858478">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C1BFCB-AC47-423E-A5BC-216364B67D0E}"/>
              </a:ext>
            </a:extLst>
          </p:cNvPr>
          <p:cNvSpPr>
            <a:spLocks noGrp="1"/>
          </p:cNvSpPr>
          <p:nvPr>
            <p:ph type="title"/>
          </p:nvPr>
        </p:nvSpPr>
        <p:spPr>
          <a:xfrm>
            <a:off x="804672" y="365125"/>
            <a:ext cx="5398235" cy="1325563"/>
          </a:xfrm>
        </p:spPr>
        <p:txBody>
          <a:bodyPr>
            <a:normAutofit/>
          </a:bodyPr>
          <a:lstStyle/>
          <a:p>
            <a:r>
              <a:rPr lang="en-US"/>
              <a:t>Finding a Licensee-Market Your Invention</a:t>
            </a:r>
          </a:p>
        </p:txBody>
      </p:sp>
      <p:sp>
        <p:nvSpPr>
          <p:cNvPr id="3" name="Content Placeholder 2">
            <a:extLst>
              <a:ext uri="{FF2B5EF4-FFF2-40B4-BE49-F238E27FC236}">
                <a16:creationId xmlns:a16="http://schemas.microsoft.com/office/drawing/2014/main" id="{E1693908-22A1-4A77-8710-9094004D3B8C}"/>
              </a:ext>
            </a:extLst>
          </p:cNvPr>
          <p:cNvSpPr>
            <a:spLocks noGrp="1"/>
          </p:cNvSpPr>
          <p:nvPr>
            <p:ph idx="1"/>
          </p:nvPr>
        </p:nvSpPr>
        <p:spPr>
          <a:xfrm>
            <a:off x="-1" y="1916853"/>
            <a:ext cx="7281334" cy="4941147"/>
          </a:xfrm>
        </p:spPr>
        <p:txBody>
          <a:bodyPr>
            <a:normAutofit/>
          </a:bodyPr>
          <a:lstStyle/>
          <a:p>
            <a:pPr marL="0" indent="0">
              <a:buNone/>
            </a:pPr>
            <a:r>
              <a:rPr lang="en-US" sz="2400" dirty="0"/>
              <a:t>Have a way for companies to find you:</a:t>
            </a:r>
            <a:br>
              <a:rPr lang="en-US" sz="1300" dirty="0"/>
            </a:br>
            <a:br>
              <a:rPr lang="en-US" sz="1300" dirty="0"/>
            </a:br>
            <a:r>
              <a:rPr lang="en-US" sz="1300" dirty="0"/>
              <a:t>- There are many searchable technology databases that companies use to scout for new technologies, your invention/patent should be on there, with the right keywords! </a:t>
            </a:r>
            <a:r>
              <a:rPr lang="en-US" sz="1300" dirty="0" err="1"/>
              <a:t>Flintbox</a:t>
            </a:r>
            <a:r>
              <a:rPr lang="en-US" sz="1300" dirty="0"/>
              <a:t> is probably the most popular.</a:t>
            </a:r>
          </a:p>
          <a:p>
            <a:pPr marL="0" indent="0">
              <a:buNone/>
            </a:pPr>
            <a:r>
              <a:rPr lang="en-US" sz="1300" dirty="0"/>
              <a:t>-Publish your findings….once you have a patent in place. Industry scouts scour publications as well, peer review translates to quality assurance (in addition to the federal funding award).</a:t>
            </a:r>
          </a:p>
          <a:p>
            <a:pPr marL="0" indent="0">
              <a:buNone/>
            </a:pPr>
            <a:endParaRPr lang="en-US" sz="1300" dirty="0"/>
          </a:p>
          <a:p>
            <a:pPr marL="0" indent="0">
              <a:buNone/>
            </a:pPr>
            <a:r>
              <a:rPr lang="en-US" sz="2400" dirty="0"/>
              <a:t>Have a way to find companies:</a:t>
            </a:r>
          </a:p>
          <a:p>
            <a:pPr marL="0" indent="0">
              <a:buNone/>
            </a:pPr>
            <a:r>
              <a:rPr lang="en-US" sz="1300" dirty="0"/>
              <a:t>-Attend conferences and expos to showcase your technology and meet scouts or industry representatives face-to-face. Extremely valuable feedback can be gained by meeting the right people vs cold-calling or emailing. Many option to</a:t>
            </a:r>
          </a:p>
          <a:p>
            <a:pPr marL="0" indent="0">
              <a:buNone/>
            </a:pPr>
            <a:r>
              <a:rPr lang="en-US" sz="1300" dirty="0"/>
              <a:t>-There are many services which post company “calls” you can use to find leads. </a:t>
            </a:r>
          </a:p>
          <a:p>
            <a:pPr marL="0" indent="0">
              <a:buNone/>
            </a:pPr>
            <a:r>
              <a:rPr lang="en-US" sz="1300" dirty="0"/>
              <a:t>-Identify relevant companies through your market research when contemplating filing a patent, ask and take note of who inventors think may be interested in the technology.</a:t>
            </a:r>
          </a:p>
          <a:p>
            <a:pPr marL="0" indent="0">
              <a:buNone/>
            </a:pPr>
            <a:r>
              <a:rPr lang="en-US" sz="1300" dirty="0"/>
              <a:t>-Cold-calls and emails if nothing else. This is typically not worth the time invested, but can work if the timing/technology is right.</a:t>
            </a:r>
          </a:p>
        </p:txBody>
      </p:sp>
    </p:spTree>
    <p:extLst>
      <p:ext uri="{BB962C8B-B14F-4D97-AF65-F5344CB8AC3E}">
        <p14:creationId xmlns:p14="http://schemas.microsoft.com/office/powerpoint/2010/main" val="1011114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Rectangle 1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2537F8-88E0-49D0-BF2B-25D246EA8024}"/>
              </a:ext>
            </a:extLst>
          </p:cNvPr>
          <p:cNvSpPr>
            <a:spLocks noGrp="1"/>
          </p:cNvSpPr>
          <p:nvPr>
            <p:ph type="title"/>
          </p:nvPr>
        </p:nvSpPr>
        <p:spPr>
          <a:xfrm>
            <a:off x="405246" y="74321"/>
            <a:ext cx="10520702" cy="1325563"/>
          </a:xfrm>
        </p:spPr>
        <p:txBody>
          <a:bodyPr>
            <a:normAutofit/>
          </a:bodyPr>
          <a:lstStyle/>
          <a:p>
            <a:r>
              <a:rPr lang="en-US" dirty="0"/>
              <a:t>DIY-Startup/Incubation*</a:t>
            </a:r>
          </a:p>
        </p:txBody>
      </p:sp>
      <p:sp>
        <p:nvSpPr>
          <p:cNvPr id="3" name="Content Placeholder 2">
            <a:extLst>
              <a:ext uri="{FF2B5EF4-FFF2-40B4-BE49-F238E27FC236}">
                <a16:creationId xmlns:a16="http://schemas.microsoft.com/office/drawing/2014/main" id="{91DA98B0-22DC-49DE-8D2C-9D25FFA0E820}"/>
              </a:ext>
            </a:extLst>
          </p:cNvPr>
          <p:cNvSpPr>
            <a:spLocks noGrp="1"/>
          </p:cNvSpPr>
          <p:nvPr>
            <p:ph idx="1"/>
          </p:nvPr>
        </p:nvSpPr>
        <p:spPr>
          <a:xfrm>
            <a:off x="0" y="1503680"/>
            <a:ext cx="6353387" cy="5279999"/>
          </a:xfrm>
        </p:spPr>
        <p:txBody>
          <a:bodyPr>
            <a:normAutofit/>
          </a:bodyPr>
          <a:lstStyle/>
          <a:p>
            <a:r>
              <a:rPr lang="en-US" sz="1800" dirty="0"/>
              <a:t>Team is formed around the technology to identify the customer segment and create a business plan</a:t>
            </a:r>
          </a:p>
          <a:p>
            <a:pPr marL="0" indent="0">
              <a:buNone/>
            </a:pPr>
            <a:endParaRPr lang="en-US" sz="1800" dirty="0"/>
          </a:p>
          <a:p>
            <a:r>
              <a:rPr lang="en-US" sz="1800" dirty="0"/>
              <a:t>Often inventors at large institutions or labs are too busy or too immobile for new ventures, it’s important to identify grad-students, post-docs, or other entrepreneurial leads who have the time and mobility to take new companies forward.</a:t>
            </a:r>
          </a:p>
          <a:p>
            <a:pPr marL="0" indent="0">
              <a:buNone/>
            </a:pPr>
            <a:endParaRPr lang="en-US" sz="1800" dirty="0"/>
          </a:p>
          <a:p>
            <a:r>
              <a:rPr lang="en-US" sz="1800" dirty="0"/>
              <a:t>Utilizes whatever programs/resources you can- incubation space affiliated with the inventing institution or municipality commonly exist, along with mentorship programs.</a:t>
            </a:r>
          </a:p>
          <a:p>
            <a:endParaRPr lang="en-US" sz="1800" dirty="0"/>
          </a:p>
          <a:p>
            <a:r>
              <a:rPr lang="en-US" sz="1800" dirty="0"/>
              <a:t>Usually still involves licensing, but in a simplified and more friendly fashion. Start-ups do not usually have much to their name, so licenses place financial emphasis at later stages.</a:t>
            </a:r>
          </a:p>
          <a:p>
            <a:pPr marL="0" indent="0">
              <a:buNone/>
            </a:pPr>
            <a:endParaRPr lang="en-US" sz="1400" dirty="0"/>
          </a:p>
          <a:p>
            <a:pPr marL="0" indent="0">
              <a:buNone/>
            </a:pPr>
            <a:endParaRPr lang="en-US" sz="1400" dirty="0"/>
          </a:p>
          <a:p>
            <a:endParaRPr lang="en-US" sz="1400" dirty="0"/>
          </a:p>
        </p:txBody>
      </p:sp>
      <p:pic>
        <p:nvPicPr>
          <p:cNvPr id="6" name="Picture 5" descr="A group of people in a meeting&#10;&#10;Description automatically generated with medium confidence">
            <a:extLst>
              <a:ext uri="{FF2B5EF4-FFF2-40B4-BE49-F238E27FC236}">
                <a16:creationId xmlns:a16="http://schemas.microsoft.com/office/drawing/2014/main" id="{77DA6919-8BC1-4639-9D14-C7098FC20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4" y="2537005"/>
            <a:ext cx="4935970" cy="3294759"/>
          </a:xfrm>
          <a:prstGeom prst="rect">
            <a:avLst/>
          </a:prstGeom>
        </p:spPr>
      </p:pic>
      <p:sp>
        <p:nvSpPr>
          <p:cNvPr id="4" name="TextBox 3">
            <a:extLst>
              <a:ext uri="{FF2B5EF4-FFF2-40B4-BE49-F238E27FC236}">
                <a16:creationId xmlns:a16="http://schemas.microsoft.com/office/drawing/2014/main" id="{4E1C5CD0-B844-4F45-A776-AD2AE96E43A9}"/>
              </a:ext>
            </a:extLst>
          </p:cNvPr>
          <p:cNvSpPr txBox="1"/>
          <p:nvPr/>
        </p:nvSpPr>
        <p:spPr>
          <a:xfrm>
            <a:off x="9374293" y="6414347"/>
            <a:ext cx="263992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3069137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TotalTime>
  <Words>1068</Words>
  <Application>Microsoft Macintosh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Monetization Strategies for Federally Funded Research</vt:lpstr>
      <vt:lpstr>You’ve done the research, now what….</vt:lpstr>
      <vt:lpstr>What’s unique about monetizing Federally Funded Research?</vt:lpstr>
      <vt:lpstr>So let’s assume….</vt:lpstr>
      <vt:lpstr>Having a patent is a good start, but it’s just that, a start.</vt:lpstr>
      <vt:lpstr>Two “Main” Strategies to Commercialize a Technology</vt:lpstr>
      <vt:lpstr>Out-Licensing to an Existing Company</vt:lpstr>
      <vt:lpstr>Finding a Licensee-Market Your Invention</vt:lpstr>
      <vt:lpstr>DIY-Startup/Incubation*</vt:lpstr>
      <vt:lpstr>The path and goals of a startup</vt:lpstr>
      <vt:lpstr>Non-traditional Route: Outsource Innovation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Monetizing Federally Funded Research</dc:title>
  <dc:creator>Jones, William H</dc:creator>
  <cp:lastModifiedBy>Lena Moran</cp:lastModifiedBy>
  <cp:revision>39</cp:revision>
  <dcterms:created xsi:type="dcterms:W3CDTF">2021-07-07T18:25:14Z</dcterms:created>
  <dcterms:modified xsi:type="dcterms:W3CDTF">2021-07-10T15:02:00Z</dcterms:modified>
</cp:coreProperties>
</file>