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Lato" panose="020F0502020204030203" pitchFamily="34" charset="77"/>
      <p:regular r:id="rId12"/>
      <p:bold r:id="rId13"/>
      <p:italic r:id="rId14"/>
      <p:boldItalic r:id="rId15"/>
    </p:embeddedFont>
    <p:embeddedFont>
      <p:font typeface="Montserrat" pitchFamily="2" charset="77"/>
      <p:regular r:id="rId16"/>
      <p:bold r:id="rId17"/>
      <p:italic r:id="rId18"/>
      <p:boldItalic r:id="rId19"/>
    </p:embeddedFon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7"/>
  </p:normalViewPr>
  <p:slideViewPr>
    <p:cSldViewPr snapToGrid="0">
      <p:cViewPr varScale="1">
        <p:scale>
          <a:sx n="136" d="100"/>
          <a:sy n="136" d="100"/>
        </p:scale>
        <p:origin x="96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f87997393_0_7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f87997393_0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8000"/>
              </a:lnSpc>
              <a:spcBef>
                <a:spcPts val="0"/>
              </a:spcBef>
              <a:spcAft>
                <a:spcPts val="0"/>
              </a:spcAft>
              <a:buClr>
                <a:schemeClr val="dk1"/>
              </a:buClr>
              <a:buSzPts val="1100"/>
              <a:buFont typeface="Arial"/>
              <a:buNone/>
            </a:pPr>
            <a:r>
              <a:rPr lang="en-GB">
                <a:solidFill>
                  <a:schemeClr val="dk1"/>
                </a:solidFill>
                <a:highlight>
                  <a:srgbClr val="FFFFFF"/>
                </a:highlight>
              </a:rPr>
              <a:t>Accelerate Through your PACE Plan</a:t>
            </a:r>
            <a:endParaRPr>
              <a:solidFill>
                <a:schemeClr val="dk1"/>
              </a:solidFill>
              <a:highlight>
                <a:srgbClr val="FFFFFF"/>
              </a:highlight>
            </a:endParaRPr>
          </a:p>
          <a:p>
            <a:pPr marL="0" lvl="0" indent="0" algn="l" rtl="0">
              <a:lnSpc>
                <a:spcPct val="138000"/>
              </a:lnSpc>
              <a:spcBef>
                <a:spcPts val="0"/>
              </a:spcBef>
              <a:spcAft>
                <a:spcPts val="0"/>
              </a:spcAft>
              <a:buClr>
                <a:schemeClr val="dk1"/>
              </a:buClr>
              <a:buSzPts val="1100"/>
              <a:buFont typeface="Arial"/>
              <a:buNone/>
            </a:pPr>
            <a:r>
              <a:rPr lang="en-GB">
                <a:solidFill>
                  <a:schemeClr val="dk1"/>
                </a:solidFill>
                <a:highlight>
                  <a:srgbClr val="FFFFFF"/>
                </a:highlight>
              </a:rPr>
              <a:t>Vivian Richards, Splunk.</a:t>
            </a:r>
            <a:endParaRPr>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38000"/>
              </a:lnSpc>
              <a:spcBef>
                <a:spcPts val="0"/>
              </a:spcBef>
              <a:spcAft>
                <a:spcPts val="0"/>
              </a:spcAft>
              <a:buClr>
                <a:schemeClr val="dk1"/>
              </a:buClr>
              <a:buSzPts val="1100"/>
              <a:buFont typeface="Arial"/>
              <a:buNone/>
            </a:pPr>
            <a:r>
              <a:rPr lang="en-GB">
                <a:solidFill>
                  <a:schemeClr val="dk1"/>
                </a:solidFill>
                <a:highlight>
                  <a:srgbClr val="FFFFFF"/>
                </a:highlight>
              </a:rPr>
              <a:t>Vital to every warfighting function is the ability to communicate to inform Mission Command.  This plan is usually expressed in an order of communication precedence list called a primary, alternate, contingency, and emergency (PACE) plan. The PACE plan is a critical component to operational planning even in operations that are communications silent or restricted. The intent of the PACE plan is that when the warfighter must communicate, the warfighter communicates. Training, equipment limitations, and equipment availability can all limit the effectiveness of any stage of the PACE plan. We will discuss a futuristic approach to an accelerated and algorithmic PACE plan. We will give an overview of the critical characteristics of an accelerated and effective PACE plan and the steps necessary to ensure your critical communications network enables the fastest, most efficient, most secure communication plan from every warfighter and every sensor to inform mission command.</a:t>
            </a:r>
            <a:endParaRPr>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f87997393_0_8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f87997393_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e4ea4cde6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e4ea4cde6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f87997393_0_10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f87997393_0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f87997393_0_14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f87997393_0_1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f87997393_0_9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f87997393_0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f87997393_0_8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f87997393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e4ea4cde61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e4ea4cde6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f87997393_0_15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f87997393_0_1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descr="offset_comp_406605.jpg"/>
          <p:cNvPicPr preferRelativeResize="0"/>
          <p:nvPr/>
        </p:nvPicPr>
        <p:blipFill rotWithShape="1">
          <a:blip r:embed="rId2">
            <a:alphaModFix amt="66000"/>
          </a:blip>
          <a:srcRect l="20991" t="2690" r="40112" b="39565"/>
          <a:stretch/>
        </p:blipFill>
        <p:spPr>
          <a:xfrm>
            <a:off x="0" y="0"/>
            <a:ext cx="5157900" cy="5143500"/>
          </a:xfrm>
          <a:prstGeom prst="rtTriangle">
            <a:avLst/>
          </a:prstGeom>
          <a:noFill/>
          <a:ln>
            <a:noFill/>
          </a:ln>
        </p:spPr>
      </p:pic>
      <p:pic>
        <p:nvPicPr>
          <p:cNvPr id="11" name="Google Shape;11;p2" descr="offset_comp_342327_edtied.jpg"/>
          <p:cNvPicPr preferRelativeResize="0"/>
          <p:nvPr/>
        </p:nvPicPr>
        <p:blipFill rotWithShape="1">
          <a:blip r:embed="rId3">
            <a:alphaModFix amt="31000"/>
          </a:blip>
          <a:srcRect l="14009" t="35833" r="43289" b="11297"/>
          <a:stretch/>
        </p:blipFill>
        <p:spPr>
          <a:xfrm rot="10800000">
            <a:off x="6976800" y="-25"/>
            <a:ext cx="2167200" cy="2012700"/>
          </a:xfrm>
          <a:prstGeom prst="rtTriangle">
            <a:avLst/>
          </a:prstGeom>
          <a:noFill/>
          <a:ln>
            <a:noFill/>
          </a:ln>
        </p:spPr>
      </p:pic>
      <p:sp>
        <p:nvSpPr>
          <p:cNvPr id="12" name="Google Shape;12;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3" name="Google Shape;13;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5" name="Google Shape;15;p2"/>
          <p:cNvSpPr/>
          <p:nvPr/>
        </p:nvSpPr>
        <p:spPr>
          <a:xfrm rot="-5400000">
            <a:off x="5846" y="-4836"/>
            <a:ext cx="22914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652821" y="576768"/>
            <a:ext cx="2300100" cy="22914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5"/>
        <p:cNvGrpSpPr/>
        <p:nvPr/>
      </p:nvGrpSpPr>
      <p:grpSpPr>
        <a:xfrm>
          <a:off x="0" y="0"/>
          <a:ext cx="0" cy="0"/>
          <a:chOff x="0" y="0"/>
          <a:chExt cx="0" cy="0"/>
        </a:xfrm>
      </p:grpSpPr>
      <p:sp>
        <p:nvSpPr>
          <p:cNvPr id="136" name="Google Shape;136;p11">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p11"/>
          <p:cNvGrpSpPr/>
          <p:nvPr/>
        </p:nvGrpSpPr>
        <p:grpSpPr>
          <a:xfrm>
            <a:off x="4406400" y="0"/>
            <a:ext cx="4737600" cy="5143500"/>
            <a:chOff x="4406400" y="0"/>
            <a:chExt cx="4737600" cy="5143500"/>
          </a:xfrm>
        </p:grpSpPr>
        <p:sp>
          <p:nvSpPr>
            <p:cNvPr id="141" name="Google Shape;141;p11"/>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Google Shape;159;p11"/>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0" name="Google Shape;16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1"/>
        <p:cNvGrpSpPr/>
        <p:nvPr/>
      </p:nvGrpSpPr>
      <p:grpSpPr>
        <a:xfrm>
          <a:off x="0" y="0"/>
          <a:ext cx="0" cy="0"/>
          <a:chOff x="0" y="0"/>
          <a:chExt cx="0" cy="0"/>
        </a:xfrm>
      </p:grpSpPr>
      <p:sp>
        <p:nvSpPr>
          <p:cNvPr id="162" name="Google Shape;162;p12">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2">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2">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2">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12"/>
          <p:cNvGrpSpPr/>
          <p:nvPr/>
        </p:nvGrpSpPr>
        <p:grpSpPr>
          <a:xfrm>
            <a:off x="0" y="381001"/>
            <a:ext cx="1037850" cy="1016287"/>
            <a:chOff x="0" y="381001"/>
            <a:chExt cx="1037850" cy="1016287"/>
          </a:xfrm>
        </p:grpSpPr>
        <p:sp>
          <p:nvSpPr>
            <p:cNvPr id="167" name="Google Shape;167;p12"/>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2"/>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2"/>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70" name="Google Shape;170;p12"/>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71" name="Google Shape;171;p12"/>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72" name="Google Shape;17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3"/>
        <p:cNvGrpSpPr/>
        <p:nvPr/>
      </p:nvGrpSpPr>
      <p:grpSpPr>
        <a:xfrm>
          <a:off x="0" y="0"/>
          <a:ext cx="0" cy="0"/>
          <a:chOff x="0" y="0"/>
          <a:chExt cx="0" cy="0"/>
        </a:xfrm>
      </p:grpSpPr>
      <p:grpSp>
        <p:nvGrpSpPr>
          <p:cNvPr id="174" name="Google Shape;174;p13"/>
          <p:cNvGrpSpPr/>
          <p:nvPr/>
        </p:nvGrpSpPr>
        <p:grpSpPr>
          <a:xfrm>
            <a:off x="0" y="4128572"/>
            <a:ext cx="698925" cy="684657"/>
            <a:chOff x="0" y="3785672"/>
            <a:chExt cx="698925" cy="684657"/>
          </a:xfrm>
        </p:grpSpPr>
        <p:sp>
          <p:nvSpPr>
            <p:cNvPr id="175" name="Google Shape;175;p13"/>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3"/>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78" name="Google Shape;17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79" name="Google Shape;179;p13">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3"/>
        <p:cNvGrpSpPr/>
        <p:nvPr/>
      </p:nvGrpSpPr>
      <p:grpSpPr>
        <a:xfrm>
          <a:off x="0" y="0"/>
          <a:ext cx="0" cy="0"/>
          <a:chOff x="0" y="0"/>
          <a:chExt cx="0" cy="0"/>
        </a:xfrm>
      </p:grpSpPr>
      <p:grpSp>
        <p:nvGrpSpPr>
          <p:cNvPr id="184" name="Google Shape;184;p14"/>
          <p:cNvGrpSpPr/>
          <p:nvPr/>
        </p:nvGrpSpPr>
        <p:grpSpPr>
          <a:xfrm>
            <a:off x="4406400" y="0"/>
            <a:ext cx="4737600" cy="5143065"/>
            <a:chOff x="4406400" y="0"/>
            <a:chExt cx="4737600" cy="5143065"/>
          </a:xfrm>
        </p:grpSpPr>
        <p:sp>
          <p:nvSpPr>
            <p:cNvPr id="185" name="Google Shape;185;p14"/>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4"/>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4"/>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4"/>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4"/>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4"/>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4"/>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4"/>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4"/>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4"/>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4"/>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4"/>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4"/>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 name="Google Shape;203;p14"/>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204" name="Google Shape;204;p14"/>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05" name="Google Shape;20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06" name="Google Shape;206;p14">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
        <p:nvSpPr>
          <p:cNvPr id="211" name="Google Shape;21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_alt3">
  <p:cSld name="TITLE_AND_BODY_1">
    <p:spTree>
      <p:nvGrpSpPr>
        <p:cNvPr id="1" name="Shape 212"/>
        <p:cNvGrpSpPr/>
        <p:nvPr/>
      </p:nvGrpSpPr>
      <p:grpSpPr>
        <a:xfrm>
          <a:off x="0" y="0"/>
          <a:ext cx="0" cy="0"/>
          <a:chOff x="0" y="0"/>
          <a:chExt cx="0" cy="0"/>
        </a:xfrm>
      </p:grpSpPr>
      <p:pic>
        <p:nvPicPr>
          <p:cNvPr id="213" name="Google Shape;213;p16" descr="offset_comp_343059.jpg"/>
          <p:cNvPicPr preferRelativeResize="0"/>
          <p:nvPr/>
        </p:nvPicPr>
        <p:blipFill rotWithShape="1">
          <a:blip r:embed="rId2">
            <a:alphaModFix amt="80000"/>
          </a:blip>
          <a:srcRect l="30474" t="11955" r="30474" b="25870"/>
          <a:stretch/>
        </p:blipFill>
        <p:spPr>
          <a:xfrm rot="-5400000">
            <a:off x="113630" y="-105700"/>
            <a:ext cx="5142300" cy="5364300"/>
          </a:xfrm>
          <a:prstGeom prst="diagStripe">
            <a:avLst>
              <a:gd name="adj" fmla="val 50343"/>
            </a:avLst>
          </a:prstGeom>
          <a:noFill/>
          <a:ln>
            <a:noFill/>
          </a:ln>
        </p:spPr>
      </p:pic>
      <p:sp>
        <p:nvSpPr>
          <p:cNvPr id="214" name="Google Shape;214;p1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5" name="Google Shape;215;p16"/>
          <p:cNvSpPr txBox="1">
            <a:spLocks noGrp="1"/>
          </p:cNvSpPr>
          <p:nvPr>
            <p:ph type="body" idx="1"/>
          </p:nvPr>
        </p:nvSpPr>
        <p:spPr>
          <a:xfrm>
            <a:off x="4018025" y="1567550"/>
            <a:ext cx="4318500" cy="17667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dk2"/>
              </a:buClr>
              <a:buSzPts val="1300"/>
              <a:buChar char="●"/>
              <a:defRPr>
                <a:solidFill>
                  <a:schemeClr val="dk2"/>
                </a:solidFill>
              </a:defRPr>
            </a:lvl1pPr>
            <a:lvl2pPr marL="914400" lvl="1" indent="-298450" rtl="0">
              <a:spcBef>
                <a:spcPts val="1600"/>
              </a:spcBef>
              <a:spcAft>
                <a:spcPts val="0"/>
              </a:spcAft>
              <a:buClr>
                <a:schemeClr val="dk2"/>
              </a:buClr>
              <a:buSzPts val="1100"/>
              <a:buChar char="○"/>
              <a:defRPr>
                <a:solidFill>
                  <a:schemeClr val="dk2"/>
                </a:solidFill>
              </a:defRPr>
            </a:lvl2pPr>
            <a:lvl3pPr marL="1371600" lvl="2" indent="-298450" rtl="0">
              <a:spcBef>
                <a:spcPts val="1600"/>
              </a:spcBef>
              <a:spcAft>
                <a:spcPts val="0"/>
              </a:spcAft>
              <a:buClr>
                <a:schemeClr val="dk2"/>
              </a:buClr>
              <a:buSzPts val="1100"/>
              <a:buChar char="■"/>
              <a:defRPr>
                <a:solidFill>
                  <a:schemeClr val="dk2"/>
                </a:solidFill>
              </a:defRPr>
            </a:lvl3pPr>
            <a:lvl4pPr marL="1828800" lvl="3" indent="-298450" rtl="0">
              <a:spcBef>
                <a:spcPts val="1600"/>
              </a:spcBef>
              <a:spcAft>
                <a:spcPts val="0"/>
              </a:spcAft>
              <a:buClr>
                <a:schemeClr val="dk2"/>
              </a:buClr>
              <a:buSzPts val="1100"/>
              <a:buChar char="●"/>
              <a:defRPr>
                <a:solidFill>
                  <a:schemeClr val="dk2"/>
                </a:solidFill>
              </a:defRPr>
            </a:lvl4pPr>
            <a:lvl5pPr marL="2286000" lvl="4" indent="-298450" rtl="0">
              <a:spcBef>
                <a:spcPts val="1600"/>
              </a:spcBef>
              <a:spcAft>
                <a:spcPts val="0"/>
              </a:spcAft>
              <a:buClr>
                <a:schemeClr val="dk2"/>
              </a:buClr>
              <a:buSzPts val="1100"/>
              <a:buChar char="○"/>
              <a:defRPr>
                <a:solidFill>
                  <a:schemeClr val="dk2"/>
                </a:solidFill>
              </a:defRPr>
            </a:lvl5pPr>
            <a:lvl6pPr marL="2743200" lvl="5" indent="-298450" rtl="0">
              <a:spcBef>
                <a:spcPts val="1600"/>
              </a:spcBef>
              <a:spcAft>
                <a:spcPts val="0"/>
              </a:spcAft>
              <a:buClr>
                <a:schemeClr val="dk2"/>
              </a:buClr>
              <a:buSzPts val="1100"/>
              <a:buChar char="■"/>
              <a:defRPr>
                <a:solidFill>
                  <a:schemeClr val="dk2"/>
                </a:solidFill>
              </a:defRPr>
            </a:lvl6pPr>
            <a:lvl7pPr marL="3200400" lvl="6" indent="-298450" rtl="0">
              <a:spcBef>
                <a:spcPts val="1600"/>
              </a:spcBef>
              <a:spcAft>
                <a:spcPts val="0"/>
              </a:spcAft>
              <a:buClr>
                <a:schemeClr val="dk2"/>
              </a:buClr>
              <a:buSzPts val="1100"/>
              <a:buChar char="●"/>
              <a:defRPr>
                <a:solidFill>
                  <a:schemeClr val="dk2"/>
                </a:solidFill>
              </a:defRPr>
            </a:lvl7pPr>
            <a:lvl8pPr marL="3657600" lvl="7" indent="-298450" rtl="0">
              <a:spcBef>
                <a:spcPts val="1600"/>
              </a:spcBef>
              <a:spcAft>
                <a:spcPts val="0"/>
              </a:spcAft>
              <a:buClr>
                <a:schemeClr val="dk2"/>
              </a:buClr>
              <a:buSzPts val="1100"/>
              <a:buChar char="○"/>
              <a:defRPr>
                <a:solidFill>
                  <a:schemeClr val="dk2"/>
                </a:solidFill>
              </a:defRPr>
            </a:lvl8pPr>
            <a:lvl9pPr marL="4114800" lvl="8" indent="-298450" rtl="0">
              <a:spcBef>
                <a:spcPts val="1600"/>
              </a:spcBef>
              <a:spcAft>
                <a:spcPts val="1600"/>
              </a:spcAft>
              <a:buClr>
                <a:schemeClr val="dk2"/>
              </a:buClr>
              <a:buSzPts val="1100"/>
              <a:buChar char="■"/>
              <a:defRPr>
                <a:solidFill>
                  <a:schemeClr val="dk2"/>
                </a:solidFill>
              </a:defRPr>
            </a:lvl9pPr>
          </a:lstStyle>
          <a:p>
            <a:endParaRPr/>
          </a:p>
        </p:txBody>
      </p:sp>
      <p:sp>
        <p:nvSpPr>
          <p:cNvPr id="216" name="Google Shape;21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17" name="Google Shape;217;p16">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6">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6">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6">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16"/>
          <p:cNvGrpSpPr/>
          <p:nvPr/>
        </p:nvGrpSpPr>
        <p:grpSpPr>
          <a:xfrm>
            <a:off x="0" y="381001"/>
            <a:ext cx="1037850" cy="1016287"/>
            <a:chOff x="0" y="381001"/>
            <a:chExt cx="1037850" cy="1016287"/>
          </a:xfrm>
        </p:grpSpPr>
        <p:sp>
          <p:nvSpPr>
            <p:cNvPr id="222" name="Google Shape;222;p1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grpSp>
        <p:nvGrpSpPr>
          <p:cNvPr id="18" name="Google Shape;18;p3"/>
          <p:cNvGrpSpPr/>
          <p:nvPr/>
        </p:nvGrpSpPr>
        <p:grpSpPr>
          <a:xfrm>
            <a:off x="4406400" y="0"/>
            <a:ext cx="4737600" cy="5143065"/>
            <a:chOff x="4406400" y="0"/>
            <a:chExt cx="4737600" cy="5143065"/>
          </a:xfrm>
        </p:grpSpPr>
        <p:sp>
          <p:nvSpPr>
            <p:cNvPr id="19" name="Google Shape;19;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9" name="Google Shape;39;p3">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OC">
  <p:cSld name="SECTION_HEADER_1">
    <p:spTree>
      <p:nvGrpSpPr>
        <p:cNvPr id="1" name="Shape 43"/>
        <p:cNvGrpSpPr/>
        <p:nvPr/>
      </p:nvGrpSpPr>
      <p:grpSpPr>
        <a:xfrm>
          <a:off x="0" y="0"/>
          <a:ext cx="0" cy="0"/>
          <a:chOff x="0" y="0"/>
          <a:chExt cx="0" cy="0"/>
        </a:xfrm>
      </p:grpSpPr>
      <p:grpSp>
        <p:nvGrpSpPr>
          <p:cNvPr id="44" name="Google Shape;44;p4"/>
          <p:cNvGrpSpPr/>
          <p:nvPr/>
        </p:nvGrpSpPr>
        <p:grpSpPr>
          <a:xfrm>
            <a:off x="4406400" y="0"/>
            <a:ext cx="4737600" cy="5143065"/>
            <a:chOff x="4406400" y="0"/>
            <a:chExt cx="4737600" cy="5143065"/>
          </a:xfrm>
        </p:grpSpPr>
        <p:sp>
          <p:nvSpPr>
            <p:cNvPr id="45" name="Google Shape;45;p4"/>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4" name="Google Shape;64;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5">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5"/>
          <p:cNvGrpSpPr/>
          <p:nvPr/>
        </p:nvGrpSpPr>
        <p:grpSpPr>
          <a:xfrm>
            <a:off x="0" y="381001"/>
            <a:ext cx="1037850" cy="1016287"/>
            <a:chOff x="0" y="381001"/>
            <a:chExt cx="1037850" cy="1016287"/>
          </a:xfrm>
        </p:grpSpPr>
        <p:sp>
          <p:nvSpPr>
            <p:cNvPr id="71" name="Google Shape;71;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4" name="Google Shape;74;p5"/>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5" name="Google Shape;7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_alt1">
  <p:cSld name="TITLE_AND_BODY_2">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361071" y="1924852"/>
            <a:ext cx="2304900" cy="17973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8" name="Google Shape;78;p6"/>
          <p:cNvSpPr/>
          <p:nvPr/>
        </p:nvSpPr>
        <p:spPr>
          <a:xfrm>
            <a:off x="4564200" y="0"/>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txBox="1">
            <a:spLocks noGrp="1"/>
          </p:cNvSpPr>
          <p:nvPr>
            <p:ph type="body" idx="1"/>
          </p:nvPr>
        </p:nvSpPr>
        <p:spPr>
          <a:xfrm>
            <a:off x="6451271" y="1924850"/>
            <a:ext cx="2304900" cy="1797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chemeClr val="dk1"/>
              </a:buClr>
              <a:buSzPts val="1100"/>
              <a:buChar char="●"/>
              <a:defRPr sz="1100">
                <a:solidFill>
                  <a:schemeClr val="dk1"/>
                </a:solidFill>
              </a:defRPr>
            </a:lvl1pPr>
            <a:lvl2pPr marL="914400" lvl="1" indent="-298450" rtl="0">
              <a:spcBef>
                <a:spcPts val="1600"/>
              </a:spcBef>
              <a:spcAft>
                <a:spcPts val="0"/>
              </a:spcAft>
              <a:buClr>
                <a:schemeClr val="dk1"/>
              </a:buClr>
              <a:buSzPts val="1100"/>
              <a:buChar char="○"/>
              <a:defRPr>
                <a:solidFill>
                  <a:schemeClr val="dk1"/>
                </a:solidFill>
              </a:defRPr>
            </a:lvl2pPr>
            <a:lvl3pPr marL="1371600" lvl="2" indent="-298450" rtl="0">
              <a:spcBef>
                <a:spcPts val="1600"/>
              </a:spcBef>
              <a:spcAft>
                <a:spcPts val="0"/>
              </a:spcAft>
              <a:buClr>
                <a:schemeClr val="dk1"/>
              </a:buClr>
              <a:buSzPts val="1100"/>
              <a:buChar char="■"/>
              <a:defRPr>
                <a:solidFill>
                  <a:schemeClr val="dk1"/>
                </a:solidFill>
              </a:defRPr>
            </a:lvl3pPr>
            <a:lvl4pPr marL="1828800" lvl="3" indent="-298450" rtl="0">
              <a:spcBef>
                <a:spcPts val="1600"/>
              </a:spcBef>
              <a:spcAft>
                <a:spcPts val="0"/>
              </a:spcAft>
              <a:buClr>
                <a:schemeClr val="dk1"/>
              </a:buClr>
              <a:buSzPts val="1100"/>
              <a:buChar char="●"/>
              <a:defRPr>
                <a:solidFill>
                  <a:schemeClr val="dk1"/>
                </a:solidFill>
              </a:defRPr>
            </a:lvl4pPr>
            <a:lvl5pPr marL="2286000" lvl="4" indent="-298450" rtl="0">
              <a:spcBef>
                <a:spcPts val="1600"/>
              </a:spcBef>
              <a:spcAft>
                <a:spcPts val="0"/>
              </a:spcAft>
              <a:buClr>
                <a:schemeClr val="dk1"/>
              </a:buClr>
              <a:buSzPts val="1100"/>
              <a:buChar char="○"/>
              <a:defRPr>
                <a:solidFill>
                  <a:schemeClr val="dk1"/>
                </a:solidFill>
              </a:defRPr>
            </a:lvl5pPr>
            <a:lvl6pPr marL="2743200" lvl="5" indent="-298450" rtl="0">
              <a:spcBef>
                <a:spcPts val="1600"/>
              </a:spcBef>
              <a:spcAft>
                <a:spcPts val="0"/>
              </a:spcAft>
              <a:buClr>
                <a:schemeClr val="dk1"/>
              </a:buClr>
              <a:buSzPts val="1100"/>
              <a:buChar char="■"/>
              <a:defRPr>
                <a:solidFill>
                  <a:schemeClr val="dk1"/>
                </a:solidFill>
              </a:defRPr>
            </a:lvl6pPr>
            <a:lvl7pPr marL="3200400" lvl="6" indent="-298450" rtl="0">
              <a:spcBef>
                <a:spcPts val="1600"/>
              </a:spcBef>
              <a:spcAft>
                <a:spcPts val="0"/>
              </a:spcAft>
              <a:buClr>
                <a:schemeClr val="dk1"/>
              </a:buClr>
              <a:buSzPts val="1100"/>
              <a:buChar char="●"/>
              <a:defRPr>
                <a:solidFill>
                  <a:schemeClr val="dk1"/>
                </a:solidFill>
              </a:defRPr>
            </a:lvl7pPr>
            <a:lvl8pPr marL="3657600" lvl="7" indent="-298450" rtl="0">
              <a:spcBef>
                <a:spcPts val="1600"/>
              </a:spcBef>
              <a:spcAft>
                <a:spcPts val="0"/>
              </a:spcAft>
              <a:buClr>
                <a:schemeClr val="dk1"/>
              </a:buClr>
              <a:buSzPts val="1100"/>
              <a:buChar char="○"/>
              <a:defRPr>
                <a:solidFill>
                  <a:schemeClr val="dk1"/>
                </a:solidFill>
              </a:defRPr>
            </a:lvl8pPr>
            <a:lvl9pPr marL="4114800" lvl="8" indent="-298450" rtl="0">
              <a:spcBef>
                <a:spcPts val="1600"/>
              </a:spcBef>
              <a:spcAft>
                <a:spcPts val="1600"/>
              </a:spcAft>
              <a:buClr>
                <a:schemeClr val="dk1"/>
              </a:buClr>
              <a:buSzPts val="1100"/>
              <a:buChar char="■"/>
              <a:defRPr>
                <a:solidFill>
                  <a:schemeClr val="dk1"/>
                </a:solidFill>
              </a:defRPr>
            </a:lvl9pPr>
          </a:lstStyle>
          <a:p>
            <a:endParaRPr/>
          </a:p>
        </p:txBody>
      </p:sp>
      <p:sp>
        <p:nvSpPr>
          <p:cNvPr id="80" name="Google Shape;80;p6">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6"/>
          <p:cNvGrpSpPr/>
          <p:nvPr/>
        </p:nvGrpSpPr>
        <p:grpSpPr>
          <a:xfrm>
            <a:off x="0" y="381001"/>
            <a:ext cx="1037850" cy="1016287"/>
            <a:chOff x="0" y="381001"/>
            <a:chExt cx="1037850" cy="1016287"/>
          </a:xfrm>
        </p:grpSpPr>
        <p:sp>
          <p:nvSpPr>
            <p:cNvPr id="85" name="Google Shape;85;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6"/>
          <p:cNvSpPr txBox="1">
            <a:spLocks noGrp="1"/>
          </p:cNvSpPr>
          <p:nvPr>
            <p:ph type="title" idx="2"/>
          </p:nvPr>
        </p:nvSpPr>
        <p:spPr>
          <a:xfrm>
            <a:off x="1297500" y="459490"/>
            <a:ext cx="3005700" cy="5109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88" name="Google Shape;8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_alt2">
  <p:cSld name="TITLE_AND_BODY_2_1">
    <p:spTree>
      <p:nvGrpSpPr>
        <p:cNvPr id="1" name="Shape 89"/>
        <p:cNvGrpSpPr/>
        <p:nvPr/>
      </p:nvGrpSpPr>
      <p:grpSpPr>
        <a:xfrm>
          <a:off x="0" y="0"/>
          <a:ext cx="0" cy="0"/>
          <a:chOff x="0" y="0"/>
          <a:chExt cx="0" cy="0"/>
        </a:xfrm>
      </p:grpSpPr>
      <p:sp>
        <p:nvSpPr>
          <p:cNvPr id="90" name="Google Shape;90;p7"/>
          <p:cNvSpPr txBox="1">
            <a:spLocks noGrp="1"/>
          </p:cNvSpPr>
          <p:nvPr>
            <p:ph type="title"/>
          </p:nvPr>
        </p:nvSpPr>
        <p:spPr>
          <a:xfrm>
            <a:off x="702850" y="1708619"/>
            <a:ext cx="3333300" cy="1470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1" name="Google Shape;91;p7"/>
          <p:cNvSpPr/>
          <p:nvPr/>
        </p:nvSpPr>
        <p:spPr>
          <a:xfrm>
            <a:off x="0" y="3486600"/>
            <a:ext cx="9144000" cy="165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7"/>
          <p:cNvGrpSpPr/>
          <p:nvPr/>
        </p:nvGrpSpPr>
        <p:grpSpPr>
          <a:xfrm>
            <a:off x="0" y="381001"/>
            <a:ext cx="1037850" cy="1016287"/>
            <a:chOff x="0" y="381001"/>
            <a:chExt cx="1037850" cy="1016287"/>
          </a:xfrm>
        </p:grpSpPr>
        <p:sp>
          <p:nvSpPr>
            <p:cNvPr id="97" name="Google Shape;97;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7"/>
          <p:cNvSpPr txBox="1">
            <a:spLocks noGrp="1"/>
          </p:cNvSpPr>
          <p:nvPr>
            <p:ph type="title" idx="2"/>
          </p:nvPr>
        </p:nvSpPr>
        <p:spPr>
          <a:xfrm>
            <a:off x="1297500" y="459490"/>
            <a:ext cx="3005700" cy="5109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100" name="Google Shape;10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1" name="Google Shape;101;p7"/>
          <p:cNvSpPr txBox="1">
            <a:spLocks noGrp="1"/>
          </p:cNvSpPr>
          <p:nvPr>
            <p:ph type="body" idx="1"/>
          </p:nvPr>
        </p:nvSpPr>
        <p:spPr>
          <a:xfrm>
            <a:off x="702850" y="3625275"/>
            <a:ext cx="3333300" cy="765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chemeClr val="dk1"/>
              </a:buClr>
              <a:buSzPts val="1100"/>
              <a:buChar char="●"/>
              <a:defRPr sz="1100">
                <a:solidFill>
                  <a:schemeClr val="dk1"/>
                </a:solidFill>
              </a:defRPr>
            </a:lvl1pPr>
            <a:lvl2pPr marL="914400" lvl="1" indent="-298450" rtl="0">
              <a:spcBef>
                <a:spcPts val="1600"/>
              </a:spcBef>
              <a:spcAft>
                <a:spcPts val="0"/>
              </a:spcAft>
              <a:buClr>
                <a:schemeClr val="dk1"/>
              </a:buClr>
              <a:buSzPts val="1100"/>
              <a:buChar char="○"/>
              <a:defRPr>
                <a:solidFill>
                  <a:schemeClr val="dk1"/>
                </a:solidFill>
              </a:defRPr>
            </a:lvl2pPr>
            <a:lvl3pPr marL="1371600" lvl="2" indent="-298450" rtl="0">
              <a:spcBef>
                <a:spcPts val="1600"/>
              </a:spcBef>
              <a:spcAft>
                <a:spcPts val="0"/>
              </a:spcAft>
              <a:buClr>
                <a:schemeClr val="dk1"/>
              </a:buClr>
              <a:buSzPts val="1100"/>
              <a:buChar char="■"/>
              <a:defRPr>
                <a:solidFill>
                  <a:schemeClr val="dk1"/>
                </a:solidFill>
              </a:defRPr>
            </a:lvl3pPr>
            <a:lvl4pPr marL="1828800" lvl="3" indent="-298450" rtl="0">
              <a:spcBef>
                <a:spcPts val="1600"/>
              </a:spcBef>
              <a:spcAft>
                <a:spcPts val="0"/>
              </a:spcAft>
              <a:buClr>
                <a:schemeClr val="dk1"/>
              </a:buClr>
              <a:buSzPts val="1100"/>
              <a:buChar char="●"/>
              <a:defRPr>
                <a:solidFill>
                  <a:schemeClr val="dk1"/>
                </a:solidFill>
              </a:defRPr>
            </a:lvl4pPr>
            <a:lvl5pPr marL="2286000" lvl="4" indent="-298450" rtl="0">
              <a:spcBef>
                <a:spcPts val="1600"/>
              </a:spcBef>
              <a:spcAft>
                <a:spcPts val="0"/>
              </a:spcAft>
              <a:buClr>
                <a:schemeClr val="dk1"/>
              </a:buClr>
              <a:buSzPts val="1100"/>
              <a:buChar char="○"/>
              <a:defRPr>
                <a:solidFill>
                  <a:schemeClr val="dk1"/>
                </a:solidFill>
              </a:defRPr>
            </a:lvl5pPr>
            <a:lvl6pPr marL="2743200" lvl="5" indent="-298450" rtl="0">
              <a:spcBef>
                <a:spcPts val="1600"/>
              </a:spcBef>
              <a:spcAft>
                <a:spcPts val="0"/>
              </a:spcAft>
              <a:buClr>
                <a:schemeClr val="dk1"/>
              </a:buClr>
              <a:buSzPts val="1100"/>
              <a:buChar char="■"/>
              <a:defRPr>
                <a:solidFill>
                  <a:schemeClr val="dk1"/>
                </a:solidFill>
              </a:defRPr>
            </a:lvl6pPr>
            <a:lvl7pPr marL="3200400" lvl="6" indent="-298450" rtl="0">
              <a:spcBef>
                <a:spcPts val="1600"/>
              </a:spcBef>
              <a:spcAft>
                <a:spcPts val="0"/>
              </a:spcAft>
              <a:buClr>
                <a:schemeClr val="dk1"/>
              </a:buClr>
              <a:buSzPts val="1100"/>
              <a:buChar char="●"/>
              <a:defRPr>
                <a:solidFill>
                  <a:schemeClr val="dk1"/>
                </a:solidFill>
              </a:defRPr>
            </a:lvl7pPr>
            <a:lvl8pPr marL="3657600" lvl="7" indent="-298450" rtl="0">
              <a:spcBef>
                <a:spcPts val="1600"/>
              </a:spcBef>
              <a:spcAft>
                <a:spcPts val="0"/>
              </a:spcAft>
              <a:buClr>
                <a:schemeClr val="dk1"/>
              </a:buClr>
              <a:buSzPts val="1100"/>
              <a:buChar char="○"/>
              <a:defRPr>
                <a:solidFill>
                  <a:schemeClr val="dk1"/>
                </a:solidFill>
              </a:defRPr>
            </a:lvl8pPr>
            <a:lvl9pPr marL="4114800" lvl="8" indent="-298450" rtl="0">
              <a:spcBef>
                <a:spcPts val="1600"/>
              </a:spcBef>
              <a:spcAft>
                <a:spcPts val="1600"/>
              </a:spcAft>
              <a:buClr>
                <a:schemeClr val="dk1"/>
              </a:buClr>
              <a:buSzPts val="1100"/>
              <a:buChar char="■"/>
              <a:defRPr>
                <a:solidFill>
                  <a:schemeClr val="dk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2"/>
        <p:cNvGrpSpPr/>
        <p:nvPr/>
      </p:nvGrpSpPr>
      <p:grpSpPr>
        <a:xfrm>
          <a:off x="0" y="0"/>
          <a:ext cx="0" cy="0"/>
          <a:chOff x="0" y="0"/>
          <a:chExt cx="0" cy="0"/>
        </a:xfrm>
      </p:grpSpPr>
      <p:sp>
        <p:nvSpPr>
          <p:cNvPr id="103" name="Google Shape;103;p8">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8"/>
          <p:cNvGrpSpPr/>
          <p:nvPr/>
        </p:nvGrpSpPr>
        <p:grpSpPr>
          <a:xfrm>
            <a:off x="0" y="381001"/>
            <a:ext cx="1037850" cy="1016287"/>
            <a:chOff x="0" y="381001"/>
            <a:chExt cx="1037850" cy="1016287"/>
          </a:xfrm>
        </p:grpSpPr>
        <p:sp>
          <p:nvSpPr>
            <p:cNvPr id="108" name="Google Shape;108;p8"/>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1" name="Google Shape;111;p8"/>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2" name="Google Shape;112;p8"/>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3" name="Google Shape;11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9">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9">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9">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119;p9"/>
          <p:cNvGrpSpPr/>
          <p:nvPr/>
        </p:nvGrpSpPr>
        <p:grpSpPr>
          <a:xfrm>
            <a:off x="0" y="381001"/>
            <a:ext cx="1037850" cy="1016287"/>
            <a:chOff x="0" y="381001"/>
            <a:chExt cx="1037850" cy="1016287"/>
          </a:xfrm>
        </p:grpSpPr>
        <p:sp>
          <p:nvSpPr>
            <p:cNvPr id="120" name="Google Shape;120;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3" name="Google Shape;12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4"/>
        <p:cNvGrpSpPr/>
        <p:nvPr/>
      </p:nvGrpSpPr>
      <p:grpSpPr>
        <a:xfrm>
          <a:off x="0" y="0"/>
          <a:ext cx="0" cy="0"/>
          <a:chOff x="0" y="0"/>
          <a:chExt cx="0" cy="0"/>
        </a:xfrm>
      </p:grpSpPr>
      <p:sp>
        <p:nvSpPr>
          <p:cNvPr id="125" name="Google Shape;125;p10">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10"/>
          <p:cNvGrpSpPr/>
          <p:nvPr/>
        </p:nvGrpSpPr>
        <p:grpSpPr>
          <a:xfrm>
            <a:off x="0" y="381001"/>
            <a:ext cx="1037850" cy="1016287"/>
            <a:chOff x="0" y="381001"/>
            <a:chExt cx="1037850" cy="1016287"/>
          </a:xfrm>
        </p:grpSpPr>
        <p:sp>
          <p:nvSpPr>
            <p:cNvPr id="130" name="Google Shape;130;p10"/>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10"/>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3" name="Google Shape;133;p10"/>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34" name="Google Shape;13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mailto:vrichards@splunk.com"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7"/>
          <p:cNvSpPr txBox="1">
            <a:spLocks noGrp="1"/>
          </p:cNvSpPr>
          <p:nvPr>
            <p:ph type="ctrTitle"/>
          </p:nvPr>
        </p:nvSpPr>
        <p:spPr>
          <a:xfrm>
            <a:off x="3537150" y="1578400"/>
            <a:ext cx="5288400" cy="157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Accelerate Through your PACE Plan</a:t>
            </a:r>
            <a:endParaRPr/>
          </a:p>
        </p:txBody>
      </p:sp>
      <p:sp>
        <p:nvSpPr>
          <p:cNvPr id="229" name="Google Shape;229;p17"/>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a:t>Vivian Richards, vrichards@splunk.com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is a PACE plan?</a:t>
            </a:r>
            <a:endParaRPr/>
          </a:p>
        </p:txBody>
      </p:sp>
      <p:sp>
        <p:nvSpPr>
          <p:cNvPr id="235" name="Google Shape;235;p18"/>
          <p:cNvSpPr txBox="1"/>
          <p:nvPr/>
        </p:nvSpPr>
        <p:spPr>
          <a:xfrm>
            <a:off x="1297500" y="1743644"/>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FFFFFF"/>
                </a:solidFill>
                <a:latin typeface="Montserrat"/>
                <a:ea typeface="Montserrat"/>
                <a:cs typeface="Montserrat"/>
                <a:sym typeface="Montserrat"/>
              </a:rPr>
              <a:t>01</a:t>
            </a:r>
            <a:endParaRPr>
              <a:solidFill>
                <a:srgbClr val="FFFFFF"/>
              </a:solidFill>
            </a:endParaRPr>
          </a:p>
          <a:p>
            <a:pPr marL="0" lvl="0" indent="0" algn="l" rtl="0">
              <a:spcBef>
                <a:spcPts val="0"/>
              </a:spcBef>
              <a:spcAft>
                <a:spcPts val="0"/>
              </a:spcAft>
              <a:buNone/>
            </a:pPr>
            <a:endParaRPr sz="1300">
              <a:solidFill>
                <a:srgbClr val="FFFFFF"/>
              </a:solidFill>
            </a:endParaRPr>
          </a:p>
        </p:txBody>
      </p:sp>
      <p:sp>
        <p:nvSpPr>
          <p:cNvPr id="236" name="Google Shape;236;p18"/>
          <p:cNvSpPr txBox="1">
            <a:spLocks noGrp="1"/>
          </p:cNvSpPr>
          <p:nvPr>
            <p:ph type="body" idx="1"/>
          </p:nvPr>
        </p:nvSpPr>
        <p:spPr>
          <a:xfrm>
            <a:off x="2030400" y="1743675"/>
            <a:ext cx="5877300" cy="80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050">
                <a:latin typeface="Arial"/>
                <a:ea typeface="Arial"/>
                <a:cs typeface="Arial"/>
                <a:sym typeface="Arial"/>
              </a:rPr>
              <a:t>Primary, Alternate, Contingency, and Emergency is a communication methodology that requires the author to determine the different parties that need to communicate and then determine, if possible, </a:t>
            </a:r>
            <a:r>
              <a:rPr lang="en-GB" sz="1050" b="1">
                <a:latin typeface="Arial"/>
                <a:ea typeface="Arial"/>
                <a:cs typeface="Arial"/>
                <a:sym typeface="Arial"/>
              </a:rPr>
              <a:t>the best four forms of communication between each of those parties. </a:t>
            </a:r>
            <a:endParaRPr b="1"/>
          </a:p>
        </p:txBody>
      </p:sp>
      <p:sp>
        <p:nvSpPr>
          <p:cNvPr id="237" name="Google Shape;237;p18"/>
          <p:cNvSpPr txBox="1"/>
          <p:nvPr/>
        </p:nvSpPr>
        <p:spPr>
          <a:xfrm>
            <a:off x="1297500" y="2658481"/>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FFFFFF"/>
                </a:solidFill>
                <a:latin typeface="Montserrat"/>
                <a:ea typeface="Montserrat"/>
                <a:cs typeface="Montserrat"/>
                <a:sym typeface="Montserrat"/>
              </a:rPr>
              <a:t>02</a:t>
            </a:r>
            <a:endParaRPr>
              <a:solidFill>
                <a:srgbClr val="FFFFFF"/>
              </a:solidFill>
            </a:endParaRPr>
          </a:p>
          <a:p>
            <a:pPr marL="0" lvl="0" indent="0" algn="l" rtl="0">
              <a:spcBef>
                <a:spcPts val="0"/>
              </a:spcBef>
              <a:spcAft>
                <a:spcPts val="0"/>
              </a:spcAft>
              <a:buNone/>
            </a:pPr>
            <a:endParaRPr sz="1300">
              <a:solidFill>
                <a:srgbClr val="FFFFFF"/>
              </a:solidFill>
            </a:endParaRPr>
          </a:p>
        </p:txBody>
      </p:sp>
      <p:sp>
        <p:nvSpPr>
          <p:cNvPr id="238" name="Google Shape;238;p18"/>
          <p:cNvSpPr txBox="1">
            <a:spLocks noGrp="1"/>
          </p:cNvSpPr>
          <p:nvPr>
            <p:ph type="body" idx="1"/>
          </p:nvPr>
        </p:nvSpPr>
        <p:spPr>
          <a:xfrm>
            <a:off x="2030400" y="2658513"/>
            <a:ext cx="5877300" cy="80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a:latin typeface="Arial"/>
                <a:ea typeface="Arial"/>
                <a:cs typeface="Arial"/>
                <a:sym typeface="Arial"/>
              </a:rPr>
              <a:t>PACE also designates </a:t>
            </a:r>
            <a:r>
              <a:rPr lang="en-GB" sz="1100" b="1">
                <a:latin typeface="Arial"/>
                <a:ea typeface="Arial"/>
                <a:cs typeface="Arial"/>
                <a:sym typeface="Arial"/>
              </a:rPr>
              <a:t>the order in which an element will move through available communications systems</a:t>
            </a:r>
            <a:r>
              <a:rPr lang="en-GB" sz="1100">
                <a:latin typeface="Arial"/>
                <a:ea typeface="Arial"/>
                <a:cs typeface="Arial"/>
                <a:sym typeface="Arial"/>
              </a:rPr>
              <a:t> until contact can be established with the desired distant element(s).</a:t>
            </a:r>
            <a:endParaRPr sz="1100">
              <a:latin typeface="Arial"/>
              <a:ea typeface="Arial"/>
              <a:cs typeface="Arial"/>
              <a:sym typeface="Arial"/>
            </a:endParaRPr>
          </a:p>
          <a:p>
            <a:pPr marL="0" lvl="0" indent="0" algn="l" rtl="0">
              <a:spcBef>
                <a:spcPts val="1600"/>
              </a:spcBef>
              <a:spcAft>
                <a:spcPts val="1600"/>
              </a:spcAft>
              <a:buNone/>
            </a:pPr>
            <a:endParaRPr>
              <a:solidFill>
                <a:srgbClr val="FFFFFF"/>
              </a:solidFill>
            </a:endParaRPr>
          </a:p>
        </p:txBody>
      </p:sp>
      <p:sp>
        <p:nvSpPr>
          <p:cNvPr id="239" name="Google Shape;239;p18"/>
          <p:cNvSpPr txBox="1"/>
          <p:nvPr/>
        </p:nvSpPr>
        <p:spPr>
          <a:xfrm>
            <a:off x="1297500" y="3573344"/>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FFFFFF"/>
                </a:solidFill>
                <a:latin typeface="Montserrat"/>
                <a:ea typeface="Montserrat"/>
                <a:cs typeface="Montserrat"/>
                <a:sym typeface="Montserrat"/>
              </a:rPr>
              <a:t>03</a:t>
            </a:r>
            <a:endParaRPr sz="1300">
              <a:solidFill>
                <a:srgbClr val="FFFFFF"/>
              </a:solidFill>
            </a:endParaRPr>
          </a:p>
        </p:txBody>
      </p:sp>
      <p:sp>
        <p:nvSpPr>
          <p:cNvPr id="240" name="Google Shape;240;p18"/>
          <p:cNvSpPr txBox="1">
            <a:spLocks noGrp="1"/>
          </p:cNvSpPr>
          <p:nvPr>
            <p:ph type="body" idx="1"/>
          </p:nvPr>
        </p:nvSpPr>
        <p:spPr>
          <a:xfrm>
            <a:off x="2030400" y="3573363"/>
            <a:ext cx="5877300" cy="80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150">
                <a:latin typeface="Arial"/>
                <a:ea typeface="Arial"/>
                <a:cs typeface="Arial"/>
                <a:sym typeface="Arial"/>
              </a:rPr>
              <a:t>Ideally each method will be </a:t>
            </a:r>
            <a:r>
              <a:rPr lang="en-GB" sz="1150" b="1">
                <a:latin typeface="Arial"/>
                <a:ea typeface="Arial"/>
                <a:cs typeface="Arial"/>
                <a:sym typeface="Arial"/>
              </a:rPr>
              <a:t>completely separate and independent of the other systems of communication.</a:t>
            </a:r>
            <a:r>
              <a:rPr lang="en-GB" sz="1150">
                <a:latin typeface="Arial"/>
                <a:ea typeface="Arial"/>
                <a:cs typeface="Arial"/>
                <a:sym typeface="Arial"/>
              </a:rPr>
              <a:t> For each method, </a:t>
            </a:r>
            <a:r>
              <a:rPr lang="en-GB" sz="1150" b="1">
                <a:latin typeface="Arial"/>
                <a:ea typeface="Arial"/>
                <a:cs typeface="Arial"/>
                <a:sym typeface="Arial"/>
              </a:rPr>
              <a:t>the receiver must first sense which one the sender is using and then respond.</a:t>
            </a:r>
            <a:endParaRPr sz="14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Understanding the problems</a:t>
            </a:r>
            <a:endParaRPr/>
          </a:p>
        </p:txBody>
      </p:sp>
      <p:sp>
        <p:nvSpPr>
          <p:cNvPr id="246" name="Google Shape;246;p19"/>
          <p:cNvSpPr txBox="1"/>
          <p:nvPr/>
        </p:nvSpPr>
        <p:spPr>
          <a:xfrm>
            <a:off x="1297500" y="1743644"/>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FFFFFF"/>
                </a:solidFill>
                <a:latin typeface="Montserrat"/>
                <a:ea typeface="Montserrat"/>
                <a:cs typeface="Montserrat"/>
                <a:sym typeface="Montserrat"/>
              </a:rPr>
              <a:t>01</a:t>
            </a:r>
            <a:endParaRPr>
              <a:solidFill>
                <a:srgbClr val="FFFFFF"/>
              </a:solidFill>
            </a:endParaRPr>
          </a:p>
          <a:p>
            <a:pPr marL="0" lvl="0" indent="0" algn="l" rtl="0">
              <a:spcBef>
                <a:spcPts val="0"/>
              </a:spcBef>
              <a:spcAft>
                <a:spcPts val="0"/>
              </a:spcAft>
              <a:buNone/>
            </a:pPr>
            <a:endParaRPr sz="1300">
              <a:solidFill>
                <a:srgbClr val="FFFFFF"/>
              </a:solidFill>
            </a:endParaRPr>
          </a:p>
        </p:txBody>
      </p:sp>
      <p:sp>
        <p:nvSpPr>
          <p:cNvPr id="247" name="Google Shape;247;p19"/>
          <p:cNvSpPr txBox="1">
            <a:spLocks noGrp="1"/>
          </p:cNvSpPr>
          <p:nvPr>
            <p:ph type="body" idx="1"/>
          </p:nvPr>
        </p:nvSpPr>
        <p:spPr>
          <a:xfrm>
            <a:off x="2030400" y="1743675"/>
            <a:ext cx="5877300" cy="80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solidFill>
                  <a:srgbClr val="FFFFFF"/>
                </a:solidFill>
              </a:rPr>
              <a:t>Sequential vs Algorithmic</a:t>
            </a:r>
            <a:endParaRPr>
              <a:solidFill>
                <a:srgbClr val="FFFFFF"/>
              </a:solidFill>
            </a:endParaRPr>
          </a:p>
        </p:txBody>
      </p:sp>
      <p:sp>
        <p:nvSpPr>
          <p:cNvPr id="248" name="Google Shape;248;p19"/>
          <p:cNvSpPr txBox="1"/>
          <p:nvPr/>
        </p:nvSpPr>
        <p:spPr>
          <a:xfrm>
            <a:off x="1297500" y="2658481"/>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FFFFFF"/>
                </a:solidFill>
                <a:latin typeface="Montserrat"/>
                <a:ea typeface="Montserrat"/>
                <a:cs typeface="Montserrat"/>
                <a:sym typeface="Montserrat"/>
              </a:rPr>
              <a:t>02</a:t>
            </a:r>
            <a:endParaRPr>
              <a:solidFill>
                <a:srgbClr val="FFFFFF"/>
              </a:solidFill>
            </a:endParaRPr>
          </a:p>
          <a:p>
            <a:pPr marL="0" lvl="0" indent="0" algn="l" rtl="0">
              <a:spcBef>
                <a:spcPts val="0"/>
              </a:spcBef>
              <a:spcAft>
                <a:spcPts val="0"/>
              </a:spcAft>
              <a:buNone/>
            </a:pPr>
            <a:endParaRPr sz="1300">
              <a:solidFill>
                <a:srgbClr val="FFFFFF"/>
              </a:solidFill>
            </a:endParaRPr>
          </a:p>
        </p:txBody>
      </p:sp>
      <p:sp>
        <p:nvSpPr>
          <p:cNvPr id="249" name="Google Shape;249;p19"/>
          <p:cNvSpPr txBox="1">
            <a:spLocks noGrp="1"/>
          </p:cNvSpPr>
          <p:nvPr>
            <p:ph type="body" idx="1"/>
          </p:nvPr>
        </p:nvSpPr>
        <p:spPr>
          <a:xfrm>
            <a:off x="2030400" y="2658513"/>
            <a:ext cx="5877300" cy="80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solidFill>
                  <a:srgbClr val="FFFFFF"/>
                </a:solidFill>
              </a:rPr>
              <a:t>Increased risk tolerance as the Warfighter moves through the sequence</a:t>
            </a:r>
            <a:endParaRPr>
              <a:solidFill>
                <a:srgbClr val="FFFFFF"/>
              </a:solidFill>
            </a:endParaRPr>
          </a:p>
        </p:txBody>
      </p:sp>
      <p:sp>
        <p:nvSpPr>
          <p:cNvPr id="250" name="Google Shape;250;p19"/>
          <p:cNvSpPr txBox="1"/>
          <p:nvPr/>
        </p:nvSpPr>
        <p:spPr>
          <a:xfrm>
            <a:off x="1297500" y="3573344"/>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FFFFFF"/>
                </a:solidFill>
                <a:latin typeface="Montserrat"/>
                <a:ea typeface="Montserrat"/>
                <a:cs typeface="Montserrat"/>
                <a:sym typeface="Montserrat"/>
              </a:rPr>
              <a:t>03</a:t>
            </a:r>
            <a:endParaRPr sz="1300">
              <a:solidFill>
                <a:srgbClr val="FFFFFF"/>
              </a:solidFill>
            </a:endParaRPr>
          </a:p>
        </p:txBody>
      </p:sp>
      <p:sp>
        <p:nvSpPr>
          <p:cNvPr id="251" name="Google Shape;251;p19"/>
          <p:cNvSpPr txBox="1">
            <a:spLocks noGrp="1"/>
          </p:cNvSpPr>
          <p:nvPr>
            <p:ph type="body" idx="1"/>
          </p:nvPr>
        </p:nvSpPr>
        <p:spPr>
          <a:xfrm>
            <a:off x="2030400" y="3573363"/>
            <a:ext cx="5877300" cy="80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solidFill>
                  <a:srgbClr val="FFFFFF"/>
                </a:solidFill>
              </a:rPr>
              <a:t>Often requires a tactical shift in operations</a:t>
            </a:r>
            <a:endParaRPr>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Sample PACE Plan Methodology</a:t>
            </a:r>
            <a:endParaRPr/>
          </a:p>
        </p:txBody>
      </p:sp>
      <p:sp>
        <p:nvSpPr>
          <p:cNvPr id="257" name="Google Shape;257;p20"/>
          <p:cNvSpPr txBox="1"/>
          <p:nvPr/>
        </p:nvSpPr>
        <p:spPr>
          <a:xfrm>
            <a:off x="812750" y="1907325"/>
            <a:ext cx="1854000" cy="44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a:solidFill>
                  <a:srgbClr val="FFFFFF"/>
                </a:solidFill>
                <a:latin typeface="Montserrat"/>
                <a:ea typeface="Montserrat"/>
                <a:cs typeface="Montserrat"/>
                <a:sym typeface="Montserrat"/>
              </a:rPr>
              <a:t>Primary</a:t>
            </a:r>
            <a:endParaRPr/>
          </a:p>
        </p:txBody>
      </p:sp>
      <p:sp>
        <p:nvSpPr>
          <p:cNvPr id="258" name="Google Shape;258;p20"/>
          <p:cNvSpPr txBox="1"/>
          <p:nvPr/>
        </p:nvSpPr>
        <p:spPr>
          <a:xfrm>
            <a:off x="812750" y="2350575"/>
            <a:ext cx="1991400" cy="691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GB" sz="1000">
                <a:solidFill>
                  <a:srgbClr val="D9D9D9"/>
                </a:solidFill>
                <a:latin typeface="Lato"/>
                <a:ea typeface="Lato"/>
                <a:cs typeface="Lato"/>
                <a:sym typeface="Lato"/>
              </a:rPr>
              <a:t>VHF PTT </a:t>
            </a:r>
            <a:endParaRPr sz="1000">
              <a:solidFill>
                <a:srgbClr val="D9D9D9"/>
              </a:solidFill>
              <a:latin typeface="Lato"/>
              <a:ea typeface="Lato"/>
              <a:cs typeface="Lato"/>
              <a:sym typeface="Lato"/>
            </a:endParaRPr>
          </a:p>
        </p:txBody>
      </p:sp>
      <p:sp>
        <p:nvSpPr>
          <p:cNvPr id="259" name="Google Shape;259;p20"/>
          <p:cNvSpPr txBox="1"/>
          <p:nvPr/>
        </p:nvSpPr>
        <p:spPr>
          <a:xfrm>
            <a:off x="812750" y="3320125"/>
            <a:ext cx="1854000" cy="44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a:solidFill>
                  <a:srgbClr val="FFFFFF"/>
                </a:solidFill>
                <a:latin typeface="Montserrat"/>
                <a:ea typeface="Montserrat"/>
                <a:cs typeface="Montserrat"/>
                <a:sym typeface="Montserrat"/>
              </a:rPr>
              <a:t>Alternate</a:t>
            </a:r>
            <a:endParaRPr/>
          </a:p>
        </p:txBody>
      </p:sp>
      <p:sp>
        <p:nvSpPr>
          <p:cNvPr id="260" name="Google Shape;260;p20"/>
          <p:cNvSpPr txBox="1"/>
          <p:nvPr/>
        </p:nvSpPr>
        <p:spPr>
          <a:xfrm>
            <a:off x="812750" y="3763375"/>
            <a:ext cx="1991400" cy="691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GB" sz="1000">
                <a:solidFill>
                  <a:srgbClr val="D9D9D9"/>
                </a:solidFill>
                <a:latin typeface="Lato"/>
                <a:ea typeface="Lato"/>
                <a:cs typeface="Lato"/>
                <a:sym typeface="Lato"/>
              </a:rPr>
              <a:t>HF PTT</a:t>
            </a:r>
            <a:endParaRPr sz="1000">
              <a:solidFill>
                <a:srgbClr val="D9D9D9"/>
              </a:solidFill>
              <a:latin typeface="Lato"/>
              <a:ea typeface="Lato"/>
              <a:cs typeface="Lato"/>
              <a:sym typeface="Lato"/>
            </a:endParaRPr>
          </a:p>
        </p:txBody>
      </p:sp>
      <p:sp>
        <p:nvSpPr>
          <p:cNvPr id="261" name="Google Shape;261;p20"/>
          <p:cNvSpPr txBox="1"/>
          <p:nvPr/>
        </p:nvSpPr>
        <p:spPr>
          <a:xfrm>
            <a:off x="6548585" y="1907325"/>
            <a:ext cx="1854000" cy="44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a:solidFill>
                  <a:srgbClr val="FFFFFF"/>
                </a:solidFill>
                <a:latin typeface="Montserrat"/>
                <a:ea typeface="Montserrat"/>
                <a:cs typeface="Montserrat"/>
                <a:sym typeface="Montserrat"/>
              </a:rPr>
              <a:t>Emergency</a:t>
            </a:r>
            <a:endParaRPr/>
          </a:p>
        </p:txBody>
      </p:sp>
      <p:sp>
        <p:nvSpPr>
          <p:cNvPr id="262" name="Google Shape;262;p20"/>
          <p:cNvSpPr txBox="1"/>
          <p:nvPr/>
        </p:nvSpPr>
        <p:spPr>
          <a:xfrm>
            <a:off x="6548585" y="2350575"/>
            <a:ext cx="1991400" cy="691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GB" sz="1000">
                <a:solidFill>
                  <a:srgbClr val="D9D9D9"/>
                </a:solidFill>
                <a:latin typeface="Lato"/>
                <a:ea typeface="Lato"/>
                <a:cs typeface="Lato"/>
                <a:sym typeface="Lato"/>
              </a:rPr>
              <a:t>SATCOM messaging/email</a:t>
            </a:r>
            <a:endParaRPr sz="1000">
              <a:solidFill>
                <a:srgbClr val="D9D9D9"/>
              </a:solidFill>
              <a:latin typeface="Lato"/>
              <a:ea typeface="Lato"/>
              <a:cs typeface="Lato"/>
              <a:sym typeface="Lato"/>
            </a:endParaRPr>
          </a:p>
        </p:txBody>
      </p:sp>
      <p:sp>
        <p:nvSpPr>
          <p:cNvPr id="263" name="Google Shape;263;p20"/>
          <p:cNvSpPr txBox="1"/>
          <p:nvPr/>
        </p:nvSpPr>
        <p:spPr>
          <a:xfrm>
            <a:off x="6548585" y="3320125"/>
            <a:ext cx="1854000" cy="44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a:solidFill>
                  <a:srgbClr val="FFFFFF"/>
                </a:solidFill>
                <a:latin typeface="Montserrat"/>
                <a:ea typeface="Montserrat"/>
                <a:cs typeface="Montserrat"/>
                <a:sym typeface="Montserrat"/>
              </a:rPr>
              <a:t>Contingency</a:t>
            </a:r>
            <a:endParaRPr/>
          </a:p>
        </p:txBody>
      </p:sp>
      <p:sp>
        <p:nvSpPr>
          <p:cNvPr id="264" name="Google Shape;264;p20"/>
          <p:cNvSpPr txBox="1"/>
          <p:nvPr/>
        </p:nvSpPr>
        <p:spPr>
          <a:xfrm>
            <a:off x="6548585" y="3763375"/>
            <a:ext cx="1991400" cy="691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GB" sz="1000">
                <a:solidFill>
                  <a:srgbClr val="D9D9D9"/>
                </a:solidFill>
                <a:latin typeface="Lato"/>
                <a:ea typeface="Lato"/>
                <a:cs typeface="Lato"/>
                <a:sym typeface="Lato"/>
              </a:rPr>
              <a:t>Mobile Phone</a:t>
            </a:r>
            <a:endParaRPr sz="1000">
              <a:solidFill>
                <a:srgbClr val="D9D9D9"/>
              </a:solidFill>
              <a:latin typeface="Lato"/>
              <a:ea typeface="Lato"/>
              <a:cs typeface="Lato"/>
              <a:sym typeface="Lato"/>
            </a:endParaRPr>
          </a:p>
        </p:txBody>
      </p:sp>
      <p:cxnSp>
        <p:nvCxnSpPr>
          <p:cNvPr id="265" name="Google Shape;265;p20"/>
          <p:cNvCxnSpPr/>
          <p:nvPr/>
        </p:nvCxnSpPr>
        <p:spPr>
          <a:xfrm flipH="1">
            <a:off x="780745" y="1641850"/>
            <a:ext cx="7596300" cy="10500"/>
          </a:xfrm>
          <a:prstGeom prst="straightConnector1">
            <a:avLst/>
          </a:prstGeom>
          <a:noFill/>
          <a:ln w="9525" cap="flat" cmpd="sng">
            <a:solidFill>
              <a:srgbClr val="B7B7B7"/>
            </a:solidFill>
            <a:prstDash val="solid"/>
            <a:round/>
            <a:headEnd type="none" w="med" len="med"/>
            <a:tailEnd type="none" w="med" len="med"/>
          </a:ln>
        </p:spPr>
      </p:cxnSp>
      <p:cxnSp>
        <p:nvCxnSpPr>
          <p:cNvPr id="266" name="Google Shape;266;p20"/>
          <p:cNvCxnSpPr/>
          <p:nvPr/>
        </p:nvCxnSpPr>
        <p:spPr>
          <a:xfrm flipH="1">
            <a:off x="780842" y="3044098"/>
            <a:ext cx="2275500" cy="10500"/>
          </a:xfrm>
          <a:prstGeom prst="straightConnector1">
            <a:avLst/>
          </a:prstGeom>
          <a:noFill/>
          <a:ln w="9525" cap="flat" cmpd="sng">
            <a:solidFill>
              <a:srgbClr val="FFFFFF"/>
            </a:solidFill>
            <a:prstDash val="dot"/>
            <a:round/>
            <a:headEnd type="none" w="med" len="med"/>
            <a:tailEnd type="none" w="med" len="med"/>
          </a:ln>
        </p:spPr>
      </p:cxnSp>
      <p:cxnSp>
        <p:nvCxnSpPr>
          <p:cNvPr id="267" name="Google Shape;267;p20"/>
          <p:cNvCxnSpPr/>
          <p:nvPr/>
        </p:nvCxnSpPr>
        <p:spPr>
          <a:xfrm flipH="1">
            <a:off x="6101542" y="3044098"/>
            <a:ext cx="2275500" cy="10500"/>
          </a:xfrm>
          <a:prstGeom prst="straightConnector1">
            <a:avLst/>
          </a:prstGeom>
          <a:noFill/>
          <a:ln w="9525" cap="flat" cmpd="sng">
            <a:solidFill>
              <a:srgbClr val="FFFFFF"/>
            </a:solidFill>
            <a:prstDash val="dot"/>
            <a:round/>
            <a:headEnd type="none" w="med" len="med"/>
            <a:tailEnd type="none" w="med" len="med"/>
          </a:ln>
        </p:spPr>
      </p:cxnSp>
      <p:cxnSp>
        <p:nvCxnSpPr>
          <p:cNvPr id="268" name="Google Shape;268;p20"/>
          <p:cNvCxnSpPr/>
          <p:nvPr/>
        </p:nvCxnSpPr>
        <p:spPr>
          <a:xfrm flipH="1">
            <a:off x="780745" y="4455175"/>
            <a:ext cx="7596300" cy="10500"/>
          </a:xfrm>
          <a:prstGeom prst="straightConnector1">
            <a:avLst/>
          </a:prstGeom>
          <a:noFill/>
          <a:ln w="9525" cap="flat" cmpd="sng">
            <a:solidFill>
              <a:srgbClr val="B7B7B7"/>
            </a:solidFill>
            <a:prstDash val="solid"/>
            <a:round/>
            <a:headEnd type="none" w="med" len="med"/>
            <a:tailEnd type="none" w="med" len="med"/>
          </a:ln>
        </p:spPr>
      </p:cxnSp>
      <p:sp>
        <p:nvSpPr>
          <p:cNvPr id="269" name="Google Shape;269;p20"/>
          <p:cNvSpPr/>
          <p:nvPr/>
        </p:nvSpPr>
        <p:spPr>
          <a:xfrm>
            <a:off x="3171573" y="1660783"/>
            <a:ext cx="2787300" cy="2787300"/>
          </a:xfrm>
          <a:prstGeom prst="pie">
            <a:avLst>
              <a:gd name="adj1" fmla="val 10795717"/>
              <a:gd name="adj2" fmla="val 16201261"/>
            </a:avLst>
          </a:prstGeom>
          <a:solidFill>
            <a:srgbClr val="9BC5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0"/>
          <p:cNvSpPr/>
          <p:nvPr/>
        </p:nvSpPr>
        <p:spPr>
          <a:xfrm rot="5400000">
            <a:off x="3171560" y="1660783"/>
            <a:ext cx="2787300" cy="2787300"/>
          </a:xfrm>
          <a:prstGeom prst="pie">
            <a:avLst>
              <a:gd name="adj1" fmla="val 10795717"/>
              <a:gd name="adj2" fmla="val 16201261"/>
            </a:avLst>
          </a:prstGeom>
          <a:solidFill>
            <a:srgbClr val="0D4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0"/>
          <p:cNvSpPr/>
          <p:nvPr/>
        </p:nvSpPr>
        <p:spPr>
          <a:xfrm rot="10800000">
            <a:off x="3171560" y="1660768"/>
            <a:ext cx="2787300" cy="2787300"/>
          </a:xfrm>
          <a:prstGeom prst="pie">
            <a:avLst>
              <a:gd name="adj1" fmla="val 10795717"/>
              <a:gd name="adj2" fmla="val 16201261"/>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0"/>
          <p:cNvSpPr/>
          <p:nvPr/>
        </p:nvSpPr>
        <p:spPr>
          <a:xfrm rot="-5400000">
            <a:off x="3171573" y="1660768"/>
            <a:ext cx="2787300" cy="2787300"/>
          </a:xfrm>
          <a:prstGeom prst="pie">
            <a:avLst>
              <a:gd name="adj1" fmla="val 10795717"/>
              <a:gd name="adj2" fmla="val 16201261"/>
            </a:avLst>
          </a:prstGeom>
          <a:solidFill>
            <a:srgbClr val="2196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20"/>
          <p:cNvGrpSpPr/>
          <p:nvPr/>
        </p:nvGrpSpPr>
        <p:grpSpPr>
          <a:xfrm>
            <a:off x="3078687" y="2700858"/>
            <a:ext cx="737729" cy="737729"/>
            <a:chOff x="2920647" y="2157958"/>
            <a:chExt cx="827700" cy="827700"/>
          </a:xfrm>
        </p:grpSpPr>
        <p:sp>
          <p:nvSpPr>
            <p:cNvPr id="274" name="Google Shape;274;p20"/>
            <p:cNvSpPr/>
            <p:nvPr/>
          </p:nvSpPr>
          <p:spPr>
            <a:xfrm rot="2368348">
              <a:off x="3040494" y="2277805"/>
              <a:ext cx="588007" cy="588007"/>
            </a:xfrm>
            <a:prstGeom prst="pie">
              <a:avLst>
                <a:gd name="adj1" fmla="val 18953478"/>
                <a:gd name="adj2" fmla="val 8381030"/>
              </a:avLst>
            </a:prstGeom>
            <a:solidFill>
              <a:srgbClr val="9BC5E9"/>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0"/>
            <p:cNvSpPr/>
            <p:nvPr/>
          </p:nvSpPr>
          <p:spPr>
            <a:xfrm rot="248723">
              <a:off x="3023158" y="2234335"/>
              <a:ext cx="655715" cy="655993"/>
            </a:xfrm>
            <a:prstGeom prst="chord">
              <a:avLst>
                <a:gd name="adj1" fmla="val 2500565"/>
                <a:gd name="adj2" fmla="val 1811979"/>
              </a:avLst>
            </a:prstGeom>
            <a:solidFill>
              <a:srgbClr val="9BC5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20"/>
          <p:cNvSpPr txBox="1"/>
          <p:nvPr/>
        </p:nvSpPr>
        <p:spPr>
          <a:xfrm>
            <a:off x="3199194" y="2882857"/>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solidFill>
                  <a:srgbClr val="FFFFFF"/>
                </a:solidFill>
                <a:latin typeface="Roboto"/>
                <a:ea typeface="Roboto"/>
                <a:cs typeface="Roboto"/>
                <a:sym typeface="Roboto"/>
              </a:rPr>
              <a:t>01</a:t>
            </a:r>
            <a:endParaRPr sz="1600" b="1">
              <a:solidFill>
                <a:srgbClr val="FFFFFF"/>
              </a:solidFill>
              <a:latin typeface="Roboto"/>
              <a:ea typeface="Roboto"/>
              <a:cs typeface="Roboto"/>
              <a:sym typeface="Roboto"/>
            </a:endParaRPr>
          </a:p>
        </p:txBody>
      </p:sp>
      <p:grpSp>
        <p:nvGrpSpPr>
          <p:cNvPr id="277" name="Google Shape;277;p20"/>
          <p:cNvGrpSpPr/>
          <p:nvPr/>
        </p:nvGrpSpPr>
        <p:grpSpPr>
          <a:xfrm rot="-5400000">
            <a:off x="4225338" y="3802929"/>
            <a:ext cx="737729" cy="737729"/>
            <a:chOff x="2920647" y="2157958"/>
            <a:chExt cx="827700" cy="827700"/>
          </a:xfrm>
        </p:grpSpPr>
        <p:sp>
          <p:nvSpPr>
            <p:cNvPr id="278" name="Google Shape;278;p20"/>
            <p:cNvSpPr/>
            <p:nvPr/>
          </p:nvSpPr>
          <p:spPr>
            <a:xfrm rot="2368348">
              <a:off x="3040494" y="2277805"/>
              <a:ext cx="588007" cy="588007"/>
            </a:xfrm>
            <a:prstGeom prst="pie">
              <a:avLst>
                <a:gd name="adj1" fmla="val 18953478"/>
                <a:gd name="adj2" fmla="val 8381030"/>
              </a:avLst>
            </a:prstGeom>
            <a:solidFill>
              <a:srgbClr val="2196F3"/>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0"/>
            <p:cNvSpPr/>
            <p:nvPr/>
          </p:nvSpPr>
          <p:spPr>
            <a:xfrm rot="248723">
              <a:off x="3023158" y="2234335"/>
              <a:ext cx="655715" cy="655993"/>
            </a:xfrm>
            <a:prstGeom prst="chord">
              <a:avLst>
                <a:gd name="adj1" fmla="val 2500565"/>
                <a:gd name="adj2" fmla="val 1811979"/>
              </a:avLst>
            </a:prstGeom>
            <a:solidFill>
              <a:srgbClr val="2196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20"/>
          <p:cNvSpPr txBox="1"/>
          <p:nvPr/>
        </p:nvSpPr>
        <p:spPr>
          <a:xfrm>
            <a:off x="4320431" y="3970948"/>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solidFill>
                  <a:srgbClr val="FFFFFF"/>
                </a:solidFill>
                <a:latin typeface="Roboto"/>
                <a:ea typeface="Roboto"/>
                <a:cs typeface="Roboto"/>
                <a:sym typeface="Roboto"/>
              </a:rPr>
              <a:t>02</a:t>
            </a:r>
            <a:endParaRPr sz="1600" b="1">
              <a:solidFill>
                <a:srgbClr val="FFFFFF"/>
              </a:solidFill>
              <a:latin typeface="Roboto"/>
              <a:ea typeface="Roboto"/>
              <a:cs typeface="Roboto"/>
              <a:sym typeface="Roboto"/>
            </a:endParaRPr>
          </a:p>
        </p:txBody>
      </p:sp>
      <p:grpSp>
        <p:nvGrpSpPr>
          <p:cNvPr id="281" name="Google Shape;281;p20"/>
          <p:cNvGrpSpPr/>
          <p:nvPr/>
        </p:nvGrpSpPr>
        <p:grpSpPr>
          <a:xfrm>
            <a:off x="5313093" y="2700655"/>
            <a:ext cx="737804" cy="737804"/>
            <a:chOff x="5428888" y="2158023"/>
            <a:chExt cx="828900" cy="828900"/>
          </a:xfrm>
        </p:grpSpPr>
        <p:sp>
          <p:nvSpPr>
            <p:cNvPr id="282" name="Google Shape;282;p20"/>
            <p:cNvSpPr/>
            <p:nvPr/>
          </p:nvSpPr>
          <p:spPr>
            <a:xfrm rot="-8431175">
              <a:off x="5548912" y="2278047"/>
              <a:ext cx="588851" cy="588851"/>
            </a:xfrm>
            <a:prstGeom prst="pie">
              <a:avLst>
                <a:gd name="adj1" fmla="val 19686997"/>
                <a:gd name="adj2" fmla="val 7771013"/>
              </a:avLst>
            </a:prstGeom>
            <a:solidFill>
              <a:srgbClr val="1976D2"/>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rot="-10551618">
              <a:off x="5498383" y="2253584"/>
              <a:ext cx="656613" cy="656891"/>
            </a:xfrm>
            <a:prstGeom prst="chord">
              <a:avLst>
                <a:gd name="adj1" fmla="val 2500565"/>
                <a:gd name="adj2" fmla="val 1811979"/>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 name="Google Shape;284;p20"/>
          <p:cNvSpPr txBox="1"/>
          <p:nvPr/>
        </p:nvSpPr>
        <p:spPr>
          <a:xfrm>
            <a:off x="5404083" y="2882857"/>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solidFill>
                  <a:srgbClr val="FFFFFF"/>
                </a:solidFill>
                <a:latin typeface="Roboto"/>
                <a:ea typeface="Roboto"/>
                <a:cs typeface="Roboto"/>
                <a:sym typeface="Roboto"/>
              </a:rPr>
              <a:t>03</a:t>
            </a:r>
            <a:endParaRPr sz="1600" b="1">
              <a:solidFill>
                <a:srgbClr val="FFFFFF"/>
              </a:solidFill>
              <a:latin typeface="Roboto"/>
              <a:ea typeface="Roboto"/>
              <a:cs typeface="Roboto"/>
              <a:sym typeface="Roboto"/>
            </a:endParaRPr>
          </a:p>
        </p:txBody>
      </p:sp>
      <p:grpSp>
        <p:nvGrpSpPr>
          <p:cNvPr id="285" name="Google Shape;285;p20"/>
          <p:cNvGrpSpPr/>
          <p:nvPr/>
        </p:nvGrpSpPr>
        <p:grpSpPr>
          <a:xfrm rot="5400000">
            <a:off x="4193370" y="1569752"/>
            <a:ext cx="737729" cy="737729"/>
            <a:chOff x="2920647" y="2157958"/>
            <a:chExt cx="827700" cy="827700"/>
          </a:xfrm>
        </p:grpSpPr>
        <p:sp>
          <p:nvSpPr>
            <p:cNvPr id="286" name="Google Shape;286;p20"/>
            <p:cNvSpPr/>
            <p:nvPr/>
          </p:nvSpPr>
          <p:spPr>
            <a:xfrm rot="2368348">
              <a:off x="3040494" y="2277805"/>
              <a:ext cx="588007" cy="588007"/>
            </a:xfrm>
            <a:prstGeom prst="pie">
              <a:avLst>
                <a:gd name="adj1" fmla="val 18953478"/>
                <a:gd name="adj2" fmla="val 8381030"/>
              </a:avLst>
            </a:prstGeom>
            <a:solidFill>
              <a:srgbClr val="0D47A1"/>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p:nvPr/>
          </p:nvSpPr>
          <p:spPr>
            <a:xfrm rot="248723">
              <a:off x="3023158" y="2234335"/>
              <a:ext cx="655715" cy="655993"/>
            </a:xfrm>
            <a:prstGeom prst="chord">
              <a:avLst>
                <a:gd name="adj1" fmla="val 2500565"/>
                <a:gd name="adj2" fmla="val 1811979"/>
              </a:avLst>
            </a:prstGeom>
            <a:solidFill>
              <a:srgbClr val="0D4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20"/>
          <p:cNvSpPr txBox="1"/>
          <p:nvPr/>
        </p:nvSpPr>
        <p:spPr>
          <a:xfrm>
            <a:off x="4320431" y="1765093"/>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solidFill>
                  <a:srgbClr val="FFFFFF"/>
                </a:solidFill>
                <a:latin typeface="Roboto"/>
                <a:ea typeface="Roboto"/>
                <a:cs typeface="Roboto"/>
                <a:sym typeface="Roboto"/>
              </a:rPr>
              <a:t>04</a:t>
            </a:r>
            <a:endParaRPr sz="1600" b="1">
              <a:solidFill>
                <a:srgbClr val="FFFFFF"/>
              </a:solidFill>
              <a:latin typeface="Roboto"/>
              <a:ea typeface="Roboto"/>
              <a:cs typeface="Roboto"/>
              <a:sym typeface="Roboto"/>
            </a:endParaRPr>
          </a:p>
        </p:txBody>
      </p:sp>
      <p:sp>
        <p:nvSpPr>
          <p:cNvPr id="289" name="Google Shape;289;p20"/>
          <p:cNvSpPr/>
          <p:nvPr/>
        </p:nvSpPr>
        <p:spPr>
          <a:xfrm>
            <a:off x="3753714" y="2242913"/>
            <a:ext cx="1623000" cy="1623000"/>
          </a:xfrm>
          <a:prstGeom prst="ellipse">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0" name="Google Shape;290;p20"/>
          <p:cNvCxnSpPr/>
          <p:nvPr/>
        </p:nvCxnSpPr>
        <p:spPr>
          <a:xfrm rot="10800000" flipH="1">
            <a:off x="4551450" y="2486225"/>
            <a:ext cx="123300" cy="483000"/>
          </a:xfrm>
          <a:prstGeom prst="straightConnector1">
            <a:avLst/>
          </a:prstGeom>
          <a:noFill/>
          <a:ln w="9525" cap="flat" cmpd="sng">
            <a:solidFill>
              <a:schemeClr val="dk2"/>
            </a:solidFill>
            <a:prstDash val="solid"/>
            <a:round/>
            <a:headEnd type="none" w="med" len="med"/>
            <a:tailEnd type="triangle" w="med" len="med"/>
          </a:ln>
        </p:spPr>
      </p:cxnSp>
      <p:cxnSp>
        <p:nvCxnSpPr>
          <p:cNvPr id="291" name="Google Shape;291;p20"/>
          <p:cNvCxnSpPr/>
          <p:nvPr/>
        </p:nvCxnSpPr>
        <p:spPr>
          <a:xfrm flipH="1">
            <a:off x="3965925" y="2979500"/>
            <a:ext cx="595800" cy="1644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1"/>
          <p:cNvSpPr txBox="1">
            <a:spLocks noGrp="1"/>
          </p:cNvSpPr>
          <p:nvPr>
            <p:ph type="title"/>
          </p:nvPr>
        </p:nvSpPr>
        <p:spPr>
          <a:xfrm>
            <a:off x="702850" y="1708622"/>
            <a:ext cx="3333300" cy="863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t>Factorials vs Exponential</a:t>
            </a:r>
            <a:endParaRPr/>
          </a:p>
          <a:p>
            <a:pPr marL="0" lvl="0" indent="0" algn="l" rtl="0">
              <a:lnSpc>
                <a:spcPct val="115000"/>
              </a:lnSpc>
              <a:spcBef>
                <a:spcPts val="1600"/>
              </a:spcBef>
              <a:spcAft>
                <a:spcPts val="1600"/>
              </a:spcAft>
              <a:buNone/>
            </a:pPr>
            <a:r>
              <a:rPr lang="en-GB"/>
              <a:t>More devices, more problems </a:t>
            </a:r>
            <a:endParaRPr/>
          </a:p>
        </p:txBody>
      </p:sp>
      <p:sp>
        <p:nvSpPr>
          <p:cNvPr id="297" name="Google Shape;297;p21"/>
          <p:cNvSpPr txBox="1">
            <a:spLocks noGrp="1"/>
          </p:cNvSpPr>
          <p:nvPr>
            <p:ph type="body" idx="1"/>
          </p:nvPr>
        </p:nvSpPr>
        <p:spPr>
          <a:xfrm>
            <a:off x="702850" y="3625275"/>
            <a:ext cx="3333300" cy="1407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300"/>
              <a:t>The current methodology suggests that to remain distinct and separate from each other that 4 separate devices over 4 different waveforms is the preferred method.</a:t>
            </a:r>
            <a:endParaRPr sz="1400"/>
          </a:p>
        </p:txBody>
      </p:sp>
      <p:grpSp>
        <p:nvGrpSpPr>
          <p:cNvPr id="298" name="Google Shape;298;p21"/>
          <p:cNvGrpSpPr/>
          <p:nvPr/>
        </p:nvGrpSpPr>
        <p:grpSpPr>
          <a:xfrm>
            <a:off x="4509512" y="403740"/>
            <a:ext cx="4273653" cy="2923926"/>
            <a:chOff x="4547087" y="1535165"/>
            <a:chExt cx="4273653" cy="2923926"/>
          </a:xfrm>
        </p:grpSpPr>
        <p:sp>
          <p:nvSpPr>
            <p:cNvPr id="299" name="Google Shape;299;p21"/>
            <p:cNvSpPr/>
            <p:nvPr/>
          </p:nvSpPr>
          <p:spPr>
            <a:xfrm>
              <a:off x="4548440" y="1563490"/>
              <a:ext cx="4272300" cy="2895600"/>
            </a:xfrm>
            <a:prstGeom prst="roundRect">
              <a:avLst>
                <a:gd name="adj" fmla="val 4551"/>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1"/>
            <p:cNvSpPr/>
            <p:nvPr/>
          </p:nvSpPr>
          <p:spPr>
            <a:xfrm>
              <a:off x="4547087" y="1535165"/>
              <a:ext cx="4272300" cy="2895600"/>
            </a:xfrm>
            <a:prstGeom prst="roundRect">
              <a:avLst>
                <a:gd name="adj" fmla="val 4551"/>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1"/>
            <p:cNvSpPr/>
            <p:nvPr/>
          </p:nvSpPr>
          <p:spPr>
            <a:xfrm rot="5400000">
              <a:off x="4414596" y="2956316"/>
              <a:ext cx="579900" cy="810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2" name="Google Shape;302;p21"/>
          <p:cNvPicPr preferRelativeResize="0"/>
          <p:nvPr/>
        </p:nvPicPr>
        <p:blipFill>
          <a:blip r:embed="rId3">
            <a:alphaModFix/>
          </a:blip>
          <a:stretch>
            <a:fillRect/>
          </a:stretch>
        </p:blipFill>
        <p:spPr>
          <a:xfrm>
            <a:off x="4582753" y="403750"/>
            <a:ext cx="4127149" cy="2923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2"/>
          <p:cNvSpPr txBox="1">
            <a:spLocks noGrp="1"/>
          </p:cNvSpPr>
          <p:nvPr>
            <p:ph type="title"/>
          </p:nvPr>
        </p:nvSpPr>
        <p:spPr>
          <a:xfrm>
            <a:off x="1251000" y="3046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Modular Approach to PACE</a:t>
            </a:r>
            <a:endParaRPr/>
          </a:p>
        </p:txBody>
      </p:sp>
      <p:sp>
        <p:nvSpPr>
          <p:cNvPr id="308" name="Google Shape;308;p22"/>
          <p:cNvSpPr txBox="1">
            <a:spLocks noGrp="1"/>
          </p:cNvSpPr>
          <p:nvPr>
            <p:ph type="body" idx="1"/>
          </p:nvPr>
        </p:nvSpPr>
        <p:spPr>
          <a:xfrm>
            <a:off x="395100" y="1491700"/>
            <a:ext cx="8353800" cy="3487200"/>
          </a:xfrm>
          <a:prstGeom prst="rect">
            <a:avLst/>
          </a:prstGeom>
          <a:solidFill>
            <a:schemeClr val="dk2"/>
          </a:solidFill>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309" name="Google Shape;309;p22"/>
          <p:cNvSpPr txBox="1"/>
          <p:nvPr/>
        </p:nvSpPr>
        <p:spPr>
          <a:xfrm>
            <a:off x="6535786" y="2748010"/>
            <a:ext cx="1867200"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a:latin typeface="Roboto"/>
                <a:ea typeface="Roboto"/>
                <a:cs typeface="Roboto"/>
                <a:sym typeface="Roboto"/>
              </a:rPr>
              <a:t>Agile Data Input Method</a:t>
            </a:r>
            <a:endParaRPr sz="1200" b="1">
              <a:latin typeface="Roboto"/>
              <a:ea typeface="Roboto"/>
              <a:cs typeface="Roboto"/>
              <a:sym typeface="Roboto"/>
            </a:endParaRPr>
          </a:p>
          <a:p>
            <a:pPr marL="0" lvl="0" indent="0" algn="l" rtl="0">
              <a:spcBef>
                <a:spcPts val="0"/>
              </a:spcBef>
              <a:spcAft>
                <a:spcPts val="0"/>
              </a:spcAft>
              <a:buNone/>
            </a:pPr>
            <a:endParaRPr sz="1200" b="1">
              <a:latin typeface="Roboto"/>
              <a:ea typeface="Roboto"/>
              <a:cs typeface="Roboto"/>
              <a:sym typeface="Roboto"/>
            </a:endParaRPr>
          </a:p>
          <a:p>
            <a:pPr marL="0" lvl="0" indent="0" algn="l" rtl="0">
              <a:spcBef>
                <a:spcPts val="0"/>
              </a:spcBef>
              <a:spcAft>
                <a:spcPts val="1600"/>
              </a:spcAft>
              <a:buNone/>
            </a:pPr>
            <a:endParaRPr sz="800" b="1">
              <a:latin typeface="Roboto"/>
              <a:ea typeface="Roboto"/>
              <a:cs typeface="Roboto"/>
              <a:sym typeface="Roboto"/>
            </a:endParaRPr>
          </a:p>
        </p:txBody>
      </p:sp>
      <p:grpSp>
        <p:nvGrpSpPr>
          <p:cNvPr id="310" name="Google Shape;310;p22"/>
          <p:cNvGrpSpPr/>
          <p:nvPr/>
        </p:nvGrpSpPr>
        <p:grpSpPr>
          <a:xfrm>
            <a:off x="4915075" y="1425995"/>
            <a:ext cx="3599586" cy="1384500"/>
            <a:chOff x="4908100" y="889950"/>
            <a:chExt cx="3599586" cy="1384500"/>
          </a:xfrm>
        </p:grpSpPr>
        <p:cxnSp>
          <p:nvCxnSpPr>
            <p:cNvPr id="311" name="Google Shape;311;p22"/>
            <p:cNvCxnSpPr/>
            <p:nvPr/>
          </p:nvCxnSpPr>
          <p:spPr>
            <a:xfrm>
              <a:off x="4908100" y="1593250"/>
              <a:ext cx="1715100" cy="0"/>
            </a:xfrm>
            <a:prstGeom prst="straightConnector1">
              <a:avLst/>
            </a:prstGeom>
            <a:noFill/>
            <a:ln w="9525" cap="flat" cmpd="sng">
              <a:solidFill>
                <a:srgbClr val="C2C2C2"/>
              </a:solidFill>
              <a:prstDash val="solid"/>
              <a:round/>
              <a:headEnd type="none" w="sm" len="sm"/>
              <a:tailEnd type="none" w="sm" len="sm"/>
            </a:ln>
          </p:spPr>
        </p:cxnSp>
        <p:sp>
          <p:nvSpPr>
            <p:cNvPr id="312" name="Google Shape;312;p22"/>
            <p:cNvSpPr txBox="1"/>
            <p:nvPr/>
          </p:nvSpPr>
          <p:spPr>
            <a:xfrm>
              <a:off x="6640486" y="889950"/>
              <a:ext cx="1867200"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a:latin typeface="Roboto"/>
                  <a:ea typeface="Roboto"/>
                  <a:cs typeface="Roboto"/>
                  <a:sym typeface="Roboto"/>
                </a:rPr>
                <a:t>Multi-functional antenna array</a:t>
              </a:r>
              <a:endParaRPr sz="1200" b="1">
                <a:latin typeface="Roboto"/>
                <a:ea typeface="Roboto"/>
                <a:cs typeface="Roboto"/>
                <a:sym typeface="Roboto"/>
              </a:endParaRPr>
            </a:p>
            <a:p>
              <a:pPr marL="0" lvl="0" indent="0" algn="l" rtl="0">
                <a:spcBef>
                  <a:spcPts val="0"/>
                </a:spcBef>
                <a:spcAft>
                  <a:spcPts val="0"/>
                </a:spcAft>
                <a:buNone/>
              </a:pPr>
              <a:endParaRPr sz="1200" b="1">
                <a:latin typeface="Roboto"/>
                <a:ea typeface="Roboto"/>
                <a:cs typeface="Roboto"/>
                <a:sym typeface="Roboto"/>
              </a:endParaRPr>
            </a:p>
            <a:p>
              <a:pPr marL="0" lvl="0" indent="0" algn="l" rtl="0">
                <a:spcBef>
                  <a:spcPts val="0"/>
                </a:spcBef>
                <a:spcAft>
                  <a:spcPts val="1600"/>
                </a:spcAft>
                <a:buNone/>
              </a:pPr>
              <a:endParaRPr sz="800" b="1">
                <a:latin typeface="Roboto"/>
                <a:ea typeface="Roboto"/>
                <a:cs typeface="Roboto"/>
                <a:sym typeface="Roboto"/>
              </a:endParaRPr>
            </a:p>
          </p:txBody>
        </p:sp>
        <p:sp>
          <p:nvSpPr>
            <p:cNvPr id="313" name="Google Shape;313;p22"/>
            <p:cNvSpPr/>
            <p:nvPr/>
          </p:nvSpPr>
          <p:spPr>
            <a:xfrm>
              <a:off x="6427830" y="1493307"/>
              <a:ext cx="198600" cy="198300"/>
            </a:xfrm>
            <a:prstGeom prst="ellipse">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2"/>
            <p:cNvSpPr txBox="1"/>
            <p:nvPr/>
          </p:nvSpPr>
          <p:spPr>
            <a:xfrm>
              <a:off x="6402820" y="1436790"/>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1</a:t>
              </a:r>
              <a:endParaRPr sz="800">
                <a:solidFill>
                  <a:srgbClr val="FFFFFF"/>
                </a:solidFill>
                <a:latin typeface="Roboto"/>
                <a:ea typeface="Roboto"/>
                <a:cs typeface="Roboto"/>
                <a:sym typeface="Roboto"/>
              </a:endParaRPr>
            </a:p>
          </p:txBody>
        </p:sp>
      </p:grpSp>
      <p:sp>
        <p:nvSpPr>
          <p:cNvPr id="315" name="Google Shape;315;p22"/>
          <p:cNvSpPr txBox="1"/>
          <p:nvPr/>
        </p:nvSpPr>
        <p:spPr>
          <a:xfrm>
            <a:off x="6004225" y="583075"/>
            <a:ext cx="1255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a:solidFill>
                  <a:schemeClr val="lt1"/>
                </a:solidFill>
                <a:latin typeface="Lato"/>
                <a:ea typeface="Lato"/>
                <a:cs typeface="Lato"/>
                <a:sym typeface="Lato"/>
              </a:rPr>
              <a:t>24 &gt; 4</a:t>
            </a:r>
            <a:endParaRPr sz="2400">
              <a:solidFill>
                <a:schemeClr val="lt1"/>
              </a:solidFill>
              <a:latin typeface="Lato"/>
              <a:ea typeface="Lato"/>
              <a:cs typeface="Lato"/>
              <a:sym typeface="Lato"/>
            </a:endParaRPr>
          </a:p>
        </p:txBody>
      </p:sp>
      <p:grpSp>
        <p:nvGrpSpPr>
          <p:cNvPr id="316" name="Google Shape;316;p22"/>
          <p:cNvGrpSpPr/>
          <p:nvPr/>
        </p:nvGrpSpPr>
        <p:grpSpPr>
          <a:xfrm>
            <a:off x="1829347" y="3675539"/>
            <a:ext cx="1181307" cy="312900"/>
            <a:chOff x="2995927" y="2051434"/>
            <a:chExt cx="1181307" cy="312900"/>
          </a:xfrm>
        </p:grpSpPr>
        <p:cxnSp>
          <p:nvCxnSpPr>
            <p:cNvPr id="317" name="Google Shape;317;p22"/>
            <p:cNvCxnSpPr/>
            <p:nvPr/>
          </p:nvCxnSpPr>
          <p:spPr>
            <a:xfrm rot="10800000">
              <a:off x="3046834" y="2215329"/>
              <a:ext cx="1130400" cy="0"/>
            </a:xfrm>
            <a:prstGeom prst="straightConnector1">
              <a:avLst/>
            </a:prstGeom>
            <a:noFill/>
            <a:ln w="9525" cap="flat" cmpd="sng">
              <a:solidFill>
                <a:srgbClr val="C2C2C2"/>
              </a:solidFill>
              <a:prstDash val="solid"/>
              <a:round/>
              <a:headEnd type="none" w="sm" len="sm"/>
              <a:tailEnd type="none" w="sm" len="sm"/>
            </a:ln>
          </p:spPr>
        </p:cxnSp>
        <p:sp>
          <p:nvSpPr>
            <p:cNvPr id="318" name="Google Shape;318;p22"/>
            <p:cNvSpPr/>
            <p:nvPr/>
          </p:nvSpPr>
          <p:spPr>
            <a:xfrm>
              <a:off x="3020371" y="2111851"/>
              <a:ext cx="198600" cy="198300"/>
            </a:xfrm>
            <a:prstGeom prst="ellips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2"/>
            <p:cNvSpPr txBox="1"/>
            <p:nvPr/>
          </p:nvSpPr>
          <p:spPr>
            <a:xfrm>
              <a:off x="2995927" y="2051434"/>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4</a:t>
              </a:r>
              <a:endParaRPr>
                <a:solidFill>
                  <a:srgbClr val="FFFFFF"/>
                </a:solidFill>
              </a:endParaRPr>
            </a:p>
          </p:txBody>
        </p:sp>
      </p:grpSp>
      <p:grpSp>
        <p:nvGrpSpPr>
          <p:cNvPr id="320" name="Google Shape;320;p22"/>
          <p:cNvGrpSpPr/>
          <p:nvPr/>
        </p:nvGrpSpPr>
        <p:grpSpPr>
          <a:xfrm>
            <a:off x="2859298" y="1577750"/>
            <a:ext cx="3509166" cy="3251991"/>
            <a:chOff x="3217473" y="1225350"/>
            <a:chExt cx="3118150" cy="3159727"/>
          </a:xfrm>
        </p:grpSpPr>
        <p:sp>
          <p:nvSpPr>
            <p:cNvPr id="321" name="Google Shape;321;p22"/>
            <p:cNvSpPr/>
            <p:nvPr/>
          </p:nvSpPr>
          <p:spPr>
            <a:xfrm>
              <a:off x="3579175" y="2711400"/>
              <a:ext cx="2396410" cy="97116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322" name="Google Shape;322;p22"/>
            <p:cNvSpPr/>
            <p:nvPr/>
          </p:nvSpPr>
          <p:spPr>
            <a:xfrm>
              <a:off x="3730755" y="2527208"/>
              <a:ext cx="2079127" cy="837209"/>
            </a:xfrm>
            <a:custGeom>
              <a:avLst/>
              <a:gdLst/>
              <a:ahLst/>
              <a:cxnLst/>
              <a:rect l="l" t="t" r="r" b="b"/>
              <a:pathLst>
                <a:path w="49248" h="16300" extrusionOk="0">
                  <a:moveTo>
                    <a:pt x="0" y="7554"/>
                  </a:moveTo>
                  <a:lnTo>
                    <a:pt x="24649" y="16300"/>
                  </a:lnTo>
                  <a:lnTo>
                    <a:pt x="49248" y="7604"/>
                  </a:lnTo>
                  <a:lnTo>
                    <a:pt x="24599" y="0"/>
                  </a:lnTo>
                  <a:close/>
                </a:path>
              </a:pathLst>
            </a:custGeom>
            <a:solidFill>
              <a:srgbClr val="D9D9D9"/>
            </a:solidFill>
            <a:ln>
              <a:noFill/>
            </a:ln>
          </p:spPr>
        </p:sp>
        <p:sp>
          <p:nvSpPr>
            <p:cNvPr id="323" name="Google Shape;323;p22"/>
            <p:cNvSpPr/>
            <p:nvPr/>
          </p:nvSpPr>
          <p:spPr>
            <a:xfrm>
              <a:off x="3946479" y="2252239"/>
              <a:ext cx="1647477" cy="663383"/>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324" name="Google Shape;324;p22"/>
            <p:cNvSpPr/>
            <p:nvPr/>
          </p:nvSpPr>
          <p:spPr>
            <a:xfrm>
              <a:off x="4265445" y="1828277"/>
              <a:ext cx="1014014" cy="416547"/>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325" name="Google Shape;325;p22"/>
            <p:cNvSpPr/>
            <p:nvPr/>
          </p:nvSpPr>
          <p:spPr>
            <a:xfrm>
              <a:off x="3217473" y="3154705"/>
              <a:ext cx="1559116" cy="1230372"/>
            </a:xfrm>
            <a:custGeom>
              <a:avLst/>
              <a:gdLst/>
              <a:ahLst/>
              <a:cxnLst/>
              <a:rect l="l" t="t" r="r" b="b"/>
              <a:pathLst>
                <a:path w="31954" h="20822" extrusionOk="0">
                  <a:moveTo>
                    <a:pt x="7355" y="0"/>
                  </a:moveTo>
                  <a:lnTo>
                    <a:pt x="31954" y="8796"/>
                  </a:lnTo>
                  <a:lnTo>
                    <a:pt x="31954" y="20822"/>
                  </a:lnTo>
                  <a:lnTo>
                    <a:pt x="0" y="8895"/>
                  </a:lnTo>
                  <a:close/>
                </a:path>
              </a:pathLst>
            </a:custGeom>
            <a:solidFill>
              <a:srgbClr val="085631"/>
            </a:solidFill>
            <a:ln>
              <a:noFill/>
            </a:ln>
          </p:spPr>
        </p:sp>
        <p:sp>
          <p:nvSpPr>
            <p:cNvPr id="326" name="Google Shape;326;p22"/>
            <p:cNvSpPr/>
            <p:nvPr/>
          </p:nvSpPr>
          <p:spPr>
            <a:xfrm>
              <a:off x="3790596" y="2554725"/>
              <a:ext cx="982143" cy="653205"/>
            </a:xfrm>
            <a:custGeom>
              <a:avLst/>
              <a:gdLst/>
              <a:ahLst/>
              <a:cxnLst/>
              <a:rect l="l" t="t" r="r" b="b"/>
              <a:pathLst>
                <a:path w="23257" h="12771" extrusionOk="0">
                  <a:moveTo>
                    <a:pt x="3727" y="0"/>
                  </a:moveTo>
                  <a:lnTo>
                    <a:pt x="0" y="4522"/>
                  </a:lnTo>
                  <a:lnTo>
                    <a:pt x="23257" y="12771"/>
                  </a:lnTo>
                  <a:lnTo>
                    <a:pt x="23257" y="7056"/>
                  </a:lnTo>
                  <a:close/>
                </a:path>
              </a:pathLst>
            </a:custGeom>
            <a:gradFill>
              <a:gsLst>
                <a:gs pos="0">
                  <a:srgbClr val="FFCA37"/>
                </a:gs>
                <a:gs pos="100000">
                  <a:srgbClr val="AD8107"/>
                </a:gs>
              </a:gsLst>
              <a:lin ang="5400012" scaled="0"/>
            </a:gradFill>
            <a:ln>
              <a:noFill/>
            </a:ln>
          </p:spPr>
        </p:sp>
        <p:sp>
          <p:nvSpPr>
            <p:cNvPr id="327" name="Google Shape;327;p22"/>
            <p:cNvSpPr/>
            <p:nvPr/>
          </p:nvSpPr>
          <p:spPr>
            <a:xfrm flipH="1">
              <a:off x="4770690" y="2554725"/>
              <a:ext cx="982143" cy="653205"/>
            </a:xfrm>
            <a:custGeom>
              <a:avLst/>
              <a:gdLst/>
              <a:ahLst/>
              <a:cxnLst/>
              <a:rect l="l" t="t" r="r" b="b"/>
              <a:pathLst>
                <a:path w="23257" h="12771" extrusionOk="0">
                  <a:moveTo>
                    <a:pt x="3727" y="0"/>
                  </a:moveTo>
                  <a:lnTo>
                    <a:pt x="0" y="4522"/>
                  </a:lnTo>
                  <a:lnTo>
                    <a:pt x="23257" y="12771"/>
                  </a:lnTo>
                  <a:lnTo>
                    <a:pt x="23257" y="7056"/>
                  </a:lnTo>
                  <a:close/>
                </a:path>
              </a:pathLst>
            </a:custGeom>
            <a:solidFill>
              <a:srgbClr val="F4B400"/>
            </a:solidFill>
            <a:ln>
              <a:noFill/>
            </a:ln>
          </p:spPr>
        </p:sp>
        <p:sp>
          <p:nvSpPr>
            <p:cNvPr id="328" name="Google Shape;328;p22"/>
            <p:cNvSpPr/>
            <p:nvPr/>
          </p:nvSpPr>
          <p:spPr>
            <a:xfrm>
              <a:off x="4002555" y="2023456"/>
              <a:ext cx="770191" cy="721896"/>
            </a:xfrm>
            <a:custGeom>
              <a:avLst/>
              <a:gdLst/>
              <a:ahLst/>
              <a:cxnLst/>
              <a:rect l="l" t="t" r="r" b="b"/>
              <a:pathLst>
                <a:path w="18238" h="14114" extrusionOk="0">
                  <a:moveTo>
                    <a:pt x="6262" y="0"/>
                  </a:moveTo>
                  <a:lnTo>
                    <a:pt x="18238" y="4324"/>
                  </a:lnTo>
                  <a:lnTo>
                    <a:pt x="18238" y="14114"/>
                  </a:lnTo>
                  <a:lnTo>
                    <a:pt x="0" y="7554"/>
                  </a:lnTo>
                  <a:close/>
                </a:path>
              </a:pathLst>
            </a:custGeom>
            <a:solidFill>
              <a:srgbClr val="085631"/>
            </a:solidFill>
            <a:ln>
              <a:noFill/>
            </a:ln>
          </p:spPr>
        </p:sp>
        <p:sp>
          <p:nvSpPr>
            <p:cNvPr id="329" name="Google Shape;329;p22"/>
            <p:cNvSpPr/>
            <p:nvPr/>
          </p:nvSpPr>
          <p:spPr>
            <a:xfrm flipH="1">
              <a:off x="4770683" y="2023456"/>
              <a:ext cx="770191" cy="721896"/>
            </a:xfrm>
            <a:custGeom>
              <a:avLst/>
              <a:gdLst/>
              <a:ahLst/>
              <a:cxnLst/>
              <a:rect l="l" t="t" r="r" b="b"/>
              <a:pathLst>
                <a:path w="18238" h="14114" extrusionOk="0">
                  <a:moveTo>
                    <a:pt x="6262" y="0"/>
                  </a:moveTo>
                  <a:lnTo>
                    <a:pt x="18238" y="4324"/>
                  </a:lnTo>
                  <a:lnTo>
                    <a:pt x="18238" y="14114"/>
                  </a:lnTo>
                  <a:lnTo>
                    <a:pt x="0" y="7554"/>
                  </a:lnTo>
                  <a:close/>
                </a:path>
              </a:pathLst>
            </a:custGeom>
            <a:solidFill>
              <a:srgbClr val="0B7743"/>
            </a:solidFill>
            <a:ln>
              <a:noFill/>
            </a:ln>
          </p:spPr>
        </p:sp>
        <p:sp>
          <p:nvSpPr>
            <p:cNvPr id="330" name="Google Shape;330;p22"/>
            <p:cNvSpPr/>
            <p:nvPr/>
          </p:nvSpPr>
          <p:spPr>
            <a:xfrm>
              <a:off x="4323640" y="1225350"/>
              <a:ext cx="449116" cy="854010"/>
            </a:xfrm>
            <a:custGeom>
              <a:avLst/>
              <a:gdLst/>
              <a:ahLst/>
              <a:cxnLst/>
              <a:rect l="l" t="t" r="r" b="b"/>
              <a:pathLst>
                <a:path w="10635" h="16697" extrusionOk="0">
                  <a:moveTo>
                    <a:pt x="10635" y="0"/>
                  </a:moveTo>
                  <a:lnTo>
                    <a:pt x="0" y="12722"/>
                  </a:lnTo>
                  <a:lnTo>
                    <a:pt x="10635" y="16697"/>
                  </a:lnTo>
                  <a:close/>
                </a:path>
              </a:pathLst>
            </a:custGeom>
            <a:solidFill>
              <a:srgbClr val="085631"/>
            </a:solidFill>
            <a:ln>
              <a:noFill/>
            </a:ln>
          </p:spPr>
        </p:sp>
        <p:sp>
          <p:nvSpPr>
            <p:cNvPr id="331" name="Google Shape;331;p22"/>
            <p:cNvSpPr/>
            <p:nvPr/>
          </p:nvSpPr>
          <p:spPr>
            <a:xfrm flipH="1">
              <a:off x="4770673" y="1225350"/>
              <a:ext cx="449116" cy="854010"/>
            </a:xfrm>
            <a:custGeom>
              <a:avLst/>
              <a:gdLst/>
              <a:ahLst/>
              <a:cxnLst/>
              <a:rect l="l" t="t" r="r" b="b"/>
              <a:pathLst>
                <a:path w="10635" h="16697" extrusionOk="0">
                  <a:moveTo>
                    <a:pt x="10635" y="0"/>
                  </a:moveTo>
                  <a:lnTo>
                    <a:pt x="0" y="12722"/>
                  </a:lnTo>
                  <a:lnTo>
                    <a:pt x="10635" y="16697"/>
                  </a:lnTo>
                  <a:close/>
                </a:path>
              </a:pathLst>
            </a:custGeom>
            <a:solidFill>
              <a:srgbClr val="0B7140"/>
            </a:solidFill>
            <a:ln>
              <a:noFill/>
            </a:ln>
          </p:spPr>
        </p:sp>
        <p:sp>
          <p:nvSpPr>
            <p:cNvPr id="332" name="Google Shape;332;p22"/>
            <p:cNvSpPr/>
            <p:nvPr/>
          </p:nvSpPr>
          <p:spPr>
            <a:xfrm>
              <a:off x="3636034" y="2553603"/>
              <a:ext cx="1136642" cy="946913"/>
            </a:xfrm>
            <a:custGeom>
              <a:avLst/>
              <a:gdLst/>
              <a:ahLst/>
              <a:cxnLst/>
              <a:rect l="l" t="t" r="r" b="b"/>
              <a:pathLst>
                <a:path w="65016" h="46623" extrusionOk="0">
                  <a:moveTo>
                    <a:pt x="17858" y="0"/>
                  </a:moveTo>
                  <a:lnTo>
                    <a:pt x="0" y="22135"/>
                  </a:lnTo>
                  <a:lnTo>
                    <a:pt x="65016" y="46623"/>
                  </a:lnTo>
                  <a:lnTo>
                    <a:pt x="65016" y="17537"/>
                  </a:lnTo>
                  <a:close/>
                </a:path>
              </a:pathLst>
            </a:custGeom>
            <a:solidFill>
              <a:srgbClr val="085631"/>
            </a:solidFill>
            <a:ln>
              <a:noFill/>
            </a:ln>
          </p:spPr>
        </p:sp>
        <p:sp>
          <p:nvSpPr>
            <p:cNvPr id="333" name="Google Shape;333;p22"/>
            <p:cNvSpPr/>
            <p:nvPr/>
          </p:nvSpPr>
          <p:spPr>
            <a:xfrm flipH="1">
              <a:off x="4770657" y="2555106"/>
              <a:ext cx="1136642" cy="946913"/>
            </a:xfrm>
            <a:custGeom>
              <a:avLst/>
              <a:gdLst/>
              <a:ahLst/>
              <a:cxnLst/>
              <a:rect l="l" t="t" r="r" b="b"/>
              <a:pathLst>
                <a:path w="65016" h="46623" extrusionOk="0">
                  <a:moveTo>
                    <a:pt x="17858" y="0"/>
                  </a:moveTo>
                  <a:lnTo>
                    <a:pt x="0" y="22135"/>
                  </a:lnTo>
                  <a:lnTo>
                    <a:pt x="65016" y="46623"/>
                  </a:lnTo>
                  <a:lnTo>
                    <a:pt x="65016" y="17537"/>
                  </a:lnTo>
                  <a:close/>
                </a:path>
              </a:pathLst>
            </a:custGeom>
            <a:solidFill>
              <a:srgbClr val="0C8148"/>
            </a:solidFill>
            <a:ln>
              <a:noFill/>
            </a:ln>
          </p:spPr>
        </p:sp>
        <p:sp>
          <p:nvSpPr>
            <p:cNvPr id="334" name="Google Shape;334;p22"/>
            <p:cNvSpPr/>
            <p:nvPr/>
          </p:nvSpPr>
          <p:spPr>
            <a:xfrm flipH="1">
              <a:off x="4776508" y="3154705"/>
              <a:ext cx="1559116" cy="1230372"/>
            </a:xfrm>
            <a:custGeom>
              <a:avLst/>
              <a:gdLst/>
              <a:ahLst/>
              <a:cxnLst/>
              <a:rect l="l" t="t" r="r" b="b"/>
              <a:pathLst>
                <a:path w="31954" h="20822" extrusionOk="0">
                  <a:moveTo>
                    <a:pt x="7355" y="0"/>
                  </a:moveTo>
                  <a:lnTo>
                    <a:pt x="31954" y="8796"/>
                  </a:lnTo>
                  <a:lnTo>
                    <a:pt x="31954" y="20822"/>
                  </a:lnTo>
                  <a:lnTo>
                    <a:pt x="0" y="8895"/>
                  </a:lnTo>
                  <a:close/>
                </a:path>
              </a:pathLst>
            </a:custGeom>
            <a:solidFill>
              <a:srgbClr val="0E9453"/>
            </a:solidFill>
            <a:ln>
              <a:noFill/>
            </a:ln>
          </p:spPr>
        </p:sp>
      </p:grpSp>
      <p:grpSp>
        <p:nvGrpSpPr>
          <p:cNvPr id="335" name="Google Shape;335;p22"/>
          <p:cNvGrpSpPr/>
          <p:nvPr/>
        </p:nvGrpSpPr>
        <p:grpSpPr>
          <a:xfrm>
            <a:off x="2673947" y="2415304"/>
            <a:ext cx="1181307" cy="312900"/>
            <a:chOff x="2995927" y="2051434"/>
            <a:chExt cx="1181307" cy="312900"/>
          </a:xfrm>
        </p:grpSpPr>
        <p:cxnSp>
          <p:nvCxnSpPr>
            <p:cNvPr id="336" name="Google Shape;336;p22"/>
            <p:cNvCxnSpPr/>
            <p:nvPr/>
          </p:nvCxnSpPr>
          <p:spPr>
            <a:xfrm rot="10800000">
              <a:off x="3046834" y="2215329"/>
              <a:ext cx="1130400" cy="0"/>
            </a:xfrm>
            <a:prstGeom prst="straightConnector1">
              <a:avLst/>
            </a:prstGeom>
            <a:noFill/>
            <a:ln w="9525" cap="flat" cmpd="sng">
              <a:solidFill>
                <a:srgbClr val="C2C2C2"/>
              </a:solidFill>
              <a:prstDash val="solid"/>
              <a:round/>
              <a:headEnd type="none" w="sm" len="sm"/>
              <a:tailEnd type="none" w="sm" len="sm"/>
            </a:ln>
          </p:spPr>
        </p:cxnSp>
        <p:sp>
          <p:nvSpPr>
            <p:cNvPr id="337" name="Google Shape;337;p22"/>
            <p:cNvSpPr/>
            <p:nvPr/>
          </p:nvSpPr>
          <p:spPr>
            <a:xfrm>
              <a:off x="3020371" y="2111851"/>
              <a:ext cx="198600" cy="198300"/>
            </a:xfrm>
            <a:prstGeom prst="ellipse">
              <a:avLst/>
            </a:prstGeom>
            <a:solidFill>
              <a:srgbClr val="0B7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2"/>
            <p:cNvSpPr txBox="1"/>
            <p:nvPr/>
          </p:nvSpPr>
          <p:spPr>
            <a:xfrm>
              <a:off x="2995927" y="2051434"/>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2</a:t>
              </a:r>
              <a:endParaRPr>
                <a:solidFill>
                  <a:srgbClr val="FFFFFF"/>
                </a:solidFill>
              </a:endParaRPr>
            </a:p>
          </p:txBody>
        </p:sp>
      </p:grpSp>
      <p:grpSp>
        <p:nvGrpSpPr>
          <p:cNvPr id="339" name="Google Shape;339;p22"/>
          <p:cNvGrpSpPr/>
          <p:nvPr/>
        </p:nvGrpSpPr>
        <p:grpSpPr>
          <a:xfrm flipH="1">
            <a:off x="5778475" y="3039789"/>
            <a:ext cx="803422" cy="312900"/>
            <a:chOff x="2995927" y="2051434"/>
            <a:chExt cx="803422" cy="312900"/>
          </a:xfrm>
        </p:grpSpPr>
        <p:cxnSp>
          <p:nvCxnSpPr>
            <p:cNvPr id="340" name="Google Shape;340;p22"/>
            <p:cNvCxnSpPr/>
            <p:nvPr/>
          </p:nvCxnSpPr>
          <p:spPr>
            <a:xfrm rot="10800000">
              <a:off x="3046949" y="2215320"/>
              <a:ext cx="752400" cy="0"/>
            </a:xfrm>
            <a:prstGeom prst="straightConnector1">
              <a:avLst/>
            </a:prstGeom>
            <a:noFill/>
            <a:ln w="9525" cap="flat" cmpd="sng">
              <a:solidFill>
                <a:srgbClr val="C2C2C2"/>
              </a:solidFill>
              <a:prstDash val="solid"/>
              <a:round/>
              <a:headEnd type="none" w="sm" len="sm"/>
              <a:tailEnd type="none" w="sm" len="sm"/>
            </a:ln>
          </p:spPr>
        </p:cxnSp>
        <p:sp>
          <p:nvSpPr>
            <p:cNvPr id="341" name="Google Shape;341;p22"/>
            <p:cNvSpPr/>
            <p:nvPr/>
          </p:nvSpPr>
          <p:spPr>
            <a:xfrm>
              <a:off x="3020371" y="2111851"/>
              <a:ext cx="198600" cy="198300"/>
            </a:xfrm>
            <a:prstGeom prst="ellipse">
              <a:avLst/>
            </a:prstGeom>
            <a:solidFill>
              <a:srgbClr val="0C8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2"/>
            <p:cNvSpPr txBox="1"/>
            <p:nvPr/>
          </p:nvSpPr>
          <p:spPr>
            <a:xfrm>
              <a:off x="2995927" y="2051434"/>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3</a:t>
              </a:r>
              <a:endParaRPr>
                <a:solidFill>
                  <a:srgbClr val="FFFFFF"/>
                </a:solidFill>
              </a:endParaRPr>
            </a:p>
          </p:txBody>
        </p:sp>
      </p:grpSp>
      <p:sp>
        <p:nvSpPr>
          <p:cNvPr id="343" name="Google Shape;343;p22"/>
          <p:cNvSpPr txBox="1"/>
          <p:nvPr/>
        </p:nvSpPr>
        <p:spPr>
          <a:xfrm>
            <a:off x="768946" y="2115128"/>
            <a:ext cx="1867200" cy="138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b="1">
                <a:latin typeface="Roboto"/>
                <a:ea typeface="Roboto"/>
                <a:cs typeface="Roboto"/>
                <a:sym typeface="Roboto"/>
              </a:rPr>
              <a:t>Standardized Data Formats</a:t>
            </a:r>
            <a:endParaRPr sz="1200" b="1">
              <a:latin typeface="Roboto"/>
              <a:ea typeface="Roboto"/>
              <a:cs typeface="Roboto"/>
              <a:sym typeface="Roboto"/>
            </a:endParaRPr>
          </a:p>
          <a:p>
            <a:pPr marL="0" lvl="0" indent="0" algn="r" rtl="0">
              <a:spcBef>
                <a:spcPts val="0"/>
              </a:spcBef>
              <a:spcAft>
                <a:spcPts val="0"/>
              </a:spcAft>
              <a:buNone/>
            </a:pPr>
            <a:endParaRPr sz="1200" b="1">
              <a:latin typeface="Roboto"/>
              <a:ea typeface="Roboto"/>
              <a:cs typeface="Roboto"/>
              <a:sym typeface="Roboto"/>
            </a:endParaRPr>
          </a:p>
          <a:p>
            <a:pPr marL="0" lvl="0" indent="0" algn="r" rtl="0">
              <a:spcBef>
                <a:spcPts val="0"/>
              </a:spcBef>
              <a:spcAft>
                <a:spcPts val="1600"/>
              </a:spcAft>
              <a:buNone/>
            </a:pPr>
            <a:endParaRPr sz="800" b="1">
              <a:latin typeface="Roboto"/>
              <a:ea typeface="Roboto"/>
              <a:cs typeface="Roboto"/>
              <a:sym typeface="Roboto"/>
            </a:endParaRPr>
          </a:p>
        </p:txBody>
      </p:sp>
      <p:sp>
        <p:nvSpPr>
          <p:cNvPr id="344" name="Google Shape;344;p22"/>
          <p:cNvSpPr txBox="1"/>
          <p:nvPr/>
        </p:nvSpPr>
        <p:spPr>
          <a:xfrm>
            <a:off x="768946" y="3549953"/>
            <a:ext cx="1867200" cy="138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b="1">
                <a:latin typeface="Roboto"/>
                <a:ea typeface="Roboto"/>
                <a:cs typeface="Roboto"/>
                <a:sym typeface="Roboto"/>
              </a:rPr>
              <a:t>Persistent Secure Connectivity</a:t>
            </a:r>
            <a:endParaRPr sz="1200" b="1">
              <a:latin typeface="Roboto"/>
              <a:ea typeface="Roboto"/>
              <a:cs typeface="Roboto"/>
              <a:sym typeface="Roboto"/>
            </a:endParaRPr>
          </a:p>
          <a:p>
            <a:pPr marL="0" lvl="0" indent="0" algn="r" rtl="0">
              <a:spcBef>
                <a:spcPts val="0"/>
              </a:spcBef>
              <a:spcAft>
                <a:spcPts val="1600"/>
              </a:spcAft>
              <a:buNone/>
            </a:pPr>
            <a:endParaRPr sz="800" b="1">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Communication Options</a:t>
            </a:r>
            <a:endParaRPr/>
          </a:p>
        </p:txBody>
      </p:sp>
      <p:grpSp>
        <p:nvGrpSpPr>
          <p:cNvPr id="350" name="Google Shape;350;p23"/>
          <p:cNvGrpSpPr/>
          <p:nvPr/>
        </p:nvGrpSpPr>
        <p:grpSpPr>
          <a:xfrm>
            <a:off x="4085367" y="905703"/>
            <a:ext cx="4036590" cy="3941676"/>
            <a:chOff x="2256567" y="677103"/>
            <a:chExt cx="4036590" cy="3941676"/>
          </a:xfrm>
        </p:grpSpPr>
        <p:sp>
          <p:nvSpPr>
            <p:cNvPr id="351" name="Google Shape;351;p23"/>
            <p:cNvSpPr/>
            <p:nvPr/>
          </p:nvSpPr>
          <p:spPr>
            <a:xfrm rot="-6597333">
              <a:off x="4296826" y="3950027"/>
              <a:ext cx="586303" cy="586303"/>
            </a:xfrm>
            <a:prstGeom prst="ellipse">
              <a:avLst/>
            </a:prstGeom>
            <a:solidFill>
              <a:srgbClr val="A1C3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3"/>
            <p:cNvSpPr/>
            <p:nvPr/>
          </p:nvSpPr>
          <p:spPr>
            <a:xfrm rot="-6599386">
              <a:off x="2318596" y="1407533"/>
              <a:ext cx="440541" cy="440541"/>
            </a:xfrm>
            <a:prstGeom prst="ellipse">
              <a:avLst/>
            </a:prstGeom>
            <a:solidFill>
              <a:srgbClr val="A1C3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3"/>
            <p:cNvSpPr/>
            <p:nvPr/>
          </p:nvSpPr>
          <p:spPr>
            <a:xfrm rot="-6598839">
              <a:off x="2887641" y="2346984"/>
              <a:ext cx="1199287" cy="1199287"/>
            </a:xfrm>
            <a:prstGeom prst="ellipse">
              <a:avLst/>
            </a:prstGeom>
            <a:solidFill>
              <a:srgbClr val="A1C3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3"/>
            <p:cNvSpPr/>
            <p:nvPr/>
          </p:nvSpPr>
          <p:spPr>
            <a:xfrm rot="-6598620">
              <a:off x="4374916" y="913763"/>
              <a:ext cx="1681581" cy="1681581"/>
            </a:xfrm>
            <a:prstGeom prst="ellipse">
              <a:avLst/>
            </a:prstGeom>
            <a:solidFill>
              <a:srgbClr val="A1C3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3"/>
            <p:cNvSpPr/>
            <p:nvPr/>
          </p:nvSpPr>
          <p:spPr>
            <a:xfrm rot="-6597866">
              <a:off x="2661829" y="2208216"/>
              <a:ext cx="629106" cy="629106"/>
            </a:xfrm>
            <a:prstGeom prst="ellipse">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3"/>
            <p:cNvSpPr/>
            <p:nvPr/>
          </p:nvSpPr>
          <p:spPr>
            <a:xfrm rot="-6597701">
              <a:off x="3267625" y="1113818"/>
              <a:ext cx="274172" cy="274172"/>
            </a:xfrm>
            <a:prstGeom prst="ellipse">
              <a:avLst/>
            </a:prstGeom>
            <a:solidFill>
              <a:srgbClr val="A1C3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3"/>
          <p:cNvGrpSpPr/>
          <p:nvPr/>
        </p:nvGrpSpPr>
        <p:grpSpPr>
          <a:xfrm>
            <a:off x="6275994" y="2044366"/>
            <a:ext cx="2440200" cy="2440200"/>
            <a:chOff x="4447194" y="1815766"/>
            <a:chExt cx="2440200" cy="2440200"/>
          </a:xfrm>
        </p:grpSpPr>
        <p:sp>
          <p:nvSpPr>
            <p:cNvPr id="358" name="Google Shape;358;p23"/>
            <p:cNvSpPr/>
            <p:nvPr/>
          </p:nvSpPr>
          <p:spPr>
            <a:xfrm>
              <a:off x="4447194" y="1815766"/>
              <a:ext cx="2440200" cy="2440200"/>
            </a:xfrm>
            <a:prstGeom prst="ellipse">
              <a:avLst/>
            </a:prstGeom>
            <a:solidFill>
              <a:srgbClr val="0944A1"/>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3"/>
            <p:cNvSpPr txBox="1"/>
            <p:nvPr/>
          </p:nvSpPr>
          <p:spPr>
            <a:xfrm>
              <a:off x="4735950" y="2504275"/>
              <a:ext cx="1862700" cy="116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latin typeface="Roboto"/>
                  <a:ea typeface="Roboto"/>
                  <a:cs typeface="Roboto"/>
                  <a:sym typeface="Roboto"/>
                </a:rPr>
                <a:t>5G IoT</a:t>
              </a:r>
              <a:endParaRPr sz="1200">
                <a:solidFill>
                  <a:srgbClr val="FFFFFF"/>
                </a:solidFill>
                <a:latin typeface="Roboto"/>
                <a:ea typeface="Roboto"/>
                <a:cs typeface="Roboto"/>
                <a:sym typeface="Roboto"/>
              </a:endParaRPr>
            </a:p>
          </p:txBody>
        </p:sp>
      </p:grpSp>
      <p:grpSp>
        <p:nvGrpSpPr>
          <p:cNvPr id="360" name="Google Shape;360;p23"/>
          <p:cNvGrpSpPr/>
          <p:nvPr/>
        </p:nvGrpSpPr>
        <p:grpSpPr>
          <a:xfrm>
            <a:off x="5395737" y="1602653"/>
            <a:ext cx="1423800" cy="1423800"/>
            <a:chOff x="3490737" y="1374053"/>
            <a:chExt cx="1423800" cy="1423800"/>
          </a:xfrm>
        </p:grpSpPr>
        <p:sp>
          <p:nvSpPr>
            <p:cNvPr id="361" name="Google Shape;361;p23"/>
            <p:cNvSpPr/>
            <p:nvPr/>
          </p:nvSpPr>
          <p:spPr>
            <a:xfrm>
              <a:off x="3490737" y="1374053"/>
              <a:ext cx="1423800" cy="1423800"/>
            </a:xfrm>
            <a:prstGeom prst="ellipse">
              <a:avLst/>
            </a:prstGeom>
            <a:solidFill>
              <a:srgbClr val="0D5DD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3"/>
            <p:cNvSpPr txBox="1"/>
            <p:nvPr/>
          </p:nvSpPr>
          <p:spPr>
            <a:xfrm>
              <a:off x="3718754" y="1613603"/>
              <a:ext cx="967800" cy="9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rgbClr val="FFFFFF"/>
                  </a:solidFill>
                  <a:latin typeface="Roboto"/>
                  <a:ea typeface="Roboto"/>
                  <a:cs typeface="Roboto"/>
                  <a:sym typeface="Roboto"/>
                </a:rPr>
                <a:t>VoIP</a:t>
              </a:r>
              <a:endParaRPr sz="1000">
                <a:solidFill>
                  <a:srgbClr val="FFFFFF"/>
                </a:solidFill>
                <a:latin typeface="Roboto"/>
                <a:ea typeface="Roboto"/>
                <a:cs typeface="Roboto"/>
                <a:sym typeface="Roboto"/>
              </a:endParaRPr>
            </a:p>
          </p:txBody>
        </p:sp>
      </p:grpSp>
      <p:grpSp>
        <p:nvGrpSpPr>
          <p:cNvPr id="363" name="Google Shape;363;p23"/>
          <p:cNvGrpSpPr/>
          <p:nvPr/>
        </p:nvGrpSpPr>
        <p:grpSpPr>
          <a:xfrm>
            <a:off x="5054553" y="3166889"/>
            <a:ext cx="1498800" cy="1498800"/>
            <a:chOff x="644203" y="3718814"/>
            <a:chExt cx="1498800" cy="1498800"/>
          </a:xfrm>
        </p:grpSpPr>
        <p:sp>
          <p:nvSpPr>
            <p:cNvPr id="364" name="Google Shape;364;p23"/>
            <p:cNvSpPr/>
            <p:nvPr/>
          </p:nvSpPr>
          <p:spPr>
            <a:xfrm>
              <a:off x="644203" y="3718814"/>
              <a:ext cx="1498800" cy="1498800"/>
            </a:xfrm>
            <a:prstGeom prst="ellipse">
              <a:avLst/>
            </a:prstGeom>
            <a:solidFill>
              <a:srgbClr val="0C58D3"/>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txBox="1"/>
            <p:nvPr/>
          </p:nvSpPr>
          <p:spPr>
            <a:xfrm>
              <a:off x="856976" y="3995875"/>
              <a:ext cx="1073400" cy="9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rgbClr val="FFFFFF"/>
                  </a:solidFill>
                  <a:latin typeface="Roboto"/>
                  <a:ea typeface="Roboto"/>
                  <a:cs typeface="Roboto"/>
                  <a:sym typeface="Roboto"/>
                </a:rPr>
                <a:t>Data Burst</a:t>
              </a:r>
              <a:endParaRPr sz="1000">
                <a:solidFill>
                  <a:srgbClr val="FFFFFF"/>
                </a:solidFill>
                <a:latin typeface="Roboto"/>
                <a:ea typeface="Roboto"/>
                <a:cs typeface="Roboto"/>
                <a:sym typeface="Roboto"/>
              </a:endParaRPr>
            </a:p>
          </p:txBody>
        </p:sp>
      </p:grpSp>
      <p:grpSp>
        <p:nvGrpSpPr>
          <p:cNvPr id="366" name="Google Shape;366;p23"/>
          <p:cNvGrpSpPr/>
          <p:nvPr/>
        </p:nvGrpSpPr>
        <p:grpSpPr>
          <a:xfrm>
            <a:off x="7716384" y="1419093"/>
            <a:ext cx="1030262" cy="1030262"/>
            <a:chOff x="3490737" y="1374053"/>
            <a:chExt cx="1423800" cy="1423800"/>
          </a:xfrm>
        </p:grpSpPr>
        <p:sp>
          <p:nvSpPr>
            <p:cNvPr id="367" name="Google Shape;367;p23"/>
            <p:cNvSpPr/>
            <p:nvPr/>
          </p:nvSpPr>
          <p:spPr>
            <a:xfrm>
              <a:off x="3490737" y="1374053"/>
              <a:ext cx="1423800" cy="1423800"/>
            </a:xfrm>
            <a:prstGeom prst="ellipse">
              <a:avLst/>
            </a:prstGeom>
            <a:solidFill>
              <a:srgbClr val="0D5DD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txBox="1"/>
            <p:nvPr/>
          </p:nvSpPr>
          <p:spPr>
            <a:xfrm>
              <a:off x="3718754" y="1613603"/>
              <a:ext cx="967800" cy="9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rgbClr val="FFFFFF"/>
                  </a:solidFill>
                  <a:latin typeface="Roboto"/>
                  <a:ea typeface="Roboto"/>
                  <a:cs typeface="Roboto"/>
                  <a:sym typeface="Roboto"/>
                </a:rPr>
                <a:t>PTT- Voice</a:t>
              </a:r>
              <a:endParaRPr sz="1000">
                <a:solidFill>
                  <a:srgbClr val="FFFFFF"/>
                </a:solidFill>
                <a:latin typeface="Roboto"/>
                <a:ea typeface="Roboto"/>
                <a:cs typeface="Roboto"/>
                <a:sym typeface="Robot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How Do We Get There</a:t>
            </a:r>
            <a:endParaRPr/>
          </a:p>
        </p:txBody>
      </p:sp>
      <p:sp>
        <p:nvSpPr>
          <p:cNvPr id="374" name="Google Shape;374;p24"/>
          <p:cNvSpPr txBox="1"/>
          <p:nvPr/>
        </p:nvSpPr>
        <p:spPr>
          <a:xfrm>
            <a:off x="1297500" y="1743644"/>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FFFFFF"/>
                </a:solidFill>
                <a:latin typeface="Montserrat"/>
                <a:ea typeface="Montserrat"/>
                <a:cs typeface="Montserrat"/>
                <a:sym typeface="Montserrat"/>
              </a:rPr>
              <a:t>01</a:t>
            </a:r>
            <a:endParaRPr>
              <a:solidFill>
                <a:srgbClr val="FFFFFF"/>
              </a:solidFill>
            </a:endParaRPr>
          </a:p>
          <a:p>
            <a:pPr marL="0" lvl="0" indent="0" algn="l" rtl="0">
              <a:spcBef>
                <a:spcPts val="0"/>
              </a:spcBef>
              <a:spcAft>
                <a:spcPts val="0"/>
              </a:spcAft>
              <a:buNone/>
            </a:pPr>
            <a:endParaRPr sz="1300">
              <a:solidFill>
                <a:srgbClr val="FFFFFF"/>
              </a:solidFill>
            </a:endParaRPr>
          </a:p>
        </p:txBody>
      </p:sp>
      <p:sp>
        <p:nvSpPr>
          <p:cNvPr id="375" name="Google Shape;375;p24"/>
          <p:cNvSpPr txBox="1">
            <a:spLocks noGrp="1"/>
          </p:cNvSpPr>
          <p:nvPr>
            <p:ph type="body" idx="1"/>
          </p:nvPr>
        </p:nvSpPr>
        <p:spPr>
          <a:xfrm>
            <a:off x="2030400" y="1743675"/>
            <a:ext cx="5877300" cy="80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solidFill>
                  <a:srgbClr val="FFFFFF"/>
                </a:solidFill>
              </a:rPr>
              <a:t>Open standards for connectors, power inputs, and other hardware components for maximum interoperability</a:t>
            </a:r>
            <a:endParaRPr>
              <a:solidFill>
                <a:srgbClr val="FFFFFF"/>
              </a:solidFill>
            </a:endParaRPr>
          </a:p>
        </p:txBody>
      </p:sp>
      <p:sp>
        <p:nvSpPr>
          <p:cNvPr id="376" name="Google Shape;376;p24"/>
          <p:cNvSpPr txBox="1"/>
          <p:nvPr/>
        </p:nvSpPr>
        <p:spPr>
          <a:xfrm>
            <a:off x="1297500" y="2658481"/>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FFFFFF"/>
                </a:solidFill>
                <a:latin typeface="Montserrat"/>
                <a:ea typeface="Montserrat"/>
                <a:cs typeface="Montserrat"/>
                <a:sym typeface="Montserrat"/>
              </a:rPr>
              <a:t>02</a:t>
            </a:r>
            <a:endParaRPr>
              <a:solidFill>
                <a:srgbClr val="FFFFFF"/>
              </a:solidFill>
            </a:endParaRPr>
          </a:p>
          <a:p>
            <a:pPr marL="0" lvl="0" indent="0" algn="l" rtl="0">
              <a:spcBef>
                <a:spcPts val="0"/>
              </a:spcBef>
              <a:spcAft>
                <a:spcPts val="0"/>
              </a:spcAft>
              <a:buNone/>
            </a:pPr>
            <a:endParaRPr sz="1300">
              <a:solidFill>
                <a:srgbClr val="FFFFFF"/>
              </a:solidFill>
            </a:endParaRPr>
          </a:p>
        </p:txBody>
      </p:sp>
      <p:sp>
        <p:nvSpPr>
          <p:cNvPr id="377" name="Google Shape;377;p24"/>
          <p:cNvSpPr txBox="1">
            <a:spLocks noGrp="1"/>
          </p:cNvSpPr>
          <p:nvPr>
            <p:ph type="body" idx="1"/>
          </p:nvPr>
        </p:nvSpPr>
        <p:spPr>
          <a:xfrm>
            <a:off x="2030400" y="2658513"/>
            <a:ext cx="5877300" cy="80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solidFill>
                  <a:srgbClr val="FFFFFF"/>
                </a:solidFill>
              </a:rPr>
              <a:t>Include machine data as part of the routine traffic exchange. This provides data that can begin to predict communication degradation while enabling critical machine learning.</a:t>
            </a:r>
            <a:endParaRPr>
              <a:solidFill>
                <a:srgbClr val="FFFFFF"/>
              </a:solidFill>
            </a:endParaRPr>
          </a:p>
        </p:txBody>
      </p:sp>
      <p:sp>
        <p:nvSpPr>
          <p:cNvPr id="378" name="Google Shape;378;p24"/>
          <p:cNvSpPr txBox="1"/>
          <p:nvPr/>
        </p:nvSpPr>
        <p:spPr>
          <a:xfrm>
            <a:off x="1297500" y="3573344"/>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FFFFFF"/>
                </a:solidFill>
                <a:latin typeface="Montserrat"/>
                <a:ea typeface="Montserrat"/>
                <a:cs typeface="Montserrat"/>
                <a:sym typeface="Montserrat"/>
              </a:rPr>
              <a:t>03</a:t>
            </a:r>
            <a:endParaRPr sz="1300">
              <a:solidFill>
                <a:srgbClr val="FFFFFF"/>
              </a:solidFill>
            </a:endParaRPr>
          </a:p>
        </p:txBody>
      </p:sp>
      <p:sp>
        <p:nvSpPr>
          <p:cNvPr id="379" name="Google Shape;379;p24"/>
          <p:cNvSpPr txBox="1">
            <a:spLocks noGrp="1"/>
          </p:cNvSpPr>
          <p:nvPr>
            <p:ph type="body" idx="1"/>
          </p:nvPr>
        </p:nvSpPr>
        <p:spPr>
          <a:xfrm>
            <a:off x="2030400" y="3573363"/>
            <a:ext cx="5877300" cy="80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solidFill>
                  <a:srgbClr val="FFFFFF"/>
                </a:solidFill>
              </a:rPr>
              <a:t>Standard data formats to be interoperable on multiple carriers.</a:t>
            </a:r>
            <a:endParaRPr>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5"/>
          <p:cNvSpPr txBox="1">
            <a:spLocks noGrp="1"/>
          </p:cNvSpPr>
          <p:nvPr>
            <p:ph type="title"/>
          </p:nvPr>
        </p:nvSpPr>
        <p:spPr>
          <a:xfrm>
            <a:off x="645300" y="1833775"/>
            <a:ext cx="3063300" cy="69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Thank you!</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sz="1900"/>
              <a:t>Vivian Richards</a:t>
            </a:r>
            <a:endParaRPr sz="1900"/>
          </a:p>
          <a:p>
            <a:pPr marL="0" lvl="0" indent="0" algn="l" rtl="0">
              <a:spcBef>
                <a:spcPts val="0"/>
              </a:spcBef>
              <a:spcAft>
                <a:spcPts val="0"/>
              </a:spcAft>
              <a:buNone/>
            </a:pPr>
            <a:r>
              <a:rPr lang="en-GB" sz="1900" u="sng">
                <a:solidFill>
                  <a:schemeClr val="hlink"/>
                </a:solidFill>
                <a:hlinkClick r:id="rId3"/>
              </a:rPr>
              <a:t>vrichards@splunk.com</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GB" sz="1400"/>
              <a:t>linkedin.com/in/vivian-richards</a:t>
            </a:r>
            <a:endParaRPr sz="1400"/>
          </a:p>
        </p:txBody>
      </p:sp>
      <p:grpSp>
        <p:nvGrpSpPr>
          <p:cNvPr id="385" name="Google Shape;385;p25"/>
          <p:cNvGrpSpPr/>
          <p:nvPr/>
        </p:nvGrpSpPr>
        <p:grpSpPr>
          <a:xfrm>
            <a:off x="4066820" y="1553491"/>
            <a:ext cx="3159984" cy="2439109"/>
            <a:chOff x="3553042" y="1657806"/>
            <a:chExt cx="3461100" cy="2671532"/>
          </a:xfrm>
        </p:grpSpPr>
        <p:sp>
          <p:nvSpPr>
            <p:cNvPr id="386" name="Google Shape;386;p25"/>
            <p:cNvSpPr/>
            <p:nvPr/>
          </p:nvSpPr>
          <p:spPr>
            <a:xfrm>
              <a:off x="4856024" y="3625653"/>
              <a:ext cx="944700" cy="663300"/>
            </a:xfrm>
            <a:prstGeom prst="trapezoid">
              <a:avLst>
                <a:gd name="adj" fmla="val 25000"/>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5"/>
            <p:cNvSpPr/>
            <p:nvPr/>
          </p:nvSpPr>
          <p:spPr>
            <a:xfrm rot="10800000">
              <a:off x="4953871" y="3681997"/>
              <a:ext cx="400200" cy="606600"/>
            </a:xfrm>
            <a:prstGeom prst="triangle">
              <a:avLst>
                <a:gd name="adj" fmla="val 96745"/>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5"/>
            <p:cNvSpPr/>
            <p:nvPr/>
          </p:nvSpPr>
          <p:spPr>
            <a:xfrm>
              <a:off x="4767796" y="3681816"/>
              <a:ext cx="163500" cy="606600"/>
            </a:xfrm>
            <a:prstGeom prst="triangle">
              <a:avLst>
                <a:gd name="adj" fmla="val 98558"/>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5"/>
            <p:cNvSpPr/>
            <p:nvPr/>
          </p:nvSpPr>
          <p:spPr>
            <a:xfrm rot="10800000">
              <a:off x="4678237" y="4276102"/>
              <a:ext cx="1210800" cy="456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5"/>
            <p:cNvSpPr/>
            <p:nvPr/>
          </p:nvSpPr>
          <p:spPr>
            <a:xfrm rot="10800000">
              <a:off x="4668343" y="4283738"/>
              <a:ext cx="1230600" cy="45600"/>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5"/>
            <p:cNvSpPr/>
            <p:nvPr/>
          </p:nvSpPr>
          <p:spPr>
            <a:xfrm>
              <a:off x="4926950" y="3681915"/>
              <a:ext cx="42900" cy="5943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5"/>
            <p:cNvSpPr/>
            <p:nvPr/>
          </p:nvSpPr>
          <p:spPr>
            <a:xfrm>
              <a:off x="3553042" y="1674645"/>
              <a:ext cx="3461100" cy="2014500"/>
            </a:xfrm>
            <a:prstGeom prst="roundRect">
              <a:avLst>
                <a:gd name="adj" fmla="val 1882"/>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5"/>
            <p:cNvSpPr/>
            <p:nvPr/>
          </p:nvSpPr>
          <p:spPr>
            <a:xfrm>
              <a:off x="3553042" y="1657806"/>
              <a:ext cx="3461100" cy="2014500"/>
            </a:xfrm>
            <a:prstGeom prst="roundRect">
              <a:avLst>
                <a:gd name="adj" fmla="val 1764"/>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94" name="Google Shape;394;p25" descr="offset_comp_342327_edited.jpg"/>
          <p:cNvPicPr preferRelativeResize="0"/>
          <p:nvPr/>
        </p:nvPicPr>
        <p:blipFill rotWithShape="1">
          <a:blip r:embed="rId4">
            <a:alphaModFix/>
          </a:blip>
          <a:srcRect l="45356" t="50734" r="19582" b="26215"/>
          <a:stretch/>
        </p:blipFill>
        <p:spPr>
          <a:xfrm>
            <a:off x="4115130" y="1605638"/>
            <a:ext cx="3063300" cy="1745700"/>
          </a:xfrm>
          <a:prstGeom prst="rect">
            <a:avLst/>
          </a:prstGeom>
          <a:noFill/>
          <a:ln>
            <a:noFill/>
          </a:ln>
        </p:spPr>
      </p:pic>
      <p:sp>
        <p:nvSpPr>
          <p:cNvPr id="395" name="Google Shape;395;p25"/>
          <p:cNvSpPr/>
          <p:nvPr/>
        </p:nvSpPr>
        <p:spPr>
          <a:xfrm flipH="1">
            <a:off x="4114917" y="1606596"/>
            <a:ext cx="3063300" cy="1743300"/>
          </a:xfrm>
          <a:prstGeom prst="rtTriangle">
            <a:avLst/>
          </a:prstGeom>
          <a:solidFill>
            <a:srgbClr val="000000">
              <a:alpha val="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25"/>
          <p:cNvGrpSpPr/>
          <p:nvPr/>
        </p:nvGrpSpPr>
        <p:grpSpPr>
          <a:xfrm>
            <a:off x="6762480" y="2546254"/>
            <a:ext cx="1024386" cy="1522884"/>
            <a:chOff x="6505573" y="2745170"/>
            <a:chExt cx="1122000" cy="1668000"/>
          </a:xfrm>
        </p:grpSpPr>
        <p:sp>
          <p:nvSpPr>
            <p:cNvPr id="397" name="Google Shape;397;p25"/>
            <p:cNvSpPr/>
            <p:nvPr/>
          </p:nvSpPr>
          <p:spPr>
            <a:xfrm>
              <a:off x="6517841" y="2745170"/>
              <a:ext cx="1109700" cy="1668000"/>
            </a:xfrm>
            <a:prstGeom prst="roundRect">
              <a:avLst>
                <a:gd name="adj" fmla="val 5402"/>
              </a:avLst>
            </a:prstGeom>
            <a:solidFill>
              <a:srgbClr val="1B212C"/>
            </a:solidFill>
            <a:ln>
              <a:noFill/>
            </a:ln>
            <a:effectLst>
              <a:outerShdw blurRad="387350" dist="38100" dir="8100000" sx="107000" sy="107000" algn="tr" rotWithShape="0">
                <a:srgbClr val="000000">
                  <a:alpha val="4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5"/>
            <p:cNvSpPr/>
            <p:nvPr/>
          </p:nvSpPr>
          <p:spPr>
            <a:xfrm rot="-5400000">
              <a:off x="6238873" y="3024453"/>
              <a:ext cx="1655400" cy="1122000"/>
            </a:xfrm>
            <a:prstGeom prst="roundRect">
              <a:avLst>
                <a:gd name="adj" fmla="val 4551"/>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5"/>
            <p:cNvSpPr/>
            <p:nvPr/>
          </p:nvSpPr>
          <p:spPr>
            <a:xfrm rot="-5400000">
              <a:off x="6238873" y="3012061"/>
              <a:ext cx="1655400" cy="1122000"/>
            </a:xfrm>
            <a:prstGeom prst="roundRect">
              <a:avLst>
                <a:gd name="adj" fmla="val 4551"/>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5"/>
            <p:cNvSpPr/>
            <p:nvPr/>
          </p:nvSpPr>
          <p:spPr>
            <a:xfrm>
              <a:off x="6954127" y="4329594"/>
              <a:ext cx="224700" cy="315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1" name="Google Shape;401;p25" descr="offset_comp_342327_edited.jpg"/>
          <p:cNvPicPr preferRelativeResize="0"/>
          <p:nvPr/>
        </p:nvPicPr>
        <p:blipFill rotWithShape="1">
          <a:blip r:embed="rId4">
            <a:alphaModFix/>
          </a:blip>
          <a:srcRect l="53168" t="53058" r="26238" b="16020"/>
          <a:stretch/>
        </p:blipFill>
        <p:spPr>
          <a:xfrm>
            <a:off x="6762097" y="2613771"/>
            <a:ext cx="1024200" cy="1333200"/>
          </a:xfrm>
          <a:prstGeom prst="rect">
            <a:avLst/>
          </a:prstGeom>
          <a:noFill/>
          <a:ln>
            <a:noFill/>
          </a:ln>
        </p:spPr>
      </p:pic>
      <p:sp>
        <p:nvSpPr>
          <p:cNvPr id="402" name="Google Shape;402;p25"/>
          <p:cNvSpPr/>
          <p:nvPr/>
        </p:nvSpPr>
        <p:spPr>
          <a:xfrm flipH="1">
            <a:off x="6762011" y="2613990"/>
            <a:ext cx="1024200" cy="1333200"/>
          </a:xfrm>
          <a:prstGeom prst="rtTriangle">
            <a:avLst/>
          </a:prstGeom>
          <a:solidFill>
            <a:srgbClr val="000000">
              <a:alpha val="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 name="Google Shape;403;p25"/>
          <p:cNvGrpSpPr/>
          <p:nvPr/>
        </p:nvGrpSpPr>
        <p:grpSpPr>
          <a:xfrm>
            <a:off x="6405845" y="3121897"/>
            <a:ext cx="520684" cy="1036470"/>
            <a:chOff x="9543736" y="4486132"/>
            <a:chExt cx="570300" cy="1135235"/>
          </a:xfrm>
        </p:grpSpPr>
        <p:sp>
          <p:nvSpPr>
            <p:cNvPr id="404" name="Google Shape;404;p25"/>
            <p:cNvSpPr/>
            <p:nvPr/>
          </p:nvSpPr>
          <p:spPr>
            <a:xfrm>
              <a:off x="9543736" y="4487212"/>
              <a:ext cx="570300" cy="1132800"/>
            </a:xfrm>
            <a:prstGeom prst="roundRect">
              <a:avLst>
                <a:gd name="adj" fmla="val 5402"/>
              </a:avLst>
            </a:prstGeom>
            <a:solidFill>
              <a:srgbClr val="1B212C"/>
            </a:solidFill>
            <a:ln>
              <a:noFill/>
            </a:ln>
            <a:effectLst>
              <a:outerShdw blurRad="387350" dist="38100" dir="8100000" sx="107000" sy="107000" algn="tr" rotWithShape="0">
                <a:srgbClr val="000000">
                  <a:alpha val="4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rot="-5400000">
              <a:off x="9265568" y="4772968"/>
              <a:ext cx="1126800" cy="570000"/>
            </a:xfrm>
            <a:prstGeom prst="roundRect">
              <a:avLst>
                <a:gd name="adj" fmla="val 4551"/>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5"/>
            <p:cNvSpPr/>
            <p:nvPr/>
          </p:nvSpPr>
          <p:spPr>
            <a:xfrm rot="-5400000">
              <a:off x="9265568" y="4764532"/>
              <a:ext cx="1126800" cy="570000"/>
            </a:xfrm>
            <a:prstGeom prst="roundRect">
              <a:avLst>
                <a:gd name="adj" fmla="val 4551"/>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5"/>
            <p:cNvSpPr/>
            <p:nvPr/>
          </p:nvSpPr>
          <p:spPr>
            <a:xfrm>
              <a:off x="9736876" y="5519757"/>
              <a:ext cx="186300" cy="303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8" name="Google Shape;408;p25" descr="offset_comp_342327_edited.jpg"/>
          <p:cNvPicPr preferRelativeResize="0"/>
          <p:nvPr/>
        </p:nvPicPr>
        <p:blipFill rotWithShape="1">
          <a:blip r:embed="rId4">
            <a:alphaModFix/>
          </a:blip>
          <a:srcRect l="41330" t="42211" r="47980" b="36733"/>
          <a:stretch/>
        </p:blipFill>
        <p:spPr>
          <a:xfrm>
            <a:off x="6405412" y="3121559"/>
            <a:ext cx="520500" cy="888900"/>
          </a:xfrm>
          <a:prstGeom prst="round2SameRect">
            <a:avLst>
              <a:gd name="adj1" fmla="val 4129"/>
              <a:gd name="adj2" fmla="val 0"/>
            </a:avLst>
          </a:prstGeom>
          <a:noFill/>
          <a:ln>
            <a:noFill/>
          </a:ln>
        </p:spPr>
      </p:pic>
      <p:sp>
        <p:nvSpPr>
          <p:cNvPr id="409" name="Google Shape;409;p25"/>
          <p:cNvSpPr/>
          <p:nvPr/>
        </p:nvSpPr>
        <p:spPr>
          <a:xfrm flipH="1">
            <a:off x="6405284" y="3142709"/>
            <a:ext cx="520500" cy="867900"/>
          </a:xfrm>
          <a:prstGeom prst="rtTriangle">
            <a:avLst/>
          </a:prstGeom>
          <a:solidFill>
            <a:srgbClr val="000000">
              <a:alpha val="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5"/>
          <p:cNvGrpSpPr/>
          <p:nvPr/>
        </p:nvGrpSpPr>
        <p:grpSpPr>
          <a:xfrm>
            <a:off x="7564804" y="3443361"/>
            <a:ext cx="455496" cy="692277"/>
            <a:chOff x="7384375" y="3728000"/>
            <a:chExt cx="498900" cy="758244"/>
          </a:xfrm>
        </p:grpSpPr>
        <p:sp>
          <p:nvSpPr>
            <p:cNvPr id="411" name="Google Shape;411;p25"/>
            <p:cNvSpPr/>
            <p:nvPr/>
          </p:nvSpPr>
          <p:spPr>
            <a:xfrm rot="10800000">
              <a:off x="7475552" y="4233644"/>
              <a:ext cx="316500" cy="252600"/>
            </a:xfrm>
            <a:prstGeom prst="round2SameRect">
              <a:avLst>
                <a:gd name="adj1" fmla="val 16667"/>
                <a:gd name="adj2" fmla="val 0"/>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rot="5400000">
              <a:off x="7506587" y="4276887"/>
              <a:ext cx="140700" cy="201900"/>
            </a:xfrm>
            <a:prstGeom prst="triangle">
              <a:avLst>
                <a:gd name="adj" fmla="val 27359"/>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7475548" y="3728000"/>
              <a:ext cx="316500" cy="252600"/>
            </a:xfrm>
            <a:prstGeom prst="round2SameRect">
              <a:avLst>
                <a:gd name="adj1" fmla="val 16667"/>
                <a:gd name="adj2" fmla="val 0"/>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7384375" y="3860325"/>
              <a:ext cx="498900" cy="498900"/>
            </a:xfrm>
            <a:prstGeom prst="ellipse">
              <a:avLst/>
            </a:prstGeom>
            <a:solidFill>
              <a:srgbClr val="1B212C"/>
            </a:solidFill>
            <a:ln>
              <a:noFill/>
            </a:ln>
            <a:effectLst>
              <a:outerShdw blurRad="387350" dist="38100" dir="8100000" sx="107000" sy="107000" algn="tr" rotWithShape="0">
                <a:srgbClr val="000000">
                  <a:alpha val="4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25"/>
          <p:cNvGrpSpPr/>
          <p:nvPr/>
        </p:nvGrpSpPr>
        <p:grpSpPr>
          <a:xfrm>
            <a:off x="7564836" y="3561758"/>
            <a:ext cx="478081" cy="462776"/>
            <a:chOff x="7384385" y="3857442"/>
            <a:chExt cx="523637" cy="506874"/>
          </a:xfrm>
        </p:grpSpPr>
        <p:sp>
          <p:nvSpPr>
            <p:cNvPr id="416" name="Google Shape;416;p25"/>
            <p:cNvSpPr/>
            <p:nvPr/>
          </p:nvSpPr>
          <p:spPr>
            <a:xfrm>
              <a:off x="7384385" y="3865416"/>
              <a:ext cx="498900" cy="498900"/>
            </a:xfrm>
            <a:prstGeom prst="ellipse">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25"/>
            <p:cNvGrpSpPr/>
            <p:nvPr/>
          </p:nvGrpSpPr>
          <p:grpSpPr>
            <a:xfrm>
              <a:off x="7384385" y="3857442"/>
              <a:ext cx="523637" cy="498900"/>
              <a:chOff x="7384385" y="3857442"/>
              <a:chExt cx="523637" cy="498900"/>
            </a:xfrm>
          </p:grpSpPr>
          <p:sp>
            <p:nvSpPr>
              <p:cNvPr id="418" name="Google Shape;418;p25"/>
              <p:cNvSpPr/>
              <p:nvPr/>
            </p:nvSpPr>
            <p:spPr>
              <a:xfrm>
                <a:off x="7384385" y="3857442"/>
                <a:ext cx="498900" cy="498900"/>
              </a:xfrm>
              <a:prstGeom prst="ellips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5"/>
              <p:cNvSpPr/>
              <p:nvPr/>
            </p:nvSpPr>
            <p:spPr>
              <a:xfrm>
                <a:off x="7856422" y="4081138"/>
                <a:ext cx="51600" cy="51600"/>
              </a:xfrm>
              <a:prstGeom prst="flowChartDelay">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20" name="Google Shape;420;p25" descr="offset_comp_342327_edited.jpg"/>
          <p:cNvPicPr preferRelativeResize="0"/>
          <p:nvPr/>
        </p:nvPicPr>
        <p:blipFill rotWithShape="1">
          <a:blip r:embed="rId4">
            <a:alphaModFix/>
          </a:blip>
          <a:srcRect l="48584" t="47335" r="37425" b="36557"/>
          <a:stretch/>
        </p:blipFill>
        <p:spPr>
          <a:xfrm>
            <a:off x="7591905" y="3590541"/>
            <a:ext cx="400500" cy="399300"/>
          </a:xfrm>
          <a:prstGeom prst="ellipse">
            <a:avLst/>
          </a:prstGeom>
          <a:noFill/>
          <a:ln w="9525" cap="flat" cmpd="sng">
            <a:solidFill>
              <a:srgbClr val="FFFFFF"/>
            </a:solidFill>
            <a:prstDash val="solid"/>
            <a:round/>
            <a:headEnd type="none" w="sm" len="sm"/>
            <a:tailEnd type="none" w="sm" len="sm"/>
          </a:ln>
        </p:spPr>
      </p:pic>
      <p:grpSp>
        <p:nvGrpSpPr>
          <p:cNvPr id="421" name="Google Shape;421;p25"/>
          <p:cNvGrpSpPr/>
          <p:nvPr/>
        </p:nvGrpSpPr>
        <p:grpSpPr>
          <a:xfrm>
            <a:off x="8110843" y="3443361"/>
            <a:ext cx="435785" cy="692277"/>
            <a:chOff x="7982421" y="3727763"/>
            <a:chExt cx="477311" cy="758244"/>
          </a:xfrm>
        </p:grpSpPr>
        <p:sp>
          <p:nvSpPr>
            <p:cNvPr id="422" name="Google Shape;422;p25"/>
            <p:cNvSpPr/>
            <p:nvPr/>
          </p:nvSpPr>
          <p:spPr>
            <a:xfrm>
              <a:off x="8054507" y="3728825"/>
              <a:ext cx="316500" cy="756600"/>
            </a:xfrm>
            <a:prstGeom prst="roundRect">
              <a:avLst>
                <a:gd name="adj" fmla="val 15418"/>
              </a:avLst>
            </a:prstGeom>
            <a:solidFill>
              <a:srgbClr val="1B212C"/>
            </a:solidFill>
            <a:ln>
              <a:noFill/>
            </a:ln>
            <a:effectLst>
              <a:outerShdw blurRad="387350" dist="38100" dir="8100000" sx="107000" sy="107000" algn="tr" rotWithShape="0">
                <a:srgbClr val="000000">
                  <a:alpha val="4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rot="10800000">
              <a:off x="8054264" y="4233407"/>
              <a:ext cx="316500" cy="252600"/>
            </a:xfrm>
            <a:prstGeom prst="round2SameRect">
              <a:avLst>
                <a:gd name="adj1" fmla="val 16667"/>
                <a:gd name="adj2" fmla="val 0"/>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rot="5400000">
              <a:off x="8085300" y="4276650"/>
              <a:ext cx="140700" cy="201900"/>
            </a:xfrm>
            <a:prstGeom prst="triangle">
              <a:avLst>
                <a:gd name="adj" fmla="val 27359"/>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8054261" y="3727763"/>
              <a:ext cx="316500" cy="252600"/>
            </a:xfrm>
            <a:prstGeom prst="round2SameRect">
              <a:avLst>
                <a:gd name="adj1" fmla="val 16667"/>
                <a:gd name="adj2" fmla="val 0"/>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7991115" y="3866003"/>
              <a:ext cx="434400" cy="486900"/>
            </a:xfrm>
            <a:prstGeom prst="roundRect">
              <a:avLst>
                <a:gd name="adj" fmla="val 12273"/>
              </a:avLst>
            </a:prstGeom>
            <a:solidFill>
              <a:srgbClr val="1B212C"/>
            </a:solidFill>
            <a:ln>
              <a:noFill/>
            </a:ln>
            <a:effectLst>
              <a:outerShdw blurRad="387350" dist="38100" dir="8100000" sx="107000" sy="107000" algn="tr" rotWithShape="0">
                <a:srgbClr val="000000">
                  <a:alpha val="4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7982425" y="3884047"/>
              <a:ext cx="451800" cy="499800"/>
            </a:xfrm>
            <a:prstGeom prst="roundRect">
              <a:avLst>
                <a:gd name="adj" fmla="val 10240"/>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8408132" y="4081081"/>
              <a:ext cx="51600" cy="51600"/>
            </a:xfrm>
            <a:prstGeom prst="flowChartDelay">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7982421" y="3863888"/>
              <a:ext cx="451800" cy="513900"/>
            </a:xfrm>
            <a:prstGeom prst="roundRect">
              <a:avLst>
                <a:gd name="adj" fmla="val 1024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30" name="Google Shape;430;p25" descr="offset_comp_342327_edited.jpg"/>
          <p:cNvPicPr preferRelativeResize="0"/>
          <p:nvPr/>
        </p:nvPicPr>
        <p:blipFill rotWithShape="1">
          <a:blip r:embed="rId4">
            <a:alphaModFix/>
          </a:blip>
          <a:srcRect l="49668" t="55915" r="37351" b="27092"/>
          <a:stretch/>
        </p:blipFill>
        <p:spPr>
          <a:xfrm>
            <a:off x="8127235" y="3586562"/>
            <a:ext cx="379200" cy="429900"/>
          </a:xfrm>
          <a:prstGeom prst="roundRect">
            <a:avLst>
              <a:gd name="adj" fmla="val 7794"/>
            </a:avLst>
          </a:prstGeom>
          <a:noFill/>
          <a:ln w="9525" cap="flat" cmpd="sng">
            <a:solidFill>
              <a:srgbClr val="FFFFFF"/>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494</Words>
  <Application>Microsoft Macintosh PowerPoint</Application>
  <PresentationFormat>On-screen Show (16:9)</PresentationFormat>
  <Paragraphs>65</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Montserrat</vt:lpstr>
      <vt:lpstr>Lato</vt:lpstr>
      <vt:lpstr>Arial</vt:lpstr>
      <vt:lpstr>Roboto</vt:lpstr>
      <vt:lpstr>Focus</vt:lpstr>
      <vt:lpstr>Accelerate Through your PACE Plan</vt:lpstr>
      <vt:lpstr>What is a PACE plan?</vt:lpstr>
      <vt:lpstr>Understanding the problems</vt:lpstr>
      <vt:lpstr>Sample PACE Plan Methodology</vt:lpstr>
      <vt:lpstr>Factorials vs Exponential More devices, more problems </vt:lpstr>
      <vt:lpstr>Modular Approach to PACE</vt:lpstr>
      <vt:lpstr>Communication Options</vt:lpstr>
      <vt:lpstr>How Do We Get There</vt:lpstr>
      <vt:lpstr>Thank you!   Vivian Richards vrichards@splunk.com  linkedin.com/in/vivian-richards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Accelerate Through your PACE Plan</dc:title>
  <cp:lastModifiedBy>Lena Moran</cp:lastModifiedBy>
  <cp:revision>1</cp:revision>
  <dcterms:modified xsi:type="dcterms:W3CDTF">2021-07-15T14:50:22Z</dcterms:modified>
</cp:coreProperties>
</file>