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6"/>
  </p:notesMasterIdLst>
  <p:sldIdLst>
    <p:sldId id="256" r:id="rId3"/>
    <p:sldId id="259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38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3115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3C3FDE-E17B-4268-8CBF-D2266FCDBD39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8AFBF-FBAD-43C2-852C-70DBEA61A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809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8AFBF-FBAD-43C2-852C-70DBEA61A6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20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4624" y="4447462"/>
            <a:ext cx="6461676" cy="483886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7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5433A4-9606-4B17-AF88-B6A5A40136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781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9941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8AFBF-FBAD-43C2-852C-70DBEA61A6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522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0BD9-E9B8-43FB-AF10-9F5BCF4DEFF6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22DC-5640-433C-90FB-1C23808D8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175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0BD9-E9B8-43FB-AF10-9F5BCF4DEFF6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22DC-5640-433C-90FB-1C23808D8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58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0BD9-E9B8-43FB-AF10-9F5BCF4DEFF6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22DC-5640-433C-90FB-1C23808D8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56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4"/>
            <a:ext cx="7772400" cy="2387600"/>
          </a:xfrm>
        </p:spPr>
        <p:txBody>
          <a:bodyPr anchor="b"/>
          <a:lstStyle>
            <a:lvl1pPr algn="ctr">
              <a:defRPr sz="517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070"/>
            </a:lvl1pPr>
            <a:lvl2pPr marL="394432" indent="0" algn="ctr">
              <a:buNone/>
              <a:defRPr sz="1725"/>
            </a:lvl2pPr>
            <a:lvl3pPr marL="788864" indent="0" algn="ctr">
              <a:buNone/>
              <a:defRPr sz="1553"/>
            </a:lvl3pPr>
            <a:lvl4pPr marL="1183297" indent="0" algn="ctr">
              <a:buNone/>
              <a:defRPr sz="1381"/>
            </a:lvl4pPr>
            <a:lvl5pPr marL="1577729" indent="0" algn="ctr">
              <a:buNone/>
              <a:defRPr sz="1381"/>
            </a:lvl5pPr>
            <a:lvl6pPr marL="1972162" indent="0" algn="ctr">
              <a:buNone/>
              <a:defRPr sz="1381"/>
            </a:lvl6pPr>
            <a:lvl7pPr marL="2366594" indent="0" algn="ctr">
              <a:buNone/>
              <a:defRPr sz="1381"/>
            </a:lvl7pPr>
            <a:lvl8pPr marL="2761027" indent="0" algn="ctr">
              <a:buNone/>
              <a:defRPr sz="1381"/>
            </a:lvl8pPr>
            <a:lvl9pPr marL="3155459" indent="0" algn="ctr">
              <a:buNone/>
              <a:defRPr sz="1381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DC6F8-7FD7-4C7D-B7AB-31CFAA32CF0D}" type="datetime1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EFD45-0C1B-4172-8314-993ADB7F2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07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092D-41A6-4C99-B78E-AE19D0655CBC}" type="datetime1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EFD45-0C1B-4172-8314-993ADB7F2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15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517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070">
                <a:solidFill>
                  <a:schemeClr val="tx1"/>
                </a:solidFill>
              </a:defRPr>
            </a:lvl1pPr>
            <a:lvl2pPr marL="394432" indent="0">
              <a:buNone/>
              <a:defRPr sz="1725">
                <a:solidFill>
                  <a:schemeClr val="tx1">
                    <a:tint val="75000"/>
                  </a:schemeClr>
                </a:solidFill>
              </a:defRPr>
            </a:lvl2pPr>
            <a:lvl3pPr marL="788864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3pPr>
            <a:lvl4pPr marL="1183297" indent="0">
              <a:buNone/>
              <a:defRPr sz="1381">
                <a:solidFill>
                  <a:schemeClr val="tx1">
                    <a:tint val="75000"/>
                  </a:schemeClr>
                </a:solidFill>
              </a:defRPr>
            </a:lvl4pPr>
            <a:lvl5pPr marL="1577729" indent="0">
              <a:buNone/>
              <a:defRPr sz="1381">
                <a:solidFill>
                  <a:schemeClr val="tx1">
                    <a:tint val="75000"/>
                  </a:schemeClr>
                </a:solidFill>
              </a:defRPr>
            </a:lvl5pPr>
            <a:lvl6pPr marL="1972162" indent="0">
              <a:buNone/>
              <a:defRPr sz="1381">
                <a:solidFill>
                  <a:schemeClr val="tx1">
                    <a:tint val="75000"/>
                  </a:schemeClr>
                </a:solidFill>
              </a:defRPr>
            </a:lvl6pPr>
            <a:lvl7pPr marL="2366594" indent="0">
              <a:buNone/>
              <a:defRPr sz="1381">
                <a:solidFill>
                  <a:schemeClr val="tx1">
                    <a:tint val="75000"/>
                  </a:schemeClr>
                </a:solidFill>
              </a:defRPr>
            </a:lvl7pPr>
            <a:lvl8pPr marL="2761027" indent="0">
              <a:buNone/>
              <a:defRPr sz="1381">
                <a:solidFill>
                  <a:schemeClr val="tx1">
                    <a:tint val="75000"/>
                  </a:schemeClr>
                </a:solidFill>
              </a:defRPr>
            </a:lvl8pPr>
            <a:lvl9pPr marL="3155459" indent="0">
              <a:buNone/>
              <a:defRPr sz="138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DC978-9BEB-4085-A574-05BE9F7683AC}" type="datetime1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EFD45-0C1B-4172-8314-993ADB7F2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5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5AAA5-97CB-4A4D-AF05-5C3A04E6CCB5}" type="datetime1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EFD45-0C1B-4172-8314-993ADB7F2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727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070" b="1"/>
            </a:lvl1pPr>
            <a:lvl2pPr marL="394432" indent="0">
              <a:buNone/>
              <a:defRPr sz="1725" b="1"/>
            </a:lvl2pPr>
            <a:lvl3pPr marL="788864" indent="0">
              <a:buNone/>
              <a:defRPr sz="1553" b="1"/>
            </a:lvl3pPr>
            <a:lvl4pPr marL="1183297" indent="0">
              <a:buNone/>
              <a:defRPr sz="1381" b="1"/>
            </a:lvl4pPr>
            <a:lvl5pPr marL="1577729" indent="0">
              <a:buNone/>
              <a:defRPr sz="1381" b="1"/>
            </a:lvl5pPr>
            <a:lvl6pPr marL="1972162" indent="0">
              <a:buNone/>
              <a:defRPr sz="1381" b="1"/>
            </a:lvl6pPr>
            <a:lvl7pPr marL="2366594" indent="0">
              <a:buNone/>
              <a:defRPr sz="1381" b="1"/>
            </a:lvl7pPr>
            <a:lvl8pPr marL="2761027" indent="0">
              <a:buNone/>
              <a:defRPr sz="1381" b="1"/>
            </a:lvl8pPr>
            <a:lvl9pPr marL="3155459" indent="0">
              <a:buNone/>
              <a:defRPr sz="1381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070" b="1"/>
            </a:lvl1pPr>
            <a:lvl2pPr marL="394432" indent="0">
              <a:buNone/>
              <a:defRPr sz="1725" b="1"/>
            </a:lvl2pPr>
            <a:lvl3pPr marL="788864" indent="0">
              <a:buNone/>
              <a:defRPr sz="1553" b="1"/>
            </a:lvl3pPr>
            <a:lvl4pPr marL="1183297" indent="0">
              <a:buNone/>
              <a:defRPr sz="1381" b="1"/>
            </a:lvl4pPr>
            <a:lvl5pPr marL="1577729" indent="0">
              <a:buNone/>
              <a:defRPr sz="1381" b="1"/>
            </a:lvl5pPr>
            <a:lvl6pPr marL="1972162" indent="0">
              <a:buNone/>
              <a:defRPr sz="1381" b="1"/>
            </a:lvl6pPr>
            <a:lvl7pPr marL="2366594" indent="0">
              <a:buNone/>
              <a:defRPr sz="1381" b="1"/>
            </a:lvl7pPr>
            <a:lvl8pPr marL="2761027" indent="0">
              <a:buNone/>
              <a:defRPr sz="1381" b="1"/>
            </a:lvl8pPr>
            <a:lvl9pPr marL="3155459" indent="0">
              <a:buNone/>
              <a:defRPr sz="1381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0C2C0-5206-416A-AAB2-AC9277BF7D90}" type="datetime1">
              <a:rPr lang="en-US" smtClean="0"/>
              <a:t>9/13/2021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EFD45-0C1B-4172-8314-993ADB7F2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77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33C5-5F49-4057-A633-ABD5AF903110}" type="datetime1">
              <a:rPr lang="en-US" smtClean="0"/>
              <a:t>9/13/2021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EFD45-0C1B-4172-8314-993ADB7F2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1842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7E2F-6D2E-4E7C-8E8E-A301D18C2FCB}" type="datetime1">
              <a:rPr lang="en-US" smtClean="0"/>
              <a:t>9/13/2021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EFD45-0C1B-4172-8314-993ADB7F2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2945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7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2760"/>
            </a:lvl1pPr>
            <a:lvl2pPr>
              <a:defRPr sz="2416"/>
            </a:lvl2pPr>
            <a:lvl3pPr>
              <a:defRPr sz="2070"/>
            </a:lvl3pPr>
            <a:lvl4pPr>
              <a:defRPr sz="1725"/>
            </a:lvl4pPr>
            <a:lvl5pPr>
              <a:defRPr sz="1725"/>
            </a:lvl5pPr>
            <a:lvl6pPr>
              <a:defRPr sz="1725"/>
            </a:lvl6pPr>
            <a:lvl7pPr>
              <a:defRPr sz="1725"/>
            </a:lvl7pPr>
            <a:lvl8pPr>
              <a:defRPr sz="1725"/>
            </a:lvl8pPr>
            <a:lvl9pPr>
              <a:defRPr sz="172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381"/>
            </a:lvl1pPr>
            <a:lvl2pPr marL="394432" indent="0">
              <a:buNone/>
              <a:defRPr sz="1208"/>
            </a:lvl2pPr>
            <a:lvl3pPr marL="788864" indent="0">
              <a:buNone/>
              <a:defRPr sz="1035"/>
            </a:lvl3pPr>
            <a:lvl4pPr marL="1183297" indent="0">
              <a:buNone/>
              <a:defRPr sz="863"/>
            </a:lvl4pPr>
            <a:lvl5pPr marL="1577729" indent="0">
              <a:buNone/>
              <a:defRPr sz="863"/>
            </a:lvl5pPr>
            <a:lvl6pPr marL="1972162" indent="0">
              <a:buNone/>
              <a:defRPr sz="863"/>
            </a:lvl6pPr>
            <a:lvl7pPr marL="2366594" indent="0">
              <a:buNone/>
              <a:defRPr sz="863"/>
            </a:lvl7pPr>
            <a:lvl8pPr marL="2761027" indent="0">
              <a:buNone/>
              <a:defRPr sz="863"/>
            </a:lvl8pPr>
            <a:lvl9pPr marL="3155459" indent="0">
              <a:buNone/>
              <a:defRPr sz="86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43A2B-FBA4-4F71-8BF5-79234F36A05A}" type="datetime1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EFD45-0C1B-4172-8314-993ADB7F2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10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0BD9-E9B8-43FB-AF10-9F5BCF4DEFF6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22DC-5640-433C-90FB-1C23808D8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326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7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anchor="t"/>
          <a:lstStyle>
            <a:lvl1pPr marL="0" indent="0">
              <a:buNone/>
              <a:defRPr sz="2760"/>
            </a:lvl1pPr>
            <a:lvl2pPr marL="394432" indent="0">
              <a:buNone/>
              <a:defRPr sz="2416"/>
            </a:lvl2pPr>
            <a:lvl3pPr marL="788864" indent="0">
              <a:buNone/>
              <a:defRPr sz="2070"/>
            </a:lvl3pPr>
            <a:lvl4pPr marL="1183297" indent="0">
              <a:buNone/>
              <a:defRPr sz="1725"/>
            </a:lvl4pPr>
            <a:lvl5pPr marL="1577729" indent="0">
              <a:buNone/>
              <a:defRPr sz="1725"/>
            </a:lvl5pPr>
            <a:lvl6pPr marL="1972162" indent="0">
              <a:buNone/>
              <a:defRPr sz="1725"/>
            </a:lvl6pPr>
            <a:lvl7pPr marL="2366594" indent="0">
              <a:buNone/>
              <a:defRPr sz="1725"/>
            </a:lvl7pPr>
            <a:lvl8pPr marL="2761027" indent="0">
              <a:buNone/>
              <a:defRPr sz="1725"/>
            </a:lvl8pPr>
            <a:lvl9pPr marL="3155459" indent="0">
              <a:buNone/>
              <a:defRPr sz="172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381"/>
            </a:lvl1pPr>
            <a:lvl2pPr marL="394432" indent="0">
              <a:buNone/>
              <a:defRPr sz="1208"/>
            </a:lvl2pPr>
            <a:lvl3pPr marL="788864" indent="0">
              <a:buNone/>
              <a:defRPr sz="1035"/>
            </a:lvl3pPr>
            <a:lvl4pPr marL="1183297" indent="0">
              <a:buNone/>
              <a:defRPr sz="863"/>
            </a:lvl4pPr>
            <a:lvl5pPr marL="1577729" indent="0">
              <a:buNone/>
              <a:defRPr sz="863"/>
            </a:lvl5pPr>
            <a:lvl6pPr marL="1972162" indent="0">
              <a:buNone/>
              <a:defRPr sz="863"/>
            </a:lvl6pPr>
            <a:lvl7pPr marL="2366594" indent="0">
              <a:buNone/>
              <a:defRPr sz="863"/>
            </a:lvl7pPr>
            <a:lvl8pPr marL="2761027" indent="0">
              <a:buNone/>
              <a:defRPr sz="863"/>
            </a:lvl8pPr>
            <a:lvl9pPr marL="3155459" indent="0">
              <a:buNone/>
              <a:defRPr sz="86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30B95-D758-44C7-B2FF-402F3E0B0420}" type="datetime1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EFD45-0C1B-4172-8314-993ADB7F2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1714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8BACC-5AEF-4124-96EF-D7A6017DCA35}" type="datetime1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EFD45-0C1B-4172-8314-993ADB7F2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7865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6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A8CF1-B3DE-49DC-8D05-FD6D74CD026E}" type="datetime1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EFD45-0C1B-4172-8314-993ADB7F2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301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0BD9-E9B8-43FB-AF10-9F5BCF4DEFF6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22DC-5640-433C-90FB-1C23808D8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073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0BD9-E9B8-43FB-AF10-9F5BCF4DEFF6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22DC-5640-433C-90FB-1C23808D8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710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0BD9-E9B8-43FB-AF10-9F5BCF4DEFF6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22DC-5640-433C-90FB-1C23808D8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53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0BD9-E9B8-43FB-AF10-9F5BCF4DEFF6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22DC-5640-433C-90FB-1C23808D8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32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0BD9-E9B8-43FB-AF10-9F5BCF4DEFF6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22DC-5640-433C-90FB-1C23808D8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00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0BD9-E9B8-43FB-AF10-9F5BCF4DEFF6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22DC-5640-433C-90FB-1C23808D8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91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0BD9-E9B8-43FB-AF10-9F5BCF4DEFF6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22DC-5640-433C-90FB-1C23808D8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29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40BD9-E9B8-43FB-AF10-9F5BCF4DEFF6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422DC-5640-433C-90FB-1C23808D8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61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33C63-FF42-4C02-BE42-B322CF030341}" type="datetime1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EFD45-0C1B-4172-8314-993ADB7F2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00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788864" rtl="0" eaLnBrk="1" latinLnBrk="0" hangingPunct="1">
        <a:lnSpc>
          <a:spcPct val="90000"/>
        </a:lnSpc>
        <a:spcBef>
          <a:spcPct val="0"/>
        </a:spcBef>
        <a:buNone/>
        <a:defRPr sz="37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7216" indent="-197216" algn="l" defTabSz="788864" rtl="0" eaLnBrk="1" latinLnBrk="0" hangingPunct="1">
        <a:lnSpc>
          <a:spcPct val="90000"/>
        </a:lnSpc>
        <a:spcBef>
          <a:spcPts val="863"/>
        </a:spcBef>
        <a:buFont typeface="Arial" panose="020B0604020202020204" pitchFamily="34" charset="0"/>
        <a:buChar char="•"/>
        <a:defRPr sz="2416" kern="1200">
          <a:solidFill>
            <a:schemeClr val="tx1"/>
          </a:solidFill>
          <a:latin typeface="+mn-lt"/>
          <a:ea typeface="+mn-ea"/>
          <a:cs typeface="+mn-cs"/>
        </a:defRPr>
      </a:lvl1pPr>
      <a:lvl2pPr marL="591649" indent="-197216" algn="l" defTabSz="788864" rtl="0" eaLnBrk="1" latinLnBrk="0" hangingPunct="1">
        <a:lnSpc>
          <a:spcPct val="90000"/>
        </a:lnSpc>
        <a:spcBef>
          <a:spcPts val="431"/>
        </a:spcBef>
        <a:buFont typeface="Arial" panose="020B0604020202020204" pitchFamily="34" charset="0"/>
        <a:buChar char="•"/>
        <a:defRPr sz="2070" kern="1200">
          <a:solidFill>
            <a:schemeClr val="tx1"/>
          </a:solidFill>
          <a:latin typeface="+mn-lt"/>
          <a:ea typeface="+mn-ea"/>
          <a:cs typeface="+mn-cs"/>
        </a:defRPr>
      </a:lvl2pPr>
      <a:lvl3pPr marL="986081" indent="-197216" algn="l" defTabSz="788864" rtl="0" eaLnBrk="1" latinLnBrk="0" hangingPunct="1">
        <a:lnSpc>
          <a:spcPct val="90000"/>
        </a:lnSpc>
        <a:spcBef>
          <a:spcPts val="431"/>
        </a:spcBef>
        <a:buFont typeface="Arial" panose="020B0604020202020204" pitchFamily="34" charset="0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3pPr>
      <a:lvl4pPr marL="1380513" indent="-197216" algn="l" defTabSz="788864" rtl="0" eaLnBrk="1" latinLnBrk="0" hangingPunct="1">
        <a:lnSpc>
          <a:spcPct val="90000"/>
        </a:lnSpc>
        <a:spcBef>
          <a:spcPts val="431"/>
        </a:spcBef>
        <a:buFont typeface="Arial" panose="020B0604020202020204" pitchFamily="34" charset="0"/>
        <a:buChar char="•"/>
        <a:defRPr sz="1553" kern="1200">
          <a:solidFill>
            <a:schemeClr val="tx1"/>
          </a:solidFill>
          <a:latin typeface="+mn-lt"/>
          <a:ea typeface="+mn-ea"/>
          <a:cs typeface="+mn-cs"/>
        </a:defRPr>
      </a:lvl4pPr>
      <a:lvl5pPr marL="1774946" indent="-197216" algn="l" defTabSz="788864" rtl="0" eaLnBrk="1" latinLnBrk="0" hangingPunct="1">
        <a:lnSpc>
          <a:spcPct val="90000"/>
        </a:lnSpc>
        <a:spcBef>
          <a:spcPts val="431"/>
        </a:spcBef>
        <a:buFont typeface="Arial" panose="020B0604020202020204" pitchFamily="34" charset="0"/>
        <a:buChar char="•"/>
        <a:defRPr sz="1553" kern="1200">
          <a:solidFill>
            <a:schemeClr val="tx1"/>
          </a:solidFill>
          <a:latin typeface="+mn-lt"/>
          <a:ea typeface="+mn-ea"/>
          <a:cs typeface="+mn-cs"/>
        </a:defRPr>
      </a:lvl5pPr>
      <a:lvl6pPr marL="2169378" indent="-197216" algn="l" defTabSz="788864" rtl="0" eaLnBrk="1" latinLnBrk="0" hangingPunct="1">
        <a:lnSpc>
          <a:spcPct val="90000"/>
        </a:lnSpc>
        <a:spcBef>
          <a:spcPts val="431"/>
        </a:spcBef>
        <a:buFont typeface="Arial" panose="020B0604020202020204" pitchFamily="34" charset="0"/>
        <a:buChar char="•"/>
        <a:defRPr sz="1553" kern="1200">
          <a:solidFill>
            <a:schemeClr val="tx1"/>
          </a:solidFill>
          <a:latin typeface="+mn-lt"/>
          <a:ea typeface="+mn-ea"/>
          <a:cs typeface="+mn-cs"/>
        </a:defRPr>
      </a:lvl6pPr>
      <a:lvl7pPr marL="2563810" indent="-197216" algn="l" defTabSz="788864" rtl="0" eaLnBrk="1" latinLnBrk="0" hangingPunct="1">
        <a:lnSpc>
          <a:spcPct val="90000"/>
        </a:lnSpc>
        <a:spcBef>
          <a:spcPts val="431"/>
        </a:spcBef>
        <a:buFont typeface="Arial" panose="020B0604020202020204" pitchFamily="34" charset="0"/>
        <a:buChar char="•"/>
        <a:defRPr sz="1553" kern="1200">
          <a:solidFill>
            <a:schemeClr val="tx1"/>
          </a:solidFill>
          <a:latin typeface="+mn-lt"/>
          <a:ea typeface="+mn-ea"/>
          <a:cs typeface="+mn-cs"/>
        </a:defRPr>
      </a:lvl7pPr>
      <a:lvl8pPr marL="2958242" indent="-197216" algn="l" defTabSz="788864" rtl="0" eaLnBrk="1" latinLnBrk="0" hangingPunct="1">
        <a:lnSpc>
          <a:spcPct val="90000"/>
        </a:lnSpc>
        <a:spcBef>
          <a:spcPts val="431"/>
        </a:spcBef>
        <a:buFont typeface="Arial" panose="020B0604020202020204" pitchFamily="34" charset="0"/>
        <a:buChar char="•"/>
        <a:defRPr sz="1553" kern="1200">
          <a:solidFill>
            <a:schemeClr val="tx1"/>
          </a:solidFill>
          <a:latin typeface="+mn-lt"/>
          <a:ea typeface="+mn-ea"/>
          <a:cs typeface="+mn-cs"/>
        </a:defRPr>
      </a:lvl8pPr>
      <a:lvl9pPr marL="3352675" indent="-197216" algn="l" defTabSz="788864" rtl="0" eaLnBrk="1" latinLnBrk="0" hangingPunct="1">
        <a:lnSpc>
          <a:spcPct val="90000"/>
        </a:lnSpc>
        <a:spcBef>
          <a:spcPts val="431"/>
        </a:spcBef>
        <a:buFont typeface="Arial" panose="020B0604020202020204" pitchFamily="34" charset="0"/>
        <a:buChar char="•"/>
        <a:defRPr sz="15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88864" rtl="0" eaLnBrk="1" latinLnBrk="0" hangingPunct="1">
        <a:defRPr sz="1553" kern="1200">
          <a:solidFill>
            <a:schemeClr val="tx1"/>
          </a:solidFill>
          <a:latin typeface="+mn-lt"/>
          <a:ea typeface="+mn-ea"/>
          <a:cs typeface="+mn-cs"/>
        </a:defRPr>
      </a:lvl1pPr>
      <a:lvl2pPr marL="394432" algn="l" defTabSz="788864" rtl="0" eaLnBrk="1" latinLnBrk="0" hangingPunct="1">
        <a:defRPr sz="1553" kern="1200">
          <a:solidFill>
            <a:schemeClr val="tx1"/>
          </a:solidFill>
          <a:latin typeface="+mn-lt"/>
          <a:ea typeface="+mn-ea"/>
          <a:cs typeface="+mn-cs"/>
        </a:defRPr>
      </a:lvl2pPr>
      <a:lvl3pPr marL="788864" algn="l" defTabSz="788864" rtl="0" eaLnBrk="1" latinLnBrk="0" hangingPunct="1">
        <a:defRPr sz="1553" kern="1200">
          <a:solidFill>
            <a:schemeClr val="tx1"/>
          </a:solidFill>
          <a:latin typeface="+mn-lt"/>
          <a:ea typeface="+mn-ea"/>
          <a:cs typeface="+mn-cs"/>
        </a:defRPr>
      </a:lvl3pPr>
      <a:lvl4pPr marL="1183297" algn="l" defTabSz="788864" rtl="0" eaLnBrk="1" latinLnBrk="0" hangingPunct="1">
        <a:defRPr sz="1553" kern="1200">
          <a:solidFill>
            <a:schemeClr val="tx1"/>
          </a:solidFill>
          <a:latin typeface="+mn-lt"/>
          <a:ea typeface="+mn-ea"/>
          <a:cs typeface="+mn-cs"/>
        </a:defRPr>
      </a:lvl4pPr>
      <a:lvl5pPr marL="1577729" algn="l" defTabSz="788864" rtl="0" eaLnBrk="1" latinLnBrk="0" hangingPunct="1">
        <a:defRPr sz="1553" kern="1200">
          <a:solidFill>
            <a:schemeClr val="tx1"/>
          </a:solidFill>
          <a:latin typeface="+mn-lt"/>
          <a:ea typeface="+mn-ea"/>
          <a:cs typeface="+mn-cs"/>
        </a:defRPr>
      </a:lvl5pPr>
      <a:lvl6pPr marL="1972162" algn="l" defTabSz="788864" rtl="0" eaLnBrk="1" latinLnBrk="0" hangingPunct="1">
        <a:defRPr sz="1553" kern="1200">
          <a:solidFill>
            <a:schemeClr val="tx1"/>
          </a:solidFill>
          <a:latin typeface="+mn-lt"/>
          <a:ea typeface="+mn-ea"/>
          <a:cs typeface="+mn-cs"/>
        </a:defRPr>
      </a:lvl6pPr>
      <a:lvl7pPr marL="2366594" algn="l" defTabSz="788864" rtl="0" eaLnBrk="1" latinLnBrk="0" hangingPunct="1">
        <a:defRPr sz="1553" kern="1200">
          <a:solidFill>
            <a:schemeClr val="tx1"/>
          </a:solidFill>
          <a:latin typeface="+mn-lt"/>
          <a:ea typeface="+mn-ea"/>
          <a:cs typeface="+mn-cs"/>
        </a:defRPr>
      </a:lvl7pPr>
      <a:lvl8pPr marL="2761027" algn="l" defTabSz="788864" rtl="0" eaLnBrk="1" latinLnBrk="0" hangingPunct="1">
        <a:defRPr sz="1553" kern="1200">
          <a:solidFill>
            <a:schemeClr val="tx1"/>
          </a:solidFill>
          <a:latin typeface="+mn-lt"/>
          <a:ea typeface="+mn-ea"/>
          <a:cs typeface="+mn-cs"/>
        </a:defRPr>
      </a:lvl8pPr>
      <a:lvl9pPr marL="3155459" algn="l" defTabSz="788864" rtl="0" eaLnBrk="1" latinLnBrk="0" hangingPunct="1">
        <a:defRPr sz="15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3317" t="43605" r="14438" b="33719"/>
          <a:stretch/>
        </p:blipFill>
        <p:spPr>
          <a:xfrm>
            <a:off x="0" y="4426442"/>
            <a:ext cx="9144000" cy="2332654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785616" y="421209"/>
            <a:ext cx="4864608" cy="3625025"/>
            <a:chOff x="3785616" y="421209"/>
            <a:chExt cx="4864608" cy="3625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Rectangle 9"/>
            <p:cNvSpPr/>
            <p:nvPr/>
          </p:nvSpPr>
          <p:spPr>
            <a:xfrm>
              <a:off x="3785616" y="421209"/>
              <a:ext cx="4864608" cy="36250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rgbClr val="002060"/>
                </a:solidFill>
              </a:endParaRPr>
            </a:p>
            <a:p>
              <a:pPr algn="ctr"/>
              <a:endParaRPr lang="en-US" sz="3200" dirty="0">
                <a:solidFill>
                  <a:srgbClr val="002060"/>
                </a:solidFill>
              </a:endParaRPr>
            </a:p>
            <a:p>
              <a:pPr algn="ctr"/>
              <a:r>
                <a:rPr lang="en-US" sz="3200" dirty="0" smtClean="0">
                  <a:solidFill>
                    <a:srgbClr val="002060"/>
                  </a:solidFill>
                </a:rPr>
                <a:t>Dr. Raymond D. O’Toole, Jr.</a:t>
              </a:r>
            </a:p>
            <a:p>
              <a:pPr algn="ctr"/>
              <a:r>
                <a:rPr lang="en-US" sz="2400" dirty="0" smtClean="0">
                  <a:solidFill>
                    <a:srgbClr val="002060"/>
                  </a:solidFill>
                </a:rPr>
                <a:t>Acting Director,</a:t>
              </a:r>
            </a:p>
            <a:p>
              <a:pPr algn="ctr"/>
              <a:r>
                <a:rPr lang="en-US" sz="2400" dirty="0" smtClean="0">
                  <a:solidFill>
                    <a:srgbClr val="002060"/>
                  </a:solidFill>
                </a:rPr>
                <a:t>Operational Test &amp; Evaluation</a:t>
              </a:r>
              <a:endParaRPr lang="en-US" sz="2400" dirty="0">
                <a:solidFill>
                  <a:srgbClr val="002060"/>
                </a:solidFill>
              </a:endParaRPr>
            </a:p>
          </p:txBody>
        </p:sp>
        <p:pic>
          <p:nvPicPr>
            <p:cNvPr id="11" name="Picture 7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8040" y="677241"/>
              <a:ext cx="1133856" cy="1160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" descr="DoD 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2984" y="631520"/>
              <a:ext cx="1270136" cy="1206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033856"/>
            <a:ext cx="2958627" cy="218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28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78814" y="1281307"/>
            <a:ext cx="2097856" cy="1630910"/>
            <a:chOff x="494929" y="340852"/>
            <a:chExt cx="2676338" cy="217454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929" y="909596"/>
              <a:ext cx="2676338" cy="1605803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512064" y="340852"/>
              <a:ext cx="265920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Advise on Testable, Mission-Relevant Requirements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510913" y="1321895"/>
            <a:ext cx="3280287" cy="1665054"/>
            <a:chOff x="2510913" y="1321895"/>
            <a:chExt cx="3280287" cy="1665054"/>
          </a:xfrm>
        </p:grpSpPr>
        <p:grpSp>
          <p:nvGrpSpPr>
            <p:cNvPr id="14" name="Group 13"/>
            <p:cNvGrpSpPr/>
            <p:nvPr/>
          </p:nvGrpSpPr>
          <p:grpSpPr>
            <a:xfrm>
              <a:off x="3373362" y="1321895"/>
              <a:ext cx="2417838" cy="1665054"/>
              <a:chOff x="3074081" y="691265"/>
              <a:chExt cx="3006679" cy="2220072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384" t="13615" r="9494" b="43162"/>
              <a:stretch/>
            </p:blipFill>
            <p:spPr>
              <a:xfrm>
                <a:off x="3329130" y="1214485"/>
                <a:ext cx="2401824" cy="1696852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3074081" y="691265"/>
                <a:ext cx="3006679" cy="5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Approve Test &amp; Evaluation Master Plan Submitted by Program Office</a:t>
                </a:r>
              </a:p>
            </p:txBody>
          </p:sp>
        </p:grpSp>
        <p:cxnSp>
          <p:nvCxnSpPr>
            <p:cNvPr id="23" name="Straight Arrow Connector 22"/>
            <p:cNvCxnSpPr/>
            <p:nvPr/>
          </p:nvCxnSpPr>
          <p:spPr>
            <a:xfrm>
              <a:off x="2510913" y="2310041"/>
              <a:ext cx="936376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5509901" y="1281307"/>
            <a:ext cx="3253099" cy="1735714"/>
            <a:chOff x="5509901" y="1281307"/>
            <a:chExt cx="3253099" cy="1735714"/>
          </a:xfrm>
        </p:grpSpPr>
        <p:grpSp>
          <p:nvGrpSpPr>
            <p:cNvPr id="10" name="Group 9"/>
            <p:cNvGrpSpPr/>
            <p:nvPr/>
          </p:nvGrpSpPr>
          <p:grpSpPr>
            <a:xfrm>
              <a:off x="6544598" y="1281307"/>
              <a:ext cx="2218402" cy="1735714"/>
              <a:chOff x="2854504" y="1788652"/>
              <a:chExt cx="2436824" cy="2314285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54504" y="2311872"/>
                <a:ext cx="2436824" cy="1791065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2854504" y="1788652"/>
                <a:ext cx="243682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Collaborate with DT&amp;E to gain early insight into performance</a:t>
                </a:r>
              </a:p>
            </p:txBody>
          </p:sp>
        </p:grpSp>
        <p:cxnSp>
          <p:nvCxnSpPr>
            <p:cNvPr id="32" name="Straight Arrow Connector 31"/>
            <p:cNvCxnSpPr/>
            <p:nvPr/>
          </p:nvCxnSpPr>
          <p:spPr>
            <a:xfrm>
              <a:off x="5509901" y="2310041"/>
              <a:ext cx="936376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6446277" y="3117957"/>
            <a:ext cx="2607388" cy="2467154"/>
            <a:chOff x="6446277" y="3117957"/>
            <a:chExt cx="2607388" cy="2467154"/>
          </a:xfrm>
        </p:grpSpPr>
        <p:grpSp>
          <p:nvGrpSpPr>
            <p:cNvPr id="11" name="Group 10"/>
            <p:cNvGrpSpPr/>
            <p:nvPr/>
          </p:nvGrpSpPr>
          <p:grpSpPr>
            <a:xfrm>
              <a:off x="6446277" y="3946826"/>
              <a:ext cx="2607388" cy="1638285"/>
              <a:chOff x="5242011" y="4102937"/>
              <a:chExt cx="2917944" cy="2184380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833" t="9630" r="20000" b="26370"/>
              <a:stretch/>
            </p:blipFill>
            <p:spPr>
              <a:xfrm>
                <a:off x="5291328" y="4626157"/>
                <a:ext cx="2730147" cy="1661160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5242011" y="4102937"/>
                <a:ext cx="291794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Approve operational and live fire test plans submitted by Service OTAs</a:t>
                </a:r>
              </a:p>
            </p:txBody>
          </p:sp>
        </p:grpSp>
        <p:cxnSp>
          <p:nvCxnSpPr>
            <p:cNvPr id="42" name="Straight Arrow Connector 41"/>
            <p:cNvCxnSpPr/>
            <p:nvPr/>
          </p:nvCxnSpPr>
          <p:spPr>
            <a:xfrm>
              <a:off x="7653799" y="3117957"/>
              <a:ext cx="0" cy="81372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3482122" y="3931677"/>
            <a:ext cx="2884481" cy="1704452"/>
            <a:chOff x="3482122" y="3931677"/>
            <a:chExt cx="2884481" cy="1704452"/>
          </a:xfrm>
        </p:grpSpPr>
        <p:grpSp>
          <p:nvGrpSpPr>
            <p:cNvPr id="19" name="Group 18"/>
            <p:cNvGrpSpPr/>
            <p:nvPr/>
          </p:nvGrpSpPr>
          <p:grpSpPr>
            <a:xfrm>
              <a:off x="3482122" y="3931677"/>
              <a:ext cx="2613877" cy="1704452"/>
              <a:chOff x="9338141" y="67539"/>
              <a:chExt cx="2946723" cy="2272602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18632" y="577571"/>
                <a:ext cx="1762570" cy="1762570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9338141" y="67539"/>
                <a:ext cx="294672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Evaluate system performance in a report to congress &amp; DoD leadership</a:t>
                </a:r>
              </a:p>
            </p:txBody>
          </p:sp>
        </p:grpSp>
        <p:cxnSp>
          <p:nvCxnSpPr>
            <p:cNvPr id="45" name="Straight Arrow Connector 44"/>
            <p:cNvCxnSpPr/>
            <p:nvPr/>
          </p:nvCxnSpPr>
          <p:spPr>
            <a:xfrm flipH="1">
              <a:off x="5663382" y="4982496"/>
              <a:ext cx="703221" cy="433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1461734" y="288689"/>
            <a:ext cx="62484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146A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DOT&amp;E Activities and Mission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en-US" altLang="en-US" sz="32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264243" y="3988030"/>
            <a:ext cx="3314218" cy="1704452"/>
            <a:chOff x="264243" y="3988030"/>
            <a:chExt cx="3314218" cy="1704452"/>
          </a:xfrm>
        </p:grpSpPr>
        <p:sp>
          <p:nvSpPr>
            <p:cNvPr id="21" name="TextBox 20"/>
            <p:cNvSpPr txBox="1"/>
            <p:nvPr/>
          </p:nvSpPr>
          <p:spPr>
            <a:xfrm>
              <a:off x="315198" y="3988030"/>
              <a:ext cx="247224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Inform Production/Fielding Decision</a:t>
              </a: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264243" y="4222505"/>
              <a:ext cx="3314218" cy="1469977"/>
              <a:chOff x="264243" y="4222505"/>
              <a:chExt cx="3314218" cy="1469977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4243" y="4222505"/>
                <a:ext cx="2523202" cy="1469977"/>
              </a:xfrm>
              <a:prstGeom prst="rect">
                <a:avLst/>
              </a:prstGeom>
            </p:spPr>
          </p:pic>
          <p:cxnSp>
            <p:nvCxnSpPr>
              <p:cNvPr id="46" name="Straight Arrow Connector 45"/>
              <p:cNvCxnSpPr>
                <a:endCxn id="20" idx="3"/>
              </p:cNvCxnSpPr>
              <p:nvPr/>
            </p:nvCxnSpPr>
            <p:spPr>
              <a:xfrm flipH="1">
                <a:off x="2787445" y="4957493"/>
                <a:ext cx="791016" cy="1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3" name="Rectangle: Rounded Corners 9">
            <a:extLst>
              <a:ext uri="{FF2B5EF4-FFF2-40B4-BE49-F238E27FC236}">
                <a16:creationId xmlns:a16="http://schemas.microsoft.com/office/drawing/2014/main" id="{46E41D41-CEF5-4AE6-84C6-317138F7FC79}"/>
              </a:ext>
            </a:extLst>
          </p:cNvPr>
          <p:cNvSpPr/>
          <p:nvPr/>
        </p:nvSpPr>
        <p:spPr>
          <a:xfrm>
            <a:off x="264243" y="5790441"/>
            <a:ext cx="8664011" cy="686559"/>
          </a:xfrm>
          <a:prstGeom prst="roundRect">
            <a:avLst/>
          </a:prstGeom>
          <a:solidFill>
            <a:srgbClr val="FF99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Authoritative source for DoD weapon systems’ operational capabilitie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34374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7118" y="1119980"/>
            <a:ext cx="1735141" cy="56318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268925" rtl="0" eaLnBrk="1" fontAlgn="auto" latinLnBrk="0" hangingPunct="1">
              <a:lnSpc>
                <a:spcPct val="100000"/>
              </a:lnSpc>
              <a:spcBef>
                <a:spcPts val="353"/>
              </a:spcBef>
              <a:spcAft>
                <a:spcPts val="35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  <a:p>
            <a:pPr marL="0" marR="0" lvl="0" indent="0" algn="ctr" defTabSz="268925" rtl="0" eaLnBrk="1" fontAlgn="auto" latinLnBrk="0" hangingPunct="1">
              <a:lnSpc>
                <a:spcPct val="100000"/>
              </a:lnSpc>
              <a:spcBef>
                <a:spcPts val="353"/>
              </a:spcBef>
              <a:spcAft>
                <a:spcPts val="35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Address key priorities within the context of science and technology to coordinate and align DOT&amp;E’s efforts</a:t>
            </a:r>
          </a:p>
          <a:p>
            <a:pPr marL="0" marR="0" lvl="0" indent="0" algn="ctr" defTabSz="268925" rtl="0" eaLnBrk="1" fontAlgn="auto" latinLnBrk="0" hangingPunct="1">
              <a:lnSpc>
                <a:spcPct val="100000"/>
              </a:lnSpc>
              <a:spcBef>
                <a:spcPts val="353"/>
              </a:spcBef>
              <a:spcAft>
                <a:spcPts val="35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………</a:t>
            </a:r>
          </a:p>
          <a:p>
            <a:pPr marL="0" marR="0" lvl="0" indent="0" algn="ctr" defTabSz="268925" rtl="0" eaLnBrk="1" fontAlgn="auto" latinLnBrk="0" hangingPunct="1">
              <a:lnSpc>
                <a:spcPct val="100000"/>
              </a:lnSpc>
              <a:spcBef>
                <a:spcPts val="353"/>
              </a:spcBef>
              <a:spcAft>
                <a:spcPts val="35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Vision</a:t>
            </a:r>
          </a:p>
          <a:p>
            <a:pPr marL="0" marR="0" lvl="0" indent="0" algn="ctr" defTabSz="268925" rtl="0" eaLnBrk="1" fontAlgn="auto" latinLnBrk="0" hangingPunct="1">
              <a:lnSpc>
                <a:spcPct val="100000"/>
              </a:lnSpc>
              <a:spcBef>
                <a:spcPts val="353"/>
              </a:spcBef>
              <a:spcAft>
                <a:spcPts val="35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Improved operational effectiveness, suitability and survivability of software intensive and cyber physical systems</a:t>
            </a:r>
          </a:p>
          <a:p>
            <a:pPr marL="0" marR="0" lvl="0" indent="0" algn="ctr" defTabSz="268925" rtl="0" eaLnBrk="1" fontAlgn="auto" latinLnBrk="0" hangingPunct="1">
              <a:lnSpc>
                <a:spcPct val="100000"/>
              </a:lnSpc>
              <a:spcBef>
                <a:spcPts val="353"/>
              </a:spcBef>
              <a:spcAft>
                <a:spcPts val="35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Rigorous, operationally realistic T&amp;E that characterizes system performance in multi-domain environments against modern threats</a:t>
            </a:r>
          </a:p>
          <a:p>
            <a:pPr marL="0" marR="0" lvl="0" indent="0" algn="ctr" defTabSz="268925" rtl="0" eaLnBrk="1" fontAlgn="auto" latinLnBrk="0" hangingPunct="1">
              <a:lnSpc>
                <a:spcPct val="100000"/>
              </a:lnSpc>
              <a:spcBef>
                <a:spcPts val="353"/>
              </a:spcBef>
              <a:spcAft>
                <a:spcPts val="35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Efficient, integrated T&amp;E programs that effectively leverage developmental, operational, and live fire testing across the system lifecycle while preserving independent evaluations by stakeholder organizations</a:t>
            </a:r>
          </a:p>
          <a:p>
            <a:pPr marL="0" marR="0" lvl="0" indent="0" algn="ctr" defTabSz="268925" rtl="0" eaLnBrk="1" fontAlgn="auto" latinLnBrk="0" hangingPunct="1">
              <a:lnSpc>
                <a:spcPct val="100000"/>
              </a:lnSpc>
              <a:spcBef>
                <a:spcPts val="353"/>
              </a:spcBef>
              <a:spcAft>
                <a:spcPts val="35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Digital processes contribute to improved acquisition outcomes realized at a pace of operational relevance</a:t>
            </a:r>
          </a:p>
          <a:p>
            <a:pPr marL="0" marR="0" lvl="0" indent="0" algn="ctr" defTabSz="268925" rtl="0" eaLnBrk="1" fontAlgn="auto" latinLnBrk="0" hangingPunct="1">
              <a:lnSpc>
                <a:spcPct val="100000"/>
              </a:lnSpc>
              <a:spcBef>
                <a:spcPts val="353"/>
              </a:spcBef>
              <a:spcAft>
                <a:spcPts val="35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Scientific and technical knowledge to achieve their mission</a:t>
            </a:r>
          </a:p>
        </p:txBody>
      </p:sp>
      <p:sp>
        <p:nvSpPr>
          <p:cNvPr id="5" name="Rounded Rectangle 10"/>
          <p:cNvSpPr txBox="1"/>
          <p:nvPr/>
        </p:nvSpPr>
        <p:spPr>
          <a:xfrm>
            <a:off x="1908890" y="4557343"/>
            <a:ext cx="1023459" cy="51902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3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3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148" tIns="37148" rIns="37148" bIns="37148" numCol="1" spcCol="1270" anchor="t" anchorCtr="0">
            <a:noAutofit/>
          </a:bodyPr>
          <a:lstStyle>
            <a:defPPr>
              <a:defRPr lang="en-US"/>
            </a:defPPr>
            <a:lvl1pPr lvl="0" algn="ctr" defTabSz="736759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1600" b="1">
                <a:solidFill>
                  <a:schemeClr val="accent5"/>
                </a:solidFill>
                <a:latin typeface="Gill Sans MT" panose="020B0502020104020203" pitchFamily="34" charset="0"/>
              </a:defRPr>
            </a:lvl1pPr>
          </a:lstStyle>
          <a:p>
            <a:pPr marL="0" marR="0" lvl="0" indent="0" algn="l" defTabSz="43336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Digital Transformation and Automation</a:t>
            </a:r>
          </a:p>
          <a:p>
            <a:pPr marL="0" marR="0" lvl="0" indent="0" algn="l" defTabSz="43336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41" b="0" i="1" u="none" strike="noStrike" kern="1200" cap="none" spc="0" normalizeH="0" baseline="0" noProof="0" dirty="0">
              <a:ln>
                <a:noFill/>
              </a:ln>
              <a:solidFill>
                <a:srgbClr val="CC339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24"/>
          <p:cNvSpPr txBox="1"/>
          <p:nvPr/>
        </p:nvSpPr>
        <p:spPr>
          <a:xfrm>
            <a:off x="1889261" y="1128950"/>
            <a:ext cx="2307129" cy="1030627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3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3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148" tIns="37148" rIns="37148" bIns="37148" numCol="1" spcCol="1270" anchor="t" anchorCtr="0">
            <a:noAutofit/>
          </a:bodyPr>
          <a:lstStyle>
            <a:defPPr>
              <a:defRPr lang="en-US"/>
            </a:defPPr>
            <a:lvl1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14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marL="0" marR="0" lvl="0" indent="0" algn="ctr" defTabSz="43336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Software and Cyber T&amp;E</a:t>
            </a:r>
            <a:b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sz="4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43336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Increase understanding of and confidence in the operational effectiveness, suitability and survivability of software intensive and cyber physical systems </a:t>
            </a:r>
          </a:p>
          <a:p>
            <a:pPr marL="0" marR="0" lvl="0" indent="0" algn="ctr" defTabSz="43336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3336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 will…</a:t>
            </a:r>
          </a:p>
        </p:txBody>
      </p:sp>
      <p:sp>
        <p:nvSpPr>
          <p:cNvPr id="8" name="Rounded Rectangle 24"/>
          <p:cNvSpPr txBox="1"/>
          <p:nvPr/>
        </p:nvSpPr>
        <p:spPr>
          <a:xfrm>
            <a:off x="4414344" y="1155074"/>
            <a:ext cx="1981398" cy="1030627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3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3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148" tIns="37148" rIns="37148" bIns="37148" numCol="1" spcCol="1270" anchor="t" anchorCtr="0">
            <a:noAutofit/>
          </a:bodyPr>
          <a:lstStyle>
            <a:defPPr>
              <a:defRPr lang="en-US"/>
            </a:defPPr>
            <a:lvl1pPr lvl="0" algn="ctr" defTabSz="73675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1600" b="1">
                <a:solidFill>
                  <a:schemeClr val="accent5"/>
                </a:solidFill>
                <a:latin typeface="Gill Sans MT" panose="020B0502020104020203" pitchFamily="34" charset="0"/>
              </a:defRPr>
            </a:lvl1pPr>
          </a:lstStyle>
          <a:p>
            <a:pPr marL="0" marR="0" lvl="0" indent="0" algn="ctr" defTabSz="43336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Next-Gen T&amp;E Capabilities</a:t>
            </a:r>
            <a:b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sz="400" b="0" i="1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43336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Make use of scientific and technological advancements to reduce O/LFT&amp;E cost, time, and operational risk and ensure O/LFT&amp;E is operationally realistic</a:t>
            </a:r>
          </a:p>
          <a:p>
            <a:pPr marL="0" marR="0" lvl="0" indent="0" algn="ctr" defTabSz="43336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3336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1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 will…</a:t>
            </a:r>
          </a:p>
          <a:p>
            <a:pPr marL="0" marR="0" lvl="0" indent="0" algn="ctr" defTabSz="43336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43336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41" b="0" i="1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24"/>
          <p:cNvSpPr txBox="1"/>
          <p:nvPr/>
        </p:nvSpPr>
        <p:spPr>
          <a:xfrm>
            <a:off x="1964998" y="5528960"/>
            <a:ext cx="798548" cy="100168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3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3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148" tIns="37148" rIns="37148" bIns="37148" numCol="1" spcCol="1270" anchor="ctr" anchorCtr="0">
            <a:noAutofit/>
          </a:bodyPr>
          <a:lstStyle>
            <a:defPPr>
              <a:defRPr lang="en-US"/>
            </a:defPPr>
            <a:lvl1pPr lvl="0" algn="ctr" defTabSz="736759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1600" b="1">
                <a:solidFill>
                  <a:schemeClr val="accent5"/>
                </a:solidFill>
                <a:latin typeface="Gill Sans MT" panose="020B0502020104020203" pitchFamily="34" charset="0"/>
              </a:defRPr>
            </a:lvl1pPr>
          </a:lstStyle>
          <a:p>
            <a:pPr marL="0" marR="0" lvl="0" indent="0" algn="l" defTabSz="43336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Workforce Expertise and Partnerships</a:t>
            </a:r>
          </a:p>
        </p:txBody>
      </p:sp>
      <p:sp>
        <p:nvSpPr>
          <p:cNvPr id="10" name="Rounded Rectangle 16"/>
          <p:cNvSpPr txBox="1"/>
          <p:nvPr/>
        </p:nvSpPr>
        <p:spPr>
          <a:xfrm>
            <a:off x="6907142" y="1125802"/>
            <a:ext cx="1764578" cy="1030627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3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3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148" tIns="37148" rIns="37148" bIns="37148" numCol="1" spcCol="1270" anchor="t" anchorCtr="0">
            <a:noAutofit/>
          </a:bodyPr>
          <a:lstStyle>
            <a:defPPr>
              <a:defRPr lang="en-US"/>
            </a:defPPr>
            <a:lvl1pPr lvl="0" algn="ctr" defTabSz="73675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1600" b="1">
                <a:solidFill>
                  <a:schemeClr val="accent5"/>
                </a:solidFill>
                <a:latin typeface="Gill Sans MT" panose="020B0502020104020203" pitchFamily="34" charset="0"/>
              </a:defRPr>
            </a:lvl1pPr>
          </a:lstStyle>
          <a:p>
            <a:pPr marL="0" marR="0" lvl="0" indent="0" algn="ctr" defTabSz="43336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Integrated T&amp;E Lifecycle</a:t>
            </a:r>
            <a:b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43336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Improve approaches to integrate testing and data collection across the full system lifecycle</a:t>
            </a:r>
          </a:p>
          <a:p>
            <a:pPr marL="0" marR="0" lvl="0" indent="0" algn="ctr" defTabSz="43336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43336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3336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 will…</a:t>
            </a:r>
          </a:p>
          <a:p>
            <a:pPr marL="0" marR="0" lvl="0" indent="0" algn="ctr" defTabSz="43336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865370" y="4330543"/>
            <a:ext cx="16009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268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Establish the strategic foundation needed to advance the utility of digital engineering in LF and OT&amp;E, enabling streamlined, automated, model-centric LF and OT&amp;E processes</a:t>
            </a:r>
          </a:p>
        </p:txBody>
      </p:sp>
      <p:sp>
        <p:nvSpPr>
          <p:cNvPr id="50" name="Oval 49"/>
          <p:cNvSpPr/>
          <p:nvPr/>
        </p:nvSpPr>
        <p:spPr>
          <a:xfrm>
            <a:off x="4458328" y="4543867"/>
            <a:ext cx="78992" cy="81947"/>
          </a:xfrm>
          <a:prstGeom prst="ellipse">
            <a:avLst/>
          </a:prstGeom>
          <a:solidFill>
            <a:srgbClr val="CC3399"/>
          </a:solidFill>
          <a:ln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68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338976" y="4330356"/>
            <a:ext cx="715260" cy="2371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268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41" b="1" i="1" u="none" strike="noStrike" kern="1200" cap="none" spc="0" normalizeH="0" baseline="0" noProof="0" dirty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 will…</a:t>
            </a:r>
          </a:p>
        </p:txBody>
      </p:sp>
      <p:sp>
        <p:nvSpPr>
          <p:cNvPr id="59" name="Rectangle 58"/>
          <p:cNvSpPr/>
          <p:nvPr/>
        </p:nvSpPr>
        <p:spPr>
          <a:xfrm>
            <a:off x="2736090" y="5552157"/>
            <a:ext cx="17009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268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Deepen and expand in-house scientific and technical expertise and access to technical talent to ensure a workforce that is capable of leveraging S&amp;T advancements to conduct </a:t>
            </a: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operational 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and live fire T&amp;E </a:t>
            </a:r>
          </a:p>
        </p:txBody>
      </p:sp>
      <p:sp>
        <p:nvSpPr>
          <p:cNvPr id="63" name="Oval 62"/>
          <p:cNvSpPr/>
          <p:nvPr/>
        </p:nvSpPr>
        <p:spPr>
          <a:xfrm>
            <a:off x="6307643" y="4423006"/>
            <a:ext cx="78992" cy="81947"/>
          </a:xfrm>
          <a:prstGeom prst="ellipse">
            <a:avLst/>
          </a:prstGeom>
          <a:solidFill>
            <a:srgbClr val="CC3399"/>
          </a:solidFill>
          <a:ln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68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6307643" y="5121765"/>
            <a:ext cx="78992" cy="81947"/>
          </a:xfrm>
          <a:prstGeom prst="ellipse">
            <a:avLst/>
          </a:prstGeom>
          <a:solidFill>
            <a:srgbClr val="CC3399"/>
          </a:solidFill>
          <a:ln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68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6346919" y="4492952"/>
            <a:ext cx="0" cy="640814"/>
          </a:xfrm>
          <a:prstGeom prst="line">
            <a:avLst/>
          </a:prstGeom>
          <a:solidFill>
            <a:srgbClr val="CC3399"/>
          </a:solidFill>
          <a:ln w="28575"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4501764" y="5793345"/>
            <a:ext cx="78992" cy="8194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68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402183" y="5560762"/>
            <a:ext cx="715260" cy="23711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l" defTabSz="268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41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 will…</a:t>
            </a:r>
          </a:p>
        </p:txBody>
      </p:sp>
      <p:sp>
        <p:nvSpPr>
          <p:cNvPr id="72" name="Oval 71"/>
          <p:cNvSpPr/>
          <p:nvPr/>
        </p:nvSpPr>
        <p:spPr>
          <a:xfrm>
            <a:off x="6316750" y="5713878"/>
            <a:ext cx="78992" cy="8194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68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6316750" y="6150979"/>
            <a:ext cx="78992" cy="8194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68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>
            <a:off x="6349099" y="5783824"/>
            <a:ext cx="0" cy="379156"/>
          </a:xfrm>
          <a:prstGeom prst="line">
            <a:avLst/>
          </a:prstGeom>
          <a:solidFill>
            <a:schemeClr val="accent6"/>
          </a:solidFill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ounded Rectangle 74"/>
          <p:cNvSpPr/>
          <p:nvPr/>
        </p:nvSpPr>
        <p:spPr>
          <a:xfrm>
            <a:off x="1881005" y="1126442"/>
            <a:ext cx="2314758" cy="316390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68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4252135" y="1126442"/>
            <a:ext cx="2314758" cy="316390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68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6623266" y="1117206"/>
            <a:ext cx="2314758" cy="316390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68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1881005" y="4313142"/>
            <a:ext cx="7057020" cy="121160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68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1881005" y="5554171"/>
            <a:ext cx="7057019" cy="11892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68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927497" y="2025659"/>
            <a:ext cx="78992" cy="8194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68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927497" y="2415147"/>
            <a:ext cx="78992" cy="8194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68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932465" y="2685867"/>
            <a:ext cx="78992" cy="8194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68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" name="Straight Connector 16"/>
          <p:cNvCxnSpPr>
            <a:endCxn id="55" idx="4"/>
          </p:cNvCxnSpPr>
          <p:nvPr/>
        </p:nvCxnSpPr>
        <p:spPr>
          <a:xfrm>
            <a:off x="1966993" y="2020208"/>
            <a:ext cx="0" cy="172666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80"/>
          <p:cNvSpPr/>
          <p:nvPr/>
        </p:nvSpPr>
        <p:spPr>
          <a:xfrm>
            <a:off x="1927497" y="2956089"/>
            <a:ext cx="78992" cy="8194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68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2" name="Straight Connector 81"/>
          <p:cNvCxnSpPr>
            <a:stCxn id="14" idx="4"/>
            <a:endCxn id="81" idx="0"/>
          </p:cNvCxnSpPr>
          <p:nvPr/>
        </p:nvCxnSpPr>
        <p:spPr>
          <a:xfrm>
            <a:off x="1966993" y="2752689"/>
            <a:ext cx="0" cy="14797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val 82"/>
          <p:cNvSpPr/>
          <p:nvPr/>
        </p:nvSpPr>
        <p:spPr>
          <a:xfrm>
            <a:off x="4402183" y="2244265"/>
            <a:ext cx="78992" cy="81947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68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4402183" y="2690428"/>
            <a:ext cx="78992" cy="81947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68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4402183" y="3103585"/>
            <a:ext cx="78992" cy="81947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68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4402183" y="3446928"/>
            <a:ext cx="78992" cy="81947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68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9" name="Straight Connector 88"/>
          <p:cNvCxnSpPr>
            <a:stCxn id="83" idx="0"/>
            <a:endCxn id="86" idx="0"/>
          </p:cNvCxnSpPr>
          <p:nvPr/>
        </p:nvCxnSpPr>
        <p:spPr>
          <a:xfrm>
            <a:off x="4441679" y="2244265"/>
            <a:ext cx="0" cy="1202663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Oval 91"/>
          <p:cNvSpPr/>
          <p:nvPr/>
        </p:nvSpPr>
        <p:spPr>
          <a:xfrm>
            <a:off x="6744312" y="2208814"/>
            <a:ext cx="78992" cy="8194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68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6744312" y="2932207"/>
            <a:ext cx="78992" cy="8194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68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>
            <a:stCxn id="92" idx="4"/>
            <a:endCxn id="93" idx="0"/>
          </p:cNvCxnSpPr>
          <p:nvPr/>
        </p:nvCxnSpPr>
        <p:spPr>
          <a:xfrm>
            <a:off x="6783808" y="2290761"/>
            <a:ext cx="0" cy="641446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959460" y="1982046"/>
            <a:ext cx="2308544" cy="2283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268925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353"/>
              </a:spcAft>
              <a:buClrTx/>
              <a:buSzTx/>
              <a:buFontTx/>
              <a:buNone/>
              <a:tabLst>
                <a:tab pos="268925" algn="l"/>
              </a:tabLst>
              <a:defRPr/>
            </a:pPr>
            <a:r>
              <a:rPr kumimoji="0" lang="en-US" sz="67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Focus on Mission Effects and Consequences: </a:t>
            </a:r>
            <a:r>
              <a:rPr kumimoji="0" lang="en-US" sz="67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Improve enumeration of mission effects and operational consequences </a:t>
            </a:r>
            <a:r>
              <a:rPr kumimoji="0" lang="en-US" sz="670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kumimoji="0" lang="en-US" sz="670" i="0" u="none" strike="noStrike" kern="1200" cap="none" spc="0" normalizeH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potential </a:t>
            </a:r>
            <a:r>
              <a:rPr kumimoji="0" lang="en-US" sz="670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cybersecurity </a:t>
            </a:r>
            <a:r>
              <a:rPr kumimoji="0" lang="en-US" sz="67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compromises</a:t>
            </a:r>
          </a:p>
          <a:p>
            <a:pPr marL="0" marR="0" lvl="0" indent="0" algn="l" defTabSz="268925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353"/>
              </a:spcAft>
              <a:buClrTx/>
              <a:buSzTx/>
              <a:buFontTx/>
              <a:buNone/>
              <a:tabLst>
                <a:tab pos="268925" algn="l"/>
              </a:tabLst>
              <a:defRPr/>
            </a:pPr>
            <a:r>
              <a:rPr kumimoji="0" lang="en-US" sz="67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Emulate Cyber Threats:</a:t>
            </a:r>
            <a:r>
              <a:rPr kumimoji="0" lang="en-US" sz="67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Improve emulation of cyber threat</a:t>
            </a:r>
          </a:p>
          <a:p>
            <a:pPr marL="0" marR="0" lvl="0" indent="0" algn="l" defTabSz="268925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353"/>
              </a:spcAft>
              <a:buClrTx/>
              <a:buSzTx/>
              <a:buFontTx/>
              <a:buNone/>
              <a:tabLst>
                <a:tab pos="268925" algn="l"/>
              </a:tabLst>
              <a:defRPr/>
            </a:pPr>
            <a:r>
              <a:rPr kumimoji="0" lang="en-US" sz="67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Improve Rigor: </a:t>
            </a:r>
            <a:r>
              <a:rPr kumimoji="0" lang="en-US" sz="67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Improve engineering rigor in (the art of) cybersecurity testing</a:t>
            </a:r>
          </a:p>
          <a:p>
            <a:pPr marL="0" marR="0" lvl="0" indent="0" algn="l" defTabSz="268925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353"/>
              </a:spcAft>
              <a:buClrTx/>
              <a:buSzTx/>
              <a:buFontTx/>
              <a:buNone/>
              <a:tabLst>
                <a:tab pos="268925" algn="l"/>
              </a:tabLst>
              <a:defRPr/>
            </a:pPr>
            <a:r>
              <a:rPr kumimoji="0" lang="en-US" sz="67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Mature Software/Cyber Anomalous Detection (SCAD) Processes: </a:t>
            </a:r>
            <a:r>
              <a:rPr kumimoji="0" lang="en-US" sz="67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Mature processes to continuously test and monitor software systems in operations to contribute to a body of evidence, usable to manage system configuration to counter vulnerabilities at tactically relevant speeds</a:t>
            </a:r>
          </a:p>
          <a:p>
            <a:pPr marL="0" marR="0" lvl="0" indent="0" algn="l" defTabSz="268925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353"/>
              </a:spcAft>
              <a:buClrTx/>
              <a:buSzTx/>
              <a:buFontTx/>
              <a:buNone/>
              <a:tabLst>
                <a:tab pos="268925" algn="l"/>
              </a:tabLst>
              <a:defRPr/>
            </a:pPr>
            <a:r>
              <a:rPr kumimoji="0" lang="en-US" sz="67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Understand Cyber Survivability, Effectiveness, and Suitability: </a:t>
            </a:r>
            <a:r>
              <a:rPr kumimoji="0" lang="en-US" sz="67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Improve DOT&amp;E ability to identify and articulate enterprise trends in the operational effectiveness, suitability and survivability of software intensive and cyber physical systems</a:t>
            </a:r>
          </a:p>
        </p:txBody>
      </p:sp>
      <p:sp>
        <p:nvSpPr>
          <p:cNvPr id="2" name="Rectangle 1"/>
          <p:cNvSpPr/>
          <p:nvPr/>
        </p:nvSpPr>
        <p:spPr>
          <a:xfrm>
            <a:off x="4458328" y="2187983"/>
            <a:ext cx="2127280" cy="160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3336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35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Plan for Advancing, Evolving, and Emerging Technology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Prepare the operational T&amp;E community for advancing, evolving, and emerging technologies</a:t>
            </a:r>
          </a:p>
          <a:p>
            <a:pPr marL="0" marR="0" lvl="0" indent="0" algn="l" defTabSz="43336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35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Ensure Realistic Environments: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Ensure operational T&amp;E takes place under conditions that represent a realistic operational environment, including blue and red forces</a:t>
            </a:r>
          </a:p>
          <a:p>
            <a:pPr marL="0" marR="0" lvl="0" indent="0" algn="l" defTabSz="43336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35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Advance Test and Evaluation Methods: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Develop, adopt, and promote methods for rigorous and efficient test design and evaluation</a:t>
            </a:r>
          </a:p>
          <a:p>
            <a:pPr marL="0" marR="0" lvl="0" indent="0" algn="l" defTabSz="43336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35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Adopt Remote T&amp;E: 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Adopt methods for conducting OT&amp;E via telepresence where applicable and appropriate </a:t>
            </a:r>
          </a:p>
        </p:txBody>
      </p:sp>
      <p:sp>
        <p:nvSpPr>
          <p:cNvPr id="6" name="Rectangle 5"/>
          <p:cNvSpPr/>
          <p:nvPr/>
        </p:nvSpPr>
        <p:spPr>
          <a:xfrm>
            <a:off x="6787783" y="2160499"/>
            <a:ext cx="2150242" cy="1473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3336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35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Shift Left: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Incorporate operationally-relevant T&amp;E activities earlier in the acquisition process in order to identify problems earlier, improve production readiness, and shorten the acquisition timeline.</a:t>
            </a:r>
          </a:p>
          <a:p>
            <a:pPr marL="0" marR="0" lvl="0" indent="0" algn="l" defTabSz="43336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35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Integrate Test Design Methods: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Ensure that programs adopt integrated T&amp;E approaches where individual test events build upon each other and support the data requirements for multiple stakeholders simultaneously.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61462" y="5734568"/>
            <a:ext cx="1551886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3336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35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Grow Workforce Expertise: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Deliver needed in-house expertise and create a pipeline of incoming workforce with the knowledge, skills, and abilities in advanced science and technology areas to meet the demands of the future 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T&amp;E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mission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395742" y="5660445"/>
            <a:ext cx="2542282" cy="1016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3336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35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Enable SME Partnerships: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Build partnerships with and create 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reachback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mechanisms to access subject matter experts within key universities, research organizations, and industry to fill knowledge gaps for identified technical areas  </a:t>
            </a:r>
          </a:p>
          <a:p>
            <a:pPr marL="0" marR="0" lvl="0" indent="0" algn="l" defTabSz="43336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35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Cultivate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Federal and Coalition Partnerships: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Cultivate and maintain partnerships with key federal and international partners to share lessons learned, ensure operational assessments fulfill requirements and meet guidance, and leverage mutual areas of interest in T&amp;E investments</a:t>
            </a:r>
          </a:p>
        </p:txBody>
      </p:sp>
      <p:sp>
        <p:nvSpPr>
          <p:cNvPr id="55" name="Oval 54"/>
          <p:cNvSpPr/>
          <p:nvPr/>
        </p:nvSpPr>
        <p:spPr>
          <a:xfrm>
            <a:off x="1927497" y="3664925"/>
            <a:ext cx="78992" cy="8194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68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486437" y="4498417"/>
            <a:ext cx="1708772" cy="1020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3336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35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0" b="1" i="0" u="none" strike="noStrike" kern="1200" cap="none" spc="0" normalizeH="0" baseline="0" noProof="0" dirty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Transform Software Intensive and Cyber Physical System Testing:</a:t>
            </a:r>
            <a:r>
              <a:rPr kumimoji="0" lang="en-US" sz="670" b="0" i="0" u="none" strike="noStrike" kern="1200" cap="none" spc="0" normalizeH="0" baseline="0" noProof="0" dirty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Use digital technology to transform testing of software intensive and cyber physical systems in development from linear, serial processes to iterative, incremental processes that build a body of evidence over time usable for operational assessments and evaluations</a:t>
            </a:r>
          </a:p>
        </p:txBody>
      </p:sp>
      <p:sp>
        <p:nvSpPr>
          <p:cNvPr id="61" name="Rectangle 60"/>
          <p:cNvSpPr/>
          <p:nvPr/>
        </p:nvSpPr>
        <p:spPr>
          <a:xfrm>
            <a:off x="6386313" y="4375688"/>
            <a:ext cx="2501377" cy="1164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3336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35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0" b="1" i="0" u="none" strike="noStrike" kern="1200" cap="none" spc="0" normalizeH="0" baseline="0" noProof="0" dirty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Rapidly Provision Representative Digital Environments:</a:t>
            </a:r>
            <a:r>
              <a:rPr kumimoji="0" lang="en-US" sz="670" b="0" i="0" u="none" strike="noStrike" kern="1200" cap="none" spc="0" normalizeH="0" baseline="0" noProof="0" dirty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Institutionalize the adequate assessment of the full spectrum of survivability (</a:t>
            </a:r>
            <a:r>
              <a:rPr kumimoji="0" lang="en-US" sz="670" b="0" i="0" u="none" strike="noStrike" kern="1200" cap="none" spc="0" normalizeH="0" baseline="0" noProof="0" dirty="0" err="1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comms</a:t>
            </a:r>
            <a:r>
              <a:rPr kumimoji="0" lang="en-US" sz="670" b="0" i="0" u="none" strike="noStrike" kern="1200" cap="none" spc="0" normalizeH="0" baseline="0" noProof="0" dirty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kill, mobility kill, firepower kill, catastrophic kill) early in LFTE through rapid provisioning of an adequately representative digital environment (emulated threat, digital twin, mission effects models [from cyber, EW, CBRNE, </a:t>
            </a:r>
            <a:r>
              <a:rPr kumimoji="0" lang="en-US" sz="67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etc.]) </a:t>
            </a:r>
            <a:r>
              <a:rPr kumimoji="0" lang="en-US" sz="670" b="0" i="0" u="none" strike="noStrike" kern="1200" cap="none" spc="0" normalizeH="0" baseline="0" noProof="0" dirty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and mission-based scenarios</a:t>
            </a:r>
          </a:p>
          <a:p>
            <a:pPr marL="0" marR="0" lvl="0" indent="0" algn="l" defTabSz="43336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35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0" b="1" i="0" u="none" strike="noStrike" kern="1200" cap="none" spc="0" normalizeH="0" baseline="0" noProof="0" dirty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Develop a Digital TEMP: </a:t>
            </a:r>
            <a:r>
              <a:rPr kumimoji="0" lang="en-US" sz="670" b="0" i="0" u="none" strike="noStrike" kern="1200" cap="none" spc="0" normalizeH="0" baseline="0" noProof="0" dirty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Develop a Digital Engineering TEMP, reducing development time of TEMP and increasing utility of TEMP through fully integrated digital engineering processes</a:t>
            </a:r>
          </a:p>
        </p:txBody>
      </p:sp>
      <p:pic>
        <p:nvPicPr>
          <p:cNvPr id="54" name="Picture 18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3375" y="95250"/>
            <a:ext cx="857250" cy="83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aphicFrame>
        <p:nvGraphicFramePr>
          <p:cNvPr id="57" name="Object 19"/>
          <p:cNvGraphicFramePr>
            <a:graphicFrameLocks noChangeAspect="1"/>
          </p:cNvGraphicFramePr>
          <p:nvPr/>
        </p:nvGraphicFramePr>
        <p:xfrm>
          <a:off x="346075" y="127000"/>
          <a:ext cx="8255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Photo Editor Photo" r:id="rId5" imgW="1905266" imgH="1905266" progId="">
                  <p:embed/>
                </p:oleObj>
              </mc:Choice>
              <mc:Fallback>
                <p:oleObj name="Photo Editor Photo" r:id="rId5" imgW="1905266" imgH="1905266" progId="">
                  <p:embed/>
                  <p:pic>
                    <p:nvPicPr>
                      <p:cNvPr id="57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075" y="127000"/>
                        <a:ext cx="8255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Line 121"/>
          <p:cNvSpPr>
            <a:spLocks noChangeShapeType="1"/>
          </p:cNvSpPr>
          <p:nvPr/>
        </p:nvSpPr>
        <p:spPr bwMode="auto">
          <a:xfrm>
            <a:off x="1143000" y="982818"/>
            <a:ext cx="6781800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" name="Title 1"/>
          <p:cNvSpPr txBox="1">
            <a:spLocks/>
          </p:cNvSpPr>
          <p:nvPr/>
        </p:nvSpPr>
        <p:spPr bwMode="auto">
          <a:xfrm>
            <a:off x="1143000" y="157018"/>
            <a:ext cx="6810374" cy="8063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  <a:lvl2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2" charset="0"/>
              </a:defRPr>
            </a:lvl2pPr>
            <a:lvl3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2" charset="0"/>
              </a:defRPr>
            </a:lvl3pPr>
            <a:lvl4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2" charset="0"/>
              </a:defRPr>
            </a:lvl4pPr>
            <a:lvl5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2" charset="0"/>
              </a:defRPr>
            </a:lvl5pPr>
            <a:lvl6pPr marL="4572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2" charset="0"/>
              </a:defRPr>
            </a:lvl6pPr>
            <a:lvl7pPr marL="9144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2" charset="0"/>
              </a:defRPr>
            </a:lvl7pPr>
            <a:lvl8pPr marL="13716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2" charset="0"/>
              </a:defRPr>
            </a:lvl8pPr>
            <a:lvl9pPr marL="18288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2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DOT&amp;E </a:t>
            </a:r>
            <a:r>
              <a:rPr kumimoji="0" lang="de-DE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S&amp;T Strategic </a:t>
            </a:r>
            <a:r>
              <a:rPr kumimoji="0" lang="de-D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Plan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2021 </a:t>
            </a:r>
            <a:r>
              <a:rPr kumimoji="0" lang="de-DE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- 2026</a:t>
            </a:r>
          </a:p>
        </p:txBody>
      </p:sp>
    </p:spTree>
    <p:extLst>
      <p:ext uri="{BB962C8B-B14F-4D97-AF65-F5344CB8AC3E}">
        <p14:creationId xmlns:p14="http://schemas.microsoft.com/office/powerpoint/2010/main" val="141455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</TotalTime>
  <Words>842</Words>
  <Application>Microsoft Office PowerPoint</Application>
  <PresentationFormat>On-screen Show (4:3)</PresentationFormat>
  <Paragraphs>63</Paragraphs>
  <Slides>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Office Theme</vt:lpstr>
      <vt:lpstr>1_Office Theme</vt:lpstr>
      <vt:lpstr>Photo Editor Photo</vt:lpstr>
      <vt:lpstr>PowerPoint Presentation</vt:lpstr>
      <vt:lpstr>PowerPoint Presentation</vt:lpstr>
      <vt:lpstr>PowerPoint Presentation</vt:lpstr>
    </vt:vector>
  </TitlesOfParts>
  <Company>Department of Defense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Thorp, James T CAPT OSD DOTE</dc:creator>
  <cp:lastModifiedBy>Thorp, James T CAPT OSD DOTE</cp:lastModifiedBy>
  <cp:revision>9</cp:revision>
  <dcterms:created xsi:type="dcterms:W3CDTF">2021-09-13T14:34:10Z</dcterms:created>
  <dcterms:modified xsi:type="dcterms:W3CDTF">2021-09-13T18:31:55Z</dcterms:modified>
</cp:coreProperties>
</file>