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 id="2147483663" r:id="rId3"/>
    <p:sldMasterId id="214748366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DftvSyPL+wAP5a1R6KbJSZ4yB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5"/>
    <p:restoredTop sz="94703"/>
  </p:normalViewPr>
  <p:slideViewPr>
    <p:cSldViewPr snapToGrid="0" snapToObjects="1">
      <p:cViewPr varScale="1">
        <p:scale>
          <a:sx n="101" d="100"/>
          <a:sy n="101" d="100"/>
        </p:scale>
        <p:origin x="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38475"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40" y="0"/>
            <a:ext cx="3038475"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8"/>
            <a:ext cx="5607050" cy="4183063"/>
          </a:xfrm>
          <a:prstGeom prst="rect">
            <a:avLst/>
          </a:prstGeom>
          <a:noFill/>
          <a:ln>
            <a:noFill/>
          </a:ln>
        </p:spPr>
        <p:txBody>
          <a:bodyPr spcFirstLastPara="1" wrap="square" lIns="93175" tIns="46575" rIns="93175" bIns="46575"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40"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txBox="1">
            <a:spLocks noGrp="1"/>
          </p:cNvSpPr>
          <p:nvPr>
            <p:ph type="body" idx="1"/>
          </p:nvPr>
        </p:nvSpPr>
        <p:spPr>
          <a:xfrm>
            <a:off x="686421" y="4344028"/>
            <a:ext cx="5485158" cy="4114488"/>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Hi I am Selena and I’m collaborating with  my partner James on immersive environments in visual analytics </a:t>
            </a:r>
            <a:endParaRPr/>
          </a:p>
        </p:txBody>
      </p:sp>
      <p:sp>
        <p:nvSpPr>
          <p:cNvPr id="193" name="Google Shape;1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allows individual coordinates to be set, as each truck has a different coordinate set.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Unity relies on prefabrications, which copies of are populated throughout the scene.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also allows individual start times, which will be explained in the following slides.</a:t>
            </a:r>
            <a:endParaRPr>
              <a:solidFill>
                <a:schemeClr val="dk1"/>
              </a:solidFill>
            </a:endParaRPr>
          </a:p>
        </p:txBody>
      </p:sp>
      <p:sp>
        <p:nvSpPr>
          <p:cNvPr id="276" name="Google Shape;2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script will progress the truck towards the next data point after it has no distance between it and the target point.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Since there is no travel time between points where the truck was recording but idling, there needs to be a built in delay before the truck begins moving.</a:t>
            </a:r>
            <a:endParaRPr>
              <a:solidFill>
                <a:schemeClr val="dk1"/>
              </a:solidFill>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Data is very precise, and a multitude of extraneous points are present in the data.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Making the CPI Increase larger skips data points, which saves processing power, without sacrificing detail.</a:t>
            </a:r>
            <a:endParaRPr>
              <a:solidFill>
                <a:schemeClr val="dk1"/>
              </a:solidFill>
            </a:endParaRPr>
          </a:p>
        </p:txBody>
      </p:sp>
      <p:sp>
        <p:nvSpPr>
          <p:cNvPr id="292" name="Google Shape;2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also helps with raw data processing, lower CPI Increase gives more detail,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Because the truck’s take extra processing time every instance they reach a new data point, there is a lot of time where the trucks appear to not be moving.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For rigs with the processing power to have lower CPI’s, increasing the Time Multiplier (speed of the truck), will make the simulation run at a more realistic pace.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also improves data analysis times, as the chosen track is quite large, and the trucks take considerable time to drive it.</a:t>
            </a:r>
            <a:endParaRPr>
              <a:solidFill>
                <a:schemeClr val="dk1"/>
              </a:solidFill>
            </a:endParaRPr>
          </a:p>
        </p:txBody>
      </p:sp>
      <p:sp>
        <p:nvSpPr>
          <p:cNvPr id="300" name="Google Shape;3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Assets created and set up, Method for trucks to move was experimented with and resourced, and the method was tested with fake test data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truck movement code was sourced from the Internet</a:t>
            </a:r>
            <a:endParaRPr>
              <a:solidFill>
                <a:schemeClr val="dk1"/>
              </a:solidFill>
            </a:endParaRPr>
          </a:p>
        </p:txBody>
      </p:sp>
      <p:sp>
        <p:nvSpPr>
          <p:cNvPr id="308" name="Google Shape;3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Assets created and set up,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Method for trucks to move was experimented with and resourced, and the method was tested with fake test data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truck movement code was sourced from GitHub</a:t>
            </a:r>
            <a:endParaRPr>
              <a:solidFill>
                <a:schemeClr val="dk1"/>
              </a:solidFill>
            </a:endParaRPr>
          </a:p>
        </p:txBody>
      </p:sp>
      <p:sp>
        <p:nvSpPr>
          <p:cNvPr id="314" name="Google Shape;3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Assets created and set up, Method for trucks to move was experimented with and resourced, and the method was tested with fake test data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truck movement code was sourced from the Internet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GPS data too big for Unity, processing and cleaning needed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Initial confusion over data regarding time stamps and separation of tests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Final sorting based on utc_run_id’s yields small files</a:t>
            </a:r>
            <a:endParaRPr>
              <a:solidFill>
                <a:schemeClr val="dk1"/>
              </a:solidFill>
            </a:endParaRPr>
          </a:p>
        </p:txBody>
      </p:sp>
      <p:sp>
        <p:nvSpPr>
          <p:cNvPr id="320" name="Google Shape;3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Spacing for trucks is correct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More or less powerful computers can run the simulation</a:t>
            </a:r>
            <a:endParaRPr b="1" i="1">
              <a:solidFill>
                <a:schemeClr val="dk1"/>
              </a:solidFill>
            </a:endParaRPr>
          </a:p>
        </p:txBody>
      </p:sp>
      <p:sp>
        <p:nvSpPr>
          <p:cNvPr id="326" name="Google Shape;3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SELENA</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User needs to perform calculations for initial start time, could have a toggle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sensors for the truck were turned on at separate times and as a result the trucks may not start moving at correct times)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Only one camera option, being able to toggle cameras with a swivel would be optimal (Name different angles)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
        <p:nvSpPr>
          <p:cNvPr id="332" name="Google Shape;3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SELENA</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457200" lvl="0" indent="-304800" algn="l" rtl="0">
              <a:lnSpc>
                <a:spcPct val="100000"/>
              </a:lnSpc>
              <a:spcBef>
                <a:spcPts val="0"/>
              </a:spcBef>
              <a:spcAft>
                <a:spcPts val="0"/>
              </a:spcAft>
              <a:buClr>
                <a:schemeClr val="dk1"/>
              </a:buClr>
              <a:buSzPts val="1200"/>
              <a:buFont typeface="Arial"/>
              <a:buChar char="•"/>
            </a:pPr>
            <a:r>
              <a:rPr lang="en" sz="1200">
                <a:solidFill>
                  <a:schemeClr val="dk1"/>
                </a:solidFill>
              </a:rPr>
              <a:t>For their sponsorship</a:t>
            </a:r>
            <a:endParaRPr sz="1200">
              <a:solidFill>
                <a:schemeClr val="dk1"/>
              </a:solidFill>
            </a:endParaRPr>
          </a:p>
          <a:p>
            <a:pPr marL="457200" lvl="0" indent="-304800" algn="l" rtl="0">
              <a:lnSpc>
                <a:spcPct val="100000"/>
              </a:lnSpc>
              <a:spcBef>
                <a:spcPts val="0"/>
              </a:spcBef>
              <a:spcAft>
                <a:spcPts val="0"/>
              </a:spcAft>
              <a:buClr>
                <a:schemeClr val="dk1"/>
              </a:buClr>
              <a:buSzPts val="1200"/>
              <a:buFont typeface="Arial"/>
              <a:buChar char="•"/>
            </a:pPr>
            <a:r>
              <a:rPr lang="en" sz="1200">
                <a:solidFill>
                  <a:schemeClr val="dk1"/>
                </a:solidFill>
              </a:rPr>
              <a:t>For helping us declutter our data and debug code</a:t>
            </a:r>
            <a:endParaRPr sz="1200">
              <a:solidFill>
                <a:schemeClr val="dk1"/>
              </a:solidFill>
            </a:endParaRPr>
          </a:p>
          <a:p>
            <a:pPr marL="457200" lvl="0" indent="-304800" algn="l" rtl="0">
              <a:lnSpc>
                <a:spcPct val="100000"/>
              </a:lnSpc>
              <a:spcBef>
                <a:spcPts val="0"/>
              </a:spcBef>
              <a:spcAft>
                <a:spcPts val="0"/>
              </a:spcAft>
              <a:buClr>
                <a:schemeClr val="dk1"/>
              </a:buClr>
              <a:buSzPts val="1200"/>
              <a:buFont typeface="Arial"/>
              <a:buChar char="•"/>
            </a:pPr>
            <a:r>
              <a:rPr lang="en" sz="1200">
                <a:solidFill>
                  <a:schemeClr val="dk1"/>
                </a:solidFill>
              </a:rPr>
              <a:t>For helping design and 3D print need materials for our controller</a:t>
            </a:r>
            <a:endParaRPr sz="1200">
              <a:solidFill>
                <a:schemeClr val="dk1"/>
              </a:solidFill>
            </a:endParaRPr>
          </a:p>
          <a:p>
            <a:pPr marL="457200" lvl="0" indent="-304800" algn="l" rtl="0">
              <a:lnSpc>
                <a:spcPct val="100000"/>
              </a:lnSpc>
              <a:spcBef>
                <a:spcPts val="0"/>
              </a:spcBef>
              <a:spcAft>
                <a:spcPts val="0"/>
              </a:spcAft>
              <a:buClr>
                <a:schemeClr val="dk1"/>
              </a:buClr>
              <a:buSzPts val="1200"/>
              <a:buFont typeface="Arial"/>
              <a:buChar char="•"/>
            </a:pPr>
            <a:r>
              <a:rPr lang="en" sz="1200">
                <a:solidFill>
                  <a:schemeClr val="dk1"/>
                </a:solidFill>
              </a:rPr>
              <a:t>For being a great mentor and guiding us through this internship</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
          </a:p>
        </p:txBody>
      </p:sp>
      <p:sp>
        <p:nvSpPr>
          <p:cNvPr id="338" name="Google Shape;3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6421" y="4344028"/>
            <a:ext cx="5485158" cy="4114488"/>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SELENA</a:t>
            </a:r>
            <a:endParaRPr/>
          </a:p>
        </p:txBody>
      </p:sp>
      <p:sp>
        <p:nvSpPr>
          <p:cNvPr id="202" name="Google Shape;2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a:p>
        </p:txBody>
      </p:sp>
      <p:sp>
        <p:nvSpPr>
          <p:cNvPr id="209" name="Google Shape;2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SELENA</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Emphasize the fact that the follower cars need to compare both the data from the leader car and gps data as well as information from its surroundings to ensure it’s on the correct path and won’t cause accidents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
        <p:nvSpPr>
          <p:cNvPr id="216" name="Google Shape;2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Lots of test data, need standardized analysis method</a:t>
            </a:r>
            <a:endParaRPr/>
          </a:p>
        </p:txBody>
      </p:sp>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360"/>
              </a:spcBef>
              <a:spcAft>
                <a:spcPts val="0"/>
              </a:spcAft>
              <a:buClr>
                <a:schemeClr val="dk1"/>
              </a:buClr>
              <a:buSzPts val="1200"/>
              <a:buFont typeface="Arial"/>
              <a:buNone/>
            </a:pPr>
            <a:r>
              <a:rPr lang="en" sz="1200" b="1">
                <a:solidFill>
                  <a:schemeClr val="dk1"/>
                </a:solidFill>
              </a:rPr>
              <a:t>JAMES</a:t>
            </a:r>
            <a:endParaRPr sz="1200" b="1">
              <a:solidFill>
                <a:schemeClr val="dk1"/>
              </a:solidFill>
            </a:endParaRPr>
          </a:p>
          <a:p>
            <a:pPr marL="0" lvl="0" indent="0" algn="l" rtl="0">
              <a:lnSpc>
                <a:spcPct val="100000"/>
              </a:lnSpc>
              <a:spcBef>
                <a:spcPts val="360"/>
              </a:spcBef>
              <a:spcAft>
                <a:spcPts val="0"/>
              </a:spcAft>
              <a:buClr>
                <a:schemeClr val="dk1"/>
              </a:buClr>
              <a:buSzPts val="1200"/>
              <a:buFont typeface="Arial"/>
              <a:buNone/>
            </a:pPr>
            <a:r>
              <a:rPr lang="en" sz="1200">
                <a:solidFill>
                  <a:schemeClr val="dk1"/>
                </a:solidFill>
              </a:rPr>
              <a:t>You saw Miraya’s presentation on visual analytics workbench that analysts can use to interface directly with their data running on large-scale data systems. Our portion of the dashboard is a visual representation of the data being processed.</a:t>
            </a:r>
            <a:endParaRPr/>
          </a:p>
        </p:txBody>
      </p:sp>
      <p:sp>
        <p:nvSpPr>
          <p:cNvPr id="228" name="Google Shape;2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15875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158750" lvl="0" indent="0" algn="l" rtl="0">
              <a:lnSpc>
                <a:spcPct val="100000"/>
              </a:lnSpc>
              <a:spcBef>
                <a:spcPts val="0"/>
              </a:spcBef>
              <a:spcAft>
                <a:spcPts val="0"/>
              </a:spcAft>
              <a:buClr>
                <a:schemeClr val="dk1"/>
              </a:buClr>
              <a:buSzPts val="1100"/>
              <a:buFont typeface="Arial"/>
              <a:buNone/>
            </a:pPr>
            <a:r>
              <a:rPr lang="en">
                <a:solidFill>
                  <a:schemeClr val="dk1"/>
                </a:solidFill>
              </a:rPr>
              <a:t>Here is an artistic rendering of what the framework would look like.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r>
              <a:rPr lang="en">
                <a:solidFill>
                  <a:schemeClr val="dk1"/>
                </a:solidFill>
              </a:rPr>
              <a:t>Bottom right hand corner is where simulation would go.</a:t>
            </a:r>
            <a:endParaRPr/>
          </a:p>
        </p:txBody>
      </p:sp>
      <p:sp>
        <p:nvSpPr>
          <p:cNvPr id="254" name="Google Shape;2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JAMES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i="1">
                <a:solidFill>
                  <a:schemeClr val="dk1"/>
                </a:solidFill>
              </a:rPr>
              <a:t>Discuss custom models and production process, discuss issues with textures on provided terrain map due to updates outdating texture mapping</a:t>
            </a:r>
            <a:endParaRPr b="1"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i="1">
                <a:solidFill>
                  <a:schemeClr val="dk1"/>
                </a:solidFill>
              </a:rPr>
              <a:t>Terrain map gps data from apg, the texture mapping methods are outdated which caused it to look grainy. </a:t>
            </a:r>
            <a:endParaRPr b="1" i="1">
              <a:solidFill>
                <a:schemeClr val="dk1"/>
              </a:solidFill>
            </a:endParaRPr>
          </a:p>
        </p:txBody>
      </p:sp>
      <p:sp>
        <p:nvSpPr>
          <p:cNvPr id="261" name="Google Shape;2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6421" y="4344028"/>
            <a:ext cx="5485200" cy="41145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SELENA</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Camera distance from the track</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Truck not staying on track, but maintaining proper shape.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Track not warped in preparation, GPS data potentially not accurate enough to portray proper driving path</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Two trucks on the track(The second one is green)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Trucks don’t change direction on track, just move along it for now</a:t>
            </a:r>
            <a:endParaRPr>
              <a:solidFill>
                <a:schemeClr val="dk1"/>
              </a:solidFill>
            </a:endParaRPr>
          </a:p>
        </p:txBody>
      </p:sp>
      <p:sp>
        <p:nvSpPr>
          <p:cNvPr id="270" name="Google Shape;2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White Cover Slide">
  <p:cSld name="2_White Cover Slide">
    <p:bg>
      <p:bgPr>
        <a:solidFill>
          <a:schemeClr val="lt1"/>
        </a:solidFill>
        <a:effectLst/>
      </p:bgPr>
    </p:bg>
    <p:spTree>
      <p:nvGrpSpPr>
        <p:cNvPr id="1" name="Shape 14"/>
        <p:cNvGrpSpPr/>
        <p:nvPr/>
      </p:nvGrpSpPr>
      <p:grpSpPr>
        <a:xfrm>
          <a:off x="0" y="0"/>
          <a:ext cx="0" cy="0"/>
          <a:chOff x="0" y="0"/>
          <a:chExt cx="0" cy="0"/>
        </a:xfrm>
      </p:grpSpPr>
      <p:pic>
        <p:nvPicPr>
          <p:cNvPr id="15" name="Google Shape;15;p21"/>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6" name="Google Shape;16;p21"/>
          <p:cNvSpPr/>
          <p:nvPr/>
        </p:nvSpPr>
        <p:spPr>
          <a:xfrm>
            <a:off x="1828800" y="6638561"/>
            <a:ext cx="8534400" cy="21544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600"/>
              <a:buFont typeface="Arial"/>
              <a:buNone/>
            </a:pPr>
            <a:r>
              <a:rPr lang="en" sz="800" b="0" i="0" u="none" strike="noStrike" cap="none">
                <a:solidFill>
                  <a:schemeClr val="accent2"/>
                </a:solidFill>
                <a:latin typeface="Arial"/>
                <a:ea typeface="Arial"/>
                <a:cs typeface="Arial"/>
                <a:sym typeface="Arial"/>
              </a:rPr>
              <a:t>UNCLASSIFIED</a:t>
            </a:r>
            <a:endParaRPr sz="800" b="0" i="0" u="none" strike="noStrike" cap="none">
              <a:solidFill>
                <a:schemeClr val="accent2"/>
              </a:solidFill>
              <a:latin typeface="Arial"/>
              <a:ea typeface="Arial"/>
              <a:cs typeface="Arial"/>
              <a:sym typeface="Arial"/>
            </a:endParaRPr>
          </a:p>
        </p:txBody>
      </p:sp>
      <p:sp>
        <p:nvSpPr>
          <p:cNvPr id="17" name="Google Shape;17;p21"/>
          <p:cNvSpPr/>
          <p:nvPr/>
        </p:nvSpPr>
        <p:spPr>
          <a:xfrm>
            <a:off x="0" y="1407"/>
            <a:ext cx="12192000" cy="21544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600"/>
              <a:buFont typeface="Arial"/>
              <a:buNone/>
            </a:pPr>
            <a:r>
              <a:rPr lang="en" sz="800" b="0" i="0" u="none" strike="noStrike" cap="none">
                <a:solidFill>
                  <a:schemeClr val="accent2"/>
                </a:solidFill>
                <a:latin typeface="Arial"/>
                <a:ea typeface="Arial"/>
                <a:cs typeface="Arial"/>
                <a:sym typeface="Arial"/>
              </a:rPr>
              <a:t>UNCLASSIFIED//FOR OFFICIAL USE ONLY</a:t>
            </a:r>
            <a:endParaRPr sz="800" b="0" i="0" u="none" strike="noStrike" cap="none">
              <a:solidFill>
                <a:schemeClr val="accent2"/>
              </a:solidFill>
              <a:latin typeface="Arial"/>
              <a:ea typeface="Arial"/>
              <a:cs typeface="Arial"/>
              <a:sym typeface="Arial"/>
            </a:endParaRPr>
          </a:p>
        </p:txBody>
      </p:sp>
      <p:sp>
        <p:nvSpPr>
          <p:cNvPr id="18" name="Google Shape;18;p21"/>
          <p:cNvSpPr txBox="1">
            <a:spLocks noGrp="1"/>
          </p:cNvSpPr>
          <p:nvPr>
            <p:ph type="body" idx="1"/>
          </p:nvPr>
        </p:nvSpPr>
        <p:spPr>
          <a:xfrm>
            <a:off x="306337" y="5376078"/>
            <a:ext cx="8966419" cy="355893"/>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66666"/>
              </a:lnSpc>
              <a:spcBef>
                <a:spcPts val="267"/>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1"/>
          <p:cNvSpPr txBox="1">
            <a:spLocks noGrp="1"/>
          </p:cNvSpPr>
          <p:nvPr>
            <p:ph type="body" idx="2"/>
          </p:nvPr>
        </p:nvSpPr>
        <p:spPr>
          <a:xfrm>
            <a:off x="306337" y="5671676"/>
            <a:ext cx="8966419" cy="355893"/>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66666"/>
              </a:lnSpc>
              <a:spcBef>
                <a:spcPts val="267"/>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21"/>
          <p:cNvSpPr txBox="1">
            <a:spLocks noGrp="1"/>
          </p:cNvSpPr>
          <p:nvPr>
            <p:ph type="body" idx="3"/>
          </p:nvPr>
        </p:nvSpPr>
        <p:spPr>
          <a:xfrm>
            <a:off x="306337" y="5967274"/>
            <a:ext cx="8966419" cy="355893"/>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66666"/>
              </a:lnSpc>
              <a:spcBef>
                <a:spcPts val="267"/>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21"/>
          <p:cNvSpPr txBox="1">
            <a:spLocks noGrp="1"/>
          </p:cNvSpPr>
          <p:nvPr>
            <p:ph type="body" idx="4"/>
          </p:nvPr>
        </p:nvSpPr>
        <p:spPr>
          <a:xfrm>
            <a:off x="306337" y="6487064"/>
            <a:ext cx="2014168" cy="366939"/>
          </a:xfrm>
          <a:prstGeom prst="rect">
            <a:avLst/>
          </a:prstGeom>
          <a:noFill/>
          <a:ln>
            <a:noFill/>
          </a:ln>
        </p:spPr>
        <p:txBody>
          <a:bodyPr spcFirstLastPara="1" wrap="square" lIns="68575" tIns="34275" rIns="68575" bIns="34275" anchor="t" anchorCtr="0">
            <a:noAutofit/>
          </a:bodyPr>
          <a:lstStyle>
            <a:lvl1pPr marL="457200" marR="0" lvl="0" indent="-228600" algn="l" rtl="0">
              <a:lnSpc>
                <a:spcPct val="250000"/>
              </a:lnSpc>
              <a:spcBef>
                <a:spcPts val="0"/>
              </a:spcBef>
              <a:spcAft>
                <a:spcPts val="0"/>
              </a:spcAft>
              <a:buClr>
                <a:srgbClr val="000000"/>
              </a:buClr>
              <a:buSzPts val="1100"/>
              <a:buFont typeface="Arial"/>
              <a:buNone/>
              <a:defRPr sz="800" b="0" i="0" u="none" strike="noStrike" cap="none">
                <a:solidFill>
                  <a:schemeClr val="accent2"/>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21"/>
          <p:cNvSpPr/>
          <p:nvPr/>
        </p:nvSpPr>
        <p:spPr>
          <a:xfrm>
            <a:off x="306338" y="2440244"/>
            <a:ext cx="10788997" cy="1754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3600" b="0" i="0" u="none" strike="noStrike" cap="none">
                <a:solidFill>
                  <a:schemeClr val="dk1"/>
                </a:solidFill>
                <a:latin typeface="Arial"/>
                <a:ea typeface="Arial"/>
                <a:cs typeface="Arial"/>
                <a:sym typeface="Arial"/>
              </a:rPr>
              <a:t>U.S. ARMY COMBAT CAPABILITIES DEVELOPMENT COMMAND – </a:t>
            </a:r>
            <a:br>
              <a:rPr lang="en" sz="3600" b="0" i="0" u="none" strike="noStrike" cap="none">
                <a:solidFill>
                  <a:schemeClr val="dk1"/>
                </a:solidFill>
                <a:latin typeface="Arial"/>
                <a:ea typeface="Arial"/>
                <a:cs typeface="Arial"/>
                <a:sym typeface="Arial"/>
              </a:rPr>
            </a:br>
            <a:r>
              <a:rPr lang="en" sz="3600" b="0" i="0" u="none" strike="noStrike" cap="none">
                <a:solidFill>
                  <a:schemeClr val="dk1"/>
                </a:solidFill>
                <a:latin typeface="Arial"/>
                <a:ea typeface="Arial"/>
                <a:cs typeface="Arial"/>
                <a:sym typeface="Arial"/>
              </a:rPr>
              <a:t>ARMY RESEARCH LABORATORY</a:t>
            </a:r>
            <a:endParaRPr sz="3600" b="0" i="0" u="none" strike="noStrike" cap="none">
              <a:solidFill>
                <a:schemeClr val="dk1"/>
              </a:solidFill>
              <a:latin typeface="Arial"/>
              <a:ea typeface="Arial"/>
              <a:cs typeface="Arial"/>
              <a:sym typeface="Arial"/>
            </a:endParaRPr>
          </a:p>
        </p:txBody>
      </p:sp>
      <p:sp>
        <p:nvSpPr>
          <p:cNvPr id="23" name="Google Shape;23;p21"/>
          <p:cNvSpPr txBox="1">
            <a:spLocks noGrp="1"/>
          </p:cNvSpPr>
          <p:nvPr>
            <p:ph type="body" idx="5"/>
          </p:nvPr>
        </p:nvSpPr>
        <p:spPr>
          <a:xfrm>
            <a:off x="306338" y="4379765"/>
            <a:ext cx="10788999" cy="450784"/>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400"/>
              </a:spcBef>
              <a:spcAft>
                <a:spcPts val="0"/>
              </a:spcAft>
              <a:buClr>
                <a:srgbClr val="000000"/>
              </a:buClr>
              <a:buSzPts val="1100"/>
              <a:buFont typeface="Arial"/>
              <a:buNone/>
              <a:defRPr sz="20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1"/>
          <p:cNvSpPr txBox="1">
            <a:spLocks noGrp="1"/>
          </p:cNvSpPr>
          <p:nvPr>
            <p:ph type="body" idx="6"/>
          </p:nvPr>
        </p:nvSpPr>
        <p:spPr>
          <a:xfrm>
            <a:off x="9779931" y="5495278"/>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37150" tIns="68575" rIns="137150" bIns="68575" anchor="ctr" anchorCtr="0">
            <a:noAutofit/>
          </a:bodyPr>
          <a:lstStyle>
            <a:lvl1pPr marL="457200" marR="0" lvl="0" indent="-228600" algn="ctr" rtl="0">
              <a:lnSpc>
                <a:spcPct val="100000"/>
              </a:lnSpc>
              <a:spcBef>
                <a:spcPts val="133"/>
              </a:spcBef>
              <a:spcAft>
                <a:spcPts val="0"/>
              </a:spcAft>
              <a:buClr>
                <a:srgbClr val="000000"/>
              </a:buClr>
              <a:buSzPts val="1100"/>
              <a:buFont typeface="Arial"/>
              <a:buNone/>
              <a:defRPr sz="667" b="0" i="0" u="none" strike="noStrike" cap="none">
                <a:solidFill>
                  <a:schemeClr val="accent2"/>
                </a:solidFill>
                <a:latin typeface="Arial"/>
                <a:ea typeface="Arial"/>
                <a:cs typeface="Arial"/>
                <a:sym typeface="Arial"/>
              </a:defRPr>
            </a:lvl1pPr>
            <a:lvl2pPr marL="914400" marR="0" lvl="1"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2pPr>
            <a:lvl3pPr marL="1371600" marR="0" lvl="2"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3pPr>
            <a:lvl4pPr marL="1828800" marR="0" lvl="3"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4pPr>
            <a:lvl5pPr marL="2286000" marR="0" lvl="4" indent="-323850" algn="l" rtl="0">
              <a:lnSpc>
                <a:spcPct val="100000"/>
              </a:lnSpc>
              <a:spcBef>
                <a:spcPts val="400"/>
              </a:spcBef>
              <a:spcAft>
                <a:spcPts val="0"/>
              </a:spcAft>
              <a:buClr>
                <a:srgbClr val="D8D8D8"/>
              </a:buClr>
              <a:buSzPts val="1500"/>
              <a:buFont typeface="Arial"/>
              <a:buChar char="»"/>
              <a:defRPr sz="2000" b="0" i="0" u="none" strike="noStrike" cap="none">
                <a:solidFill>
                  <a:srgbClr val="D8D8D8"/>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1"/>
          <p:cNvPicPr preferRelativeResize="0"/>
          <p:nvPr/>
        </p:nvPicPr>
        <p:blipFill rotWithShape="1">
          <a:blip r:embed="rId3">
            <a:alphaModFix/>
          </a:blip>
          <a:srcRect/>
          <a:stretch/>
        </p:blipFill>
        <p:spPr>
          <a:xfrm>
            <a:off x="5357832" y="5943600"/>
            <a:ext cx="1336283" cy="656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442210" y="2286001"/>
            <a:ext cx="11000490" cy="128587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94" name="Google Shape;94;p31"/>
          <p:cNvSpPr txBox="1">
            <a:spLocks noGrp="1"/>
          </p:cNvSpPr>
          <p:nvPr>
            <p:ph type="body" idx="1"/>
          </p:nvPr>
        </p:nvSpPr>
        <p:spPr>
          <a:xfrm>
            <a:off x="442210" y="3569973"/>
            <a:ext cx="11000490" cy="854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5" name="Google Shape;95;p31"/>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lumn">
  <p:cSld name="1_One Column">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98" name="Google Shape;98;p32"/>
          <p:cNvSpPr txBox="1">
            <a:spLocks noGrp="1"/>
          </p:cNvSpPr>
          <p:nvPr>
            <p:ph type="body" idx="1"/>
          </p:nvPr>
        </p:nvSpPr>
        <p:spPr>
          <a:xfrm>
            <a:off x="442210" y="1228725"/>
            <a:ext cx="11025890" cy="4714874"/>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32"/>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102" name="Google Shape;102;p33"/>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st Page with Black">
  <p:cSld name="1st Page with Black">
    <p:bg>
      <p:bgPr>
        <a:solidFill>
          <a:schemeClr val="lt1"/>
        </a:solidFill>
        <a:effectLst/>
      </p:bgPr>
    </p:bg>
    <p:spTree>
      <p:nvGrpSpPr>
        <p:cNvPr id="1" name="Shape 103"/>
        <p:cNvGrpSpPr/>
        <p:nvPr/>
      </p:nvGrpSpPr>
      <p:grpSpPr>
        <a:xfrm>
          <a:off x="0" y="0"/>
          <a:ext cx="0" cy="0"/>
          <a:chOff x="0" y="0"/>
          <a:chExt cx="0" cy="0"/>
        </a:xfrm>
      </p:grpSpPr>
      <p:pic>
        <p:nvPicPr>
          <p:cNvPr id="104" name="Google Shape;104;p34"/>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105" name="Google Shape;105;p34"/>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06" name="Google Shape;106;p34"/>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07" name="Google Shape;107;p34"/>
          <p:cNvSpPr txBox="1">
            <a:spLocks noGrp="1"/>
          </p:cNvSpPr>
          <p:nvPr>
            <p:ph type="body" idx="1"/>
          </p:nvPr>
        </p:nvSpPr>
        <p:spPr>
          <a:xfrm>
            <a:off x="408451" y="4388641"/>
            <a:ext cx="10320000" cy="45078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34"/>
          <p:cNvSpPr txBox="1">
            <a:spLocks noGrp="1"/>
          </p:cNvSpPr>
          <p:nvPr>
            <p:ph type="body" idx="2"/>
          </p:nvPr>
        </p:nvSpPr>
        <p:spPr>
          <a:xfrm>
            <a:off x="408451" y="5234030"/>
            <a:ext cx="1032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4"/>
          <p:cNvSpPr txBox="1">
            <a:spLocks noGrp="1"/>
          </p:cNvSpPr>
          <p:nvPr>
            <p:ph type="body" idx="3"/>
          </p:nvPr>
        </p:nvSpPr>
        <p:spPr>
          <a:xfrm>
            <a:off x="408451" y="5596340"/>
            <a:ext cx="1032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34"/>
          <p:cNvSpPr txBox="1">
            <a:spLocks noGrp="1"/>
          </p:cNvSpPr>
          <p:nvPr>
            <p:ph type="body" idx="4"/>
          </p:nvPr>
        </p:nvSpPr>
        <p:spPr>
          <a:xfrm>
            <a:off x="408451" y="5967275"/>
            <a:ext cx="1032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34"/>
          <p:cNvSpPr txBox="1">
            <a:spLocks noGrp="1"/>
          </p:cNvSpPr>
          <p:nvPr>
            <p:ph type="body" idx="5"/>
          </p:nvPr>
        </p:nvSpPr>
        <p:spPr>
          <a:xfrm>
            <a:off x="408451" y="6487065"/>
            <a:ext cx="2685557"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34"/>
          <p:cNvSpPr/>
          <p:nvPr/>
        </p:nvSpPr>
        <p:spPr>
          <a:xfrm>
            <a:off x="408451" y="2404732"/>
            <a:ext cx="10320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a:solidFill>
                  <a:schemeClr val="lt1"/>
                </a:solidFill>
                <a:latin typeface="Arial"/>
                <a:ea typeface="Arial"/>
                <a:cs typeface="Arial"/>
                <a:sym typeface="Arial"/>
              </a:rPr>
              <a:t>U.S. ARMY RESEARCH, DEVELOPMENT AND ENGINEERING COMMAND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White Cover Slide">
  <p:cSld name="2_White Cover Slide">
    <p:bg>
      <p:bgPr>
        <a:solidFill>
          <a:schemeClr val="lt1"/>
        </a:solidFill>
        <a:effectLst/>
      </p:bgPr>
    </p:bg>
    <p:spTree>
      <p:nvGrpSpPr>
        <p:cNvPr id="1" name="Shape 118"/>
        <p:cNvGrpSpPr/>
        <p:nvPr/>
      </p:nvGrpSpPr>
      <p:grpSpPr>
        <a:xfrm>
          <a:off x="0" y="0"/>
          <a:ext cx="0" cy="0"/>
          <a:chOff x="0" y="0"/>
          <a:chExt cx="0" cy="0"/>
        </a:xfrm>
      </p:grpSpPr>
      <p:pic>
        <p:nvPicPr>
          <p:cNvPr id="119" name="Google Shape;119;p36"/>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20" name="Google Shape;120;p36"/>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21" name="Google Shape;121;p36"/>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22" name="Google Shape;122;p36"/>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36"/>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36"/>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5" name="Google Shape;125;p36"/>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36"/>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dk1"/>
                </a:solidFill>
                <a:latin typeface="Arial"/>
                <a:ea typeface="Arial"/>
                <a:cs typeface="Arial"/>
                <a:sym typeface="Arial"/>
              </a:rPr>
              <a:t>U.S. ARMY COMBAT CAPABILITIES DEVELOPMENT COMMAND – </a:t>
            </a:r>
            <a:br>
              <a:rPr lang="en" sz="3600">
                <a:solidFill>
                  <a:schemeClr val="dk1"/>
                </a:solidFill>
                <a:latin typeface="Arial"/>
                <a:ea typeface="Arial"/>
                <a:cs typeface="Arial"/>
                <a:sym typeface="Arial"/>
              </a:rPr>
            </a:br>
            <a:r>
              <a:rPr lang="en" sz="3600">
                <a:solidFill>
                  <a:schemeClr val="dk1"/>
                </a:solidFill>
                <a:latin typeface="Arial"/>
                <a:ea typeface="Arial"/>
                <a:cs typeface="Arial"/>
                <a:sym typeface="Arial"/>
              </a:rPr>
              <a:t>ARMY RESEARCH LABORATORY</a:t>
            </a:r>
            <a:endParaRPr sz="3600">
              <a:solidFill>
                <a:schemeClr val="dk1"/>
              </a:solidFill>
              <a:latin typeface="Arial"/>
              <a:ea typeface="Arial"/>
              <a:cs typeface="Arial"/>
              <a:sym typeface="Arial"/>
            </a:endParaRPr>
          </a:p>
        </p:txBody>
      </p:sp>
      <p:sp>
        <p:nvSpPr>
          <p:cNvPr id="127" name="Google Shape;127;p36"/>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36"/>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9" name="Google Shape;129;p36"/>
          <p:cNvPicPr preferRelativeResize="0"/>
          <p:nvPr/>
        </p:nvPicPr>
        <p:blipFill rotWithShape="1">
          <a:blip r:embed="rId3">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Black Cover Slide">
  <p:cSld name="2_Black Cover Slide">
    <p:bg>
      <p:bgPr>
        <a:solidFill>
          <a:schemeClr val="lt1"/>
        </a:solidFill>
        <a:effectLst/>
      </p:bgPr>
    </p:bg>
    <p:spTree>
      <p:nvGrpSpPr>
        <p:cNvPr id="1" name="Shape 130"/>
        <p:cNvGrpSpPr/>
        <p:nvPr/>
      </p:nvGrpSpPr>
      <p:grpSpPr>
        <a:xfrm>
          <a:off x="0" y="0"/>
          <a:ext cx="0" cy="0"/>
          <a:chOff x="0" y="0"/>
          <a:chExt cx="0" cy="0"/>
        </a:xfrm>
      </p:grpSpPr>
      <p:pic>
        <p:nvPicPr>
          <p:cNvPr id="131" name="Google Shape;131;p37"/>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32" name="Google Shape;132;p37"/>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33" name="Google Shape;133;p37"/>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34" name="Google Shape;134;p37"/>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Google Shape;135;p37"/>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37"/>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37"/>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37"/>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lt1"/>
                </a:solidFill>
                <a:latin typeface="Arial"/>
                <a:ea typeface="Arial"/>
                <a:cs typeface="Arial"/>
                <a:sym typeface="Arial"/>
              </a:rPr>
              <a:t>U.S. ARMY COMBAT CAPABILITIES DEVELOPMENT COMMAND – </a:t>
            </a:r>
            <a:br>
              <a:rPr lang="en" sz="3600">
                <a:solidFill>
                  <a:schemeClr val="lt1"/>
                </a:solidFill>
                <a:latin typeface="Arial"/>
                <a:ea typeface="Arial"/>
                <a:cs typeface="Arial"/>
                <a:sym typeface="Arial"/>
              </a:rPr>
            </a:br>
            <a:r>
              <a:rPr lang="en" sz="3600">
                <a:solidFill>
                  <a:schemeClr val="lt1"/>
                </a:solidFill>
                <a:latin typeface="Arial"/>
                <a:ea typeface="Arial"/>
                <a:cs typeface="Arial"/>
                <a:sym typeface="Arial"/>
              </a:rPr>
              <a:t>ARMY RESEARCH LABORATORY</a:t>
            </a:r>
            <a:endParaRPr sz="3600">
              <a:solidFill>
                <a:schemeClr val="lt1"/>
              </a:solidFill>
              <a:latin typeface="Arial"/>
              <a:ea typeface="Arial"/>
              <a:cs typeface="Arial"/>
              <a:sym typeface="Arial"/>
            </a:endParaRPr>
          </a:p>
        </p:txBody>
      </p:sp>
      <p:sp>
        <p:nvSpPr>
          <p:cNvPr id="139" name="Google Shape;139;p37"/>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37"/>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1"/>
        <p:cNvGrpSpPr/>
        <p:nvPr/>
      </p:nvGrpSpPr>
      <p:grpSpPr>
        <a:xfrm>
          <a:off x="0" y="0"/>
          <a:ext cx="0" cy="0"/>
          <a:chOff x="0" y="0"/>
          <a:chExt cx="0" cy="0"/>
        </a:xfrm>
      </p:grpSpPr>
      <p:sp>
        <p:nvSpPr>
          <p:cNvPr id="142" name="Google Shape;142;p38"/>
          <p:cNvSpPr txBox="1">
            <a:spLocks noGrp="1"/>
          </p:cNvSpPr>
          <p:nvPr>
            <p:ph type="title"/>
          </p:nvPr>
        </p:nvSpPr>
        <p:spPr>
          <a:xfrm>
            <a:off x="442210" y="2286001"/>
            <a:ext cx="11000490" cy="128587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3" name="Google Shape;143;p38"/>
          <p:cNvSpPr txBox="1">
            <a:spLocks noGrp="1"/>
          </p:cNvSpPr>
          <p:nvPr>
            <p:ph type="body" idx="1"/>
          </p:nvPr>
        </p:nvSpPr>
        <p:spPr>
          <a:xfrm>
            <a:off x="442210" y="3569973"/>
            <a:ext cx="11000490" cy="854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4" name="Google Shape;144;p38"/>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One Column">
  <p:cSld name="2_One Column">
    <p:spTree>
      <p:nvGrpSpPr>
        <p:cNvPr id="1" name="Shape 145"/>
        <p:cNvGrpSpPr/>
        <p:nvPr/>
      </p:nvGrpSpPr>
      <p:grpSpPr>
        <a:xfrm>
          <a:off x="0" y="0"/>
          <a:ext cx="0" cy="0"/>
          <a:chOff x="0" y="0"/>
          <a:chExt cx="0" cy="0"/>
        </a:xfrm>
      </p:grpSpPr>
      <p:sp>
        <p:nvSpPr>
          <p:cNvPr id="146" name="Google Shape;146;p39"/>
          <p:cNvSpPr txBox="1">
            <a:spLocks noGrp="1"/>
          </p:cNvSpPr>
          <p:nvPr>
            <p:ph type="body" idx="1"/>
          </p:nvPr>
        </p:nvSpPr>
        <p:spPr>
          <a:xfrm>
            <a:off x="442210" y="1228725"/>
            <a:ext cx="11025890" cy="4714874"/>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39"/>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148" name="Google Shape;148;p39"/>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49"/>
        <p:cNvGrpSpPr/>
        <p:nvPr/>
      </p:nvGrpSpPr>
      <p:grpSpPr>
        <a:xfrm>
          <a:off x="0" y="0"/>
          <a:ext cx="0" cy="0"/>
          <a:chOff x="0" y="0"/>
          <a:chExt cx="0" cy="0"/>
        </a:xfrm>
      </p:grpSpPr>
      <p:sp>
        <p:nvSpPr>
          <p:cNvPr id="150" name="Google Shape;150;p40"/>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151" name="Google Shape;151;p40"/>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4_White Cover Slide">
  <p:cSld name="4_White Cover Slide">
    <p:bg>
      <p:bgPr>
        <a:solidFill>
          <a:schemeClr val="lt1"/>
        </a:solidFill>
        <a:effectLst/>
      </p:bgPr>
    </p:bg>
    <p:spTree>
      <p:nvGrpSpPr>
        <p:cNvPr id="1" name="Shape 157"/>
        <p:cNvGrpSpPr/>
        <p:nvPr/>
      </p:nvGrpSpPr>
      <p:grpSpPr>
        <a:xfrm>
          <a:off x="0" y="0"/>
          <a:ext cx="0" cy="0"/>
          <a:chOff x="0" y="0"/>
          <a:chExt cx="0" cy="0"/>
        </a:xfrm>
      </p:grpSpPr>
      <p:pic>
        <p:nvPicPr>
          <p:cNvPr id="158" name="Google Shape;158;p42"/>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59" name="Google Shape;159;p42"/>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sz="800">
              <a:solidFill>
                <a:schemeClr val="accent2"/>
              </a:solidFill>
              <a:latin typeface="Arial"/>
              <a:ea typeface="Arial"/>
              <a:cs typeface="Arial"/>
              <a:sym typeface="Arial"/>
            </a:endParaRPr>
          </a:p>
        </p:txBody>
      </p:sp>
      <p:sp>
        <p:nvSpPr>
          <p:cNvPr id="160" name="Google Shape;160;p42"/>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sz="800">
              <a:solidFill>
                <a:schemeClr val="accent2"/>
              </a:solidFill>
              <a:latin typeface="Arial"/>
              <a:ea typeface="Arial"/>
              <a:cs typeface="Arial"/>
              <a:sym typeface="Arial"/>
            </a:endParaRPr>
          </a:p>
        </p:txBody>
      </p:sp>
      <p:sp>
        <p:nvSpPr>
          <p:cNvPr id="161" name="Google Shape;161;p42"/>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42"/>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42"/>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Google Shape;164;p42"/>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42"/>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dk1"/>
                </a:solidFill>
                <a:latin typeface="Arial"/>
                <a:ea typeface="Arial"/>
                <a:cs typeface="Arial"/>
                <a:sym typeface="Arial"/>
              </a:rPr>
              <a:t>U.S. ARMY COMBAT CAPABILITIES DEVELOPMENT COMMAND – </a:t>
            </a:r>
            <a:br>
              <a:rPr lang="en" sz="3600">
                <a:solidFill>
                  <a:schemeClr val="dk1"/>
                </a:solidFill>
                <a:latin typeface="Arial"/>
                <a:ea typeface="Arial"/>
                <a:cs typeface="Arial"/>
                <a:sym typeface="Arial"/>
              </a:rPr>
            </a:br>
            <a:r>
              <a:rPr lang="en" sz="3600">
                <a:solidFill>
                  <a:schemeClr val="dk1"/>
                </a:solidFill>
                <a:latin typeface="Arial"/>
                <a:ea typeface="Arial"/>
                <a:cs typeface="Arial"/>
                <a:sym typeface="Arial"/>
              </a:rPr>
              <a:t>ARMY RESEARCH LABORATORY</a:t>
            </a:r>
            <a:endParaRPr sz="3600">
              <a:solidFill>
                <a:schemeClr val="dk1"/>
              </a:solidFill>
              <a:latin typeface="Arial"/>
              <a:ea typeface="Arial"/>
              <a:cs typeface="Arial"/>
              <a:sym typeface="Arial"/>
            </a:endParaRPr>
          </a:p>
        </p:txBody>
      </p:sp>
      <p:sp>
        <p:nvSpPr>
          <p:cNvPr id="166" name="Google Shape;166;p42"/>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42"/>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8" name="Google Shape;168;p42"/>
          <p:cNvPicPr preferRelativeResize="0"/>
          <p:nvPr/>
        </p:nvPicPr>
        <p:blipFill rotWithShape="1">
          <a:blip r:embed="rId3">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One Column">
  <p:cSld name="1_One Column">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1455422" y="274639"/>
            <a:ext cx="8971279" cy="506411"/>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400" b="1" i="0" u="none" strike="noStrike" cap="none">
                <a:solidFill>
                  <a:srgbClr val="978473"/>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1" i="0" u="none" strike="noStrike" cap="none">
                <a:solidFill>
                  <a:srgbClr val="978473"/>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1" i="0" u="none" strike="noStrike" cap="none">
                <a:solidFill>
                  <a:srgbClr val="978473"/>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1" i="0" u="none" strike="noStrike" cap="none">
                <a:solidFill>
                  <a:srgbClr val="978473"/>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4400" b="0" i="0" u="none" strike="noStrike" cap="none">
                <a:solidFill>
                  <a:schemeClr val="dk1"/>
                </a:solidFill>
                <a:latin typeface="Arial"/>
                <a:ea typeface="Arial"/>
                <a:cs typeface="Arial"/>
                <a:sym typeface="Arial"/>
              </a:defRPr>
            </a:lvl9pPr>
          </a:lstStyle>
          <a:p>
            <a:endParaRPr/>
          </a:p>
        </p:txBody>
      </p:sp>
      <p:sp>
        <p:nvSpPr>
          <p:cNvPr id="28" name="Google Shape;28;p22"/>
          <p:cNvSpPr txBox="1">
            <a:spLocks noGrp="1"/>
          </p:cNvSpPr>
          <p:nvPr>
            <p:ph type="body" idx="1"/>
          </p:nvPr>
        </p:nvSpPr>
        <p:spPr>
          <a:xfrm>
            <a:off x="442211" y="1228726"/>
            <a:ext cx="11025891" cy="4714873"/>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867" b="1"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3pPr>
            <a:lvl4pPr marL="1828800" marR="0" lvl="3" indent="-323850" algn="l" rtl="0">
              <a:lnSpc>
                <a:spcPct val="100000"/>
              </a:lnSpc>
              <a:spcBef>
                <a:spcPts val="18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4pPr>
            <a:lvl5pPr marL="2286000" marR="0" lvl="4"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5pPr>
            <a:lvl6pPr marL="2743200" marR="0" lvl="5"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9" name="Google Shape;29;p22"/>
          <p:cNvPicPr preferRelativeResize="0"/>
          <p:nvPr/>
        </p:nvPicPr>
        <p:blipFill rotWithShape="1">
          <a:blip r:embed="rId2">
            <a:alphaModFix/>
          </a:blip>
          <a:srcRect/>
          <a:stretch/>
        </p:blipFill>
        <p:spPr>
          <a:xfrm>
            <a:off x="5357832" y="5943600"/>
            <a:ext cx="1336283" cy="65656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_Black Cover Slide">
  <p:cSld name="3_Black Cover Slide">
    <p:bg>
      <p:bgPr>
        <a:solidFill>
          <a:schemeClr val="lt1"/>
        </a:solidFill>
        <a:effectLst/>
      </p:bgPr>
    </p:bg>
    <p:spTree>
      <p:nvGrpSpPr>
        <p:cNvPr id="1" name="Shape 169"/>
        <p:cNvGrpSpPr/>
        <p:nvPr/>
      </p:nvGrpSpPr>
      <p:grpSpPr>
        <a:xfrm>
          <a:off x="0" y="0"/>
          <a:ext cx="0" cy="0"/>
          <a:chOff x="0" y="0"/>
          <a:chExt cx="0" cy="0"/>
        </a:xfrm>
      </p:grpSpPr>
      <p:pic>
        <p:nvPicPr>
          <p:cNvPr id="170" name="Google Shape;170;p43"/>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71" name="Google Shape;171;p43"/>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a:p>
        </p:txBody>
      </p:sp>
      <p:sp>
        <p:nvSpPr>
          <p:cNvPr id="172" name="Google Shape;172;p43"/>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a:p>
        </p:txBody>
      </p:sp>
      <p:sp>
        <p:nvSpPr>
          <p:cNvPr id="173" name="Google Shape;173;p43"/>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43"/>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43"/>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43"/>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43"/>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lt1"/>
                </a:solidFill>
                <a:latin typeface="Arial"/>
                <a:ea typeface="Arial"/>
                <a:cs typeface="Arial"/>
                <a:sym typeface="Arial"/>
              </a:rPr>
              <a:t>U.S. ARMY COMBAT CAPABILITIES DEVELOPMENT COMMAND – </a:t>
            </a:r>
            <a:br>
              <a:rPr lang="en" sz="3600">
                <a:solidFill>
                  <a:schemeClr val="lt1"/>
                </a:solidFill>
                <a:latin typeface="Arial"/>
                <a:ea typeface="Arial"/>
                <a:cs typeface="Arial"/>
                <a:sym typeface="Arial"/>
              </a:rPr>
            </a:br>
            <a:r>
              <a:rPr lang="en" sz="3600">
                <a:solidFill>
                  <a:schemeClr val="lt1"/>
                </a:solidFill>
                <a:latin typeface="Arial"/>
                <a:ea typeface="Arial"/>
                <a:cs typeface="Arial"/>
                <a:sym typeface="Arial"/>
              </a:rPr>
              <a:t>ARMY RESEARCH LABORATORY</a:t>
            </a:r>
            <a:endParaRPr sz="3600">
              <a:solidFill>
                <a:schemeClr val="lt1"/>
              </a:solidFill>
              <a:latin typeface="Arial"/>
              <a:ea typeface="Arial"/>
              <a:cs typeface="Arial"/>
              <a:sym typeface="Arial"/>
            </a:endParaRPr>
          </a:p>
        </p:txBody>
      </p:sp>
      <p:sp>
        <p:nvSpPr>
          <p:cNvPr id="178" name="Google Shape;178;p43"/>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43"/>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80"/>
        <p:cNvGrpSpPr/>
        <p:nvPr/>
      </p:nvGrpSpPr>
      <p:grpSpPr>
        <a:xfrm>
          <a:off x="0" y="0"/>
          <a:ext cx="0" cy="0"/>
          <a:chOff x="0" y="0"/>
          <a:chExt cx="0" cy="0"/>
        </a:xfrm>
      </p:grpSpPr>
      <p:sp>
        <p:nvSpPr>
          <p:cNvPr id="181" name="Google Shape;181;p44"/>
          <p:cNvSpPr txBox="1">
            <a:spLocks noGrp="1"/>
          </p:cNvSpPr>
          <p:nvPr>
            <p:ph type="title"/>
          </p:nvPr>
        </p:nvSpPr>
        <p:spPr>
          <a:xfrm>
            <a:off x="442210" y="2286001"/>
            <a:ext cx="11000490" cy="128587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82" name="Google Shape;182;p44"/>
          <p:cNvSpPr txBox="1">
            <a:spLocks noGrp="1"/>
          </p:cNvSpPr>
          <p:nvPr>
            <p:ph type="body" idx="1"/>
          </p:nvPr>
        </p:nvSpPr>
        <p:spPr>
          <a:xfrm>
            <a:off x="442210" y="3569973"/>
            <a:ext cx="11000490" cy="854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3" name="Google Shape;183;p44"/>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One Column">
  <p:cSld name="4_One Column">
    <p:spTree>
      <p:nvGrpSpPr>
        <p:cNvPr id="1" name="Shape 184"/>
        <p:cNvGrpSpPr/>
        <p:nvPr/>
      </p:nvGrpSpPr>
      <p:grpSpPr>
        <a:xfrm>
          <a:off x="0" y="0"/>
          <a:ext cx="0" cy="0"/>
          <a:chOff x="0" y="0"/>
          <a:chExt cx="0" cy="0"/>
        </a:xfrm>
      </p:grpSpPr>
      <p:sp>
        <p:nvSpPr>
          <p:cNvPr id="185" name="Google Shape;185;p45"/>
          <p:cNvSpPr txBox="1">
            <a:spLocks noGrp="1"/>
          </p:cNvSpPr>
          <p:nvPr>
            <p:ph type="body" idx="1"/>
          </p:nvPr>
        </p:nvSpPr>
        <p:spPr>
          <a:xfrm>
            <a:off x="442210" y="1228725"/>
            <a:ext cx="11025890" cy="4714874"/>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45"/>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187" name="Google Shape;187;p45"/>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88"/>
        <p:cNvGrpSpPr/>
        <p:nvPr/>
      </p:nvGrpSpPr>
      <p:grpSpPr>
        <a:xfrm>
          <a:off x="0" y="0"/>
          <a:ext cx="0" cy="0"/>
          <a:chOff x="0" y="0"/>
          <a:chExt cx="0" cy="0"/>
        </a:xfrm>
      </p:grpSpPr>
      <p:sp>
        <p:nvSpPr>
          <p:cNvPr id="189" name="Google Shape;189;p46"/>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190" name="Google Shape;190;p46"/>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3_White Cover Slide">
  <p:cSld name="3_White Cover Slide">
    <p:bg>
      <p:bgPr>
        <a:solidFill>
          <a:schemeClr val="lt1"/>
        </a:solidFill>
        <a:effectLst/>
      </p:bgPr>
    </p:bg>
    <p:spTree>
      <p:nvGrpSpPr>
        <p:cNvPr id="1" name="Shape 30"/>
        <p:cNvGrpSpPr/>
        <p:nvPr/>
      </p:nvGrpSpPr>
      <p:grpSpPr>
        <a:xfrm>
          <a:off x="0" y="0"/>
          <a:ext cx="0" cy="0"/>
          <a:chOff x="0" y="0"/>
          <a:chExt cx="0" cy="0"/>
        </a:xfrm>
      </p:grpSpPr>
      <p:pic>
        <p:nvPicPr>
          <p:cNvPr id="31" name="Google Shape;31;p23"/>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32" name="Google Shape;32;p23"/>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a:t>
            </a:r>
            <a:endParaRPr/>
          </a:p>
        </p:txBody>
      </p:sp>
      <p:sp>
        <p:nvSpPr>
          <p:cNvPr id="33" name="Google Shape;33;p23"/>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a:t>
            </a:r>
            <a:endParaRPr/>
          </a:p>
        </p:txBody>
      </p:sp>
      <p:sp>
        <p:nvSpPr>
          <p:cNvPr id="34" name="Google Shape;34;p23"/>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23"/>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23"/>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23"/>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23"/>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dk1"/>
                </a:solidFill>
                <a:latin typeface="Arial"/>
                <a:ea typeface="Arial"/>
                <a:cs typeface="Arial"/>
                <a:sym typeface="Arial"/>
              </a:rPr>
              <a:t>U.S. ARMY COMBAT CAPABILITIES DEVELOPMENT COMMAND – </a:t>
            </a:r>
            <a:br>
              <a:rPr lang="en" sz="3600">
                <a:solidFill>
                  <a:schemeClr val="dk1"/>
                </a:solidFill>
                <a:latin typeface="Arial"/>
                <a:ea typeface="Arial"/>
                <a:cs typeface="Arial"/>
                <a:sym typeface="Arial"/>
              </a:rPr>
            </a:br>
            <a:r>
              <a:rPr lang="en" sz="3600">
                <a:solidFill>
                  <a:schemeClr val="dk1"/>
                </a:solidFill>
                <a:latin typeface="Arial"/>
                <a:ea typeface="Arial"/>
                <a:cs typeface="Arial"/>
                <a:sym typeface="Arial"/>
              </a:rPr>
              <a:t>ARMY RESEARCH LABORATORY</a:t>
            </a:r>
            <a:endParaRPr sz="3600">
              <a:solidFill>
                <a:schemeClr val="dk1"/>
              </a:solidFill>
              <a:latin typeface="Arial"/>
              <a:ea typeface="Arial"/>
              <a:cs typeface="Arial"/>
              <a:sym typeface="Arial"/>
            </a:endParaRPr>
          </a:p>
        </p:txBody>
      </p:sp>
      <p:sp>
        <p:nvSpPr>
          <p:cNvPr id="39" name="Google Shape;39;p23"/>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23"/>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1" name="Google Shape;41;p23"/>
          <p:cNvPicPr preferRelativeResize="0"/>
          <p:nvPr/>
        </p:nvPicPr>
        <p:blipFill rotWithShape="1">
          <a:blip r:embed="rId3">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Black Cover Slide">
  <p:cSld name="3_Black Cover Slide">
    <p:bg>
      <p:bgPr>
        <a:solidFill>
          <a:schemeClr val="lt1"/>
        </a:solidFill>
        <a:effectLst/>
      </p:bgPr>
    </p:bg>
    <p:spTree>
      <p:nvGrpSpPr>
        <p:cNvPr id="1" name="Shape 42"/>
        <p:cNvGrpSpPr/>
        <p:nvPr/>
      </p:nvGrpSpPr>
      <p:grpSpPr>
        <a:xfrm>
          <a:off x="0" y="0"/>
          <a:ext cx="0" cy="0"/>
          <a:chOff x="0" y="0"/>
          <a:chExt cx="0" cy="0"/>
        </a:xfrm>
      </p:grpSpPr>
      <p:pic>
        <p:nvPicPr>
          <p:cNvPr id="43" name="Google Shape;43;p24"/>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44" name="Google Shape;44;p24"/>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a:t>
            </a:r>
            <a:endParaRPr/>
          </a:p>
        </p:txBody>
      </p:sp>
      <p:sp>
        <p:nvSpPr>
          <p:cNvPr id="45" name="Google Shape;45;p24"/>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a:t>
            </a:r>
            <a:endParaRPr/>
          </a:p>
        </p:txBody>
      </p:sp>
      <p:sp>
        <p:nvSpPr>
          <p:cNvPr id="46" name="Google Shape;46;p24"/>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24"/>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24"/>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4"/>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4"/>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lt1"/>
                </a:solidFill>
                <a:latin typeface="Arial"/>
                <a:ea typeface="Arial"/>
                <a:cs typeface="Arial"/>
                <a:sym typeface="Arial"/>
              </a:rPr>
              <a:t>U.S. ARMY COMBAT CAPABILITIES DEVELOPMENT COMMAND – </a:t>
            </a:r>
            <a:br>
              <a:rPr lang="en" sz="3600">
                <a:solidFill>
                  <a:schemeClr val="lt1"/>
                </a:solidFill>
                <a:latin typeface="Arial"/>
                <a:ea typeface="Arial"/>
                <a:cs typeface="Arial"/>
                <a:sym typeface="Arial"/>
              </a:rPr>
            </a:br>
            <a:r>
              <a:rPr lang="en" sz="3600">
                <a:solidFill>
                  <a:schemeClr val="lt1"/>
                </a:solidFill>
                <a:latin typeface="Arial"/>
                <a:ea typeface="Arial"/>
                <a:cs typeface="Arial"/>
                <a:sym typeface="Arial"/>
              </a:rPr>
              <a:t>ARMY RESEARCH LABORATORY</a:t>
            </a:r>
            <a:endParaRPr sz="3600">
              <a:solidFill>
                <a:schemeClr val="lt1"/>
              </a:solidFill>
              <a:latin typeface="Arial"/>
              <a:ea typeface="Arial"/>
              <a:cs typeface="Arial"/>
              <a:sym typeface="Arial"/>
            </a:endParaRPr>
          </a:p>
        </p:txBody>
      </p:sp>
      <p:sp>
        <p:nvSpPr>
          <p:cNvPr id="51" name="Google Shape;51;p24"/>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24"/>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442210" y="2286001"/>
            <a:ext cx="11000490" cy="128587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5" name="Google Shape;55;p25"/>
          <p:cNvSpPr txBox="1">
            <a:spLocks noGrp="1"/>
          </p:cNvSpPr>
          <p:nvPr>
            <p:ph type="body" idx="1"/>
          </p:nvPr>
        </p:nvSpPr>
        <p:spPr>
          <a:xfrm>
            <a:off x="442210" y="3569973"/>
            <a:ext cx="11000490" cy="854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6" name="Google Shape;56;p25"/>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lumn">
  <p:cSld name="3_One Column">
    <p:spTree>
      <p:nvGrpSpPr>
        <p:cNvPr id="1" name="Shape 57"/>
        <p:cNvGrpSpPr/>
        <p:nvPr/>
      </p:nvGrpSpPr>
      <p:grpSpPr>
        <a:xfrm>
          <a:off x="0" y="0"/>
          <a:ext cx="0" cy="0"/>
          <a:chOff x="0" y="0"/>
          <a:chExt cx="0" cy="0"/>
        </a:xfrm>
      </p:grpSpPr>
      <p:sp>
        <p:nvSpPr>
          <p:cNvPr id="58" name="Google Shape;58;p26"/>
          <p:cNvSpPr txBox="1">
            <a:spLocks noGrp="1"/>
          </p:cNvSpPr>
          <p:nvPr>
            <p:ph type="body" idx="1"/>
          </p:nvPr>
        </p:nvSpPr>
        <p:spPr>
          <a:xfrm>
            <a:off x="442210" y="1228725"/>
            <a:ext cx="11025890" cy="4714874"/>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6"/>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60" name="Google Shape;60;p26"/>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455421" y="274639"/>
            <a:ext cx="8971279" cy="5064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pic>
        <p:nvPicPr>
          <p:cNvPr id="63" name="Google Shape;63;p27"/>
          <p:cNvPicPr preferRelativeResize="0"/>
          <p:nvPr/>
        </p:nvPicPr>
        <p:blipFill rotWithShape="1">
          <a:blip r:embed="rId2">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White Cover Slide">
  <p:cSld name="1_White Cover Slide">
    <p:bg>
      <p:bgPr>
        <a:solidFill>
          <a:schemeClr val="lt1"/>
        </a:solidFill>
        <a:effectLst/>
      </p:bgPr>
    </p:bg>
    <p:spTree>
      <p:nvGrpSpPr>
        <p:cNvPr id="1" name="Shape 69"/>
        <p:cNvGrpSpPr/>
        <p:nvPr/>
      </p:nvGrpSpPr>
      <p:grpSpPr>
        <a:xfrm>
          <a:off x="0" y="0"/>
          <a:ext cx="0" cy="0"/>
          <a:chOff x="0" y="0"/>
          <a:chExt cx="0" cy="0"/>
        </a:xfrm>
      </p:grpSpPr>
      <p:pic>
        <p:nvPicPr>
          <p:cNvPr id="70" name="Google Shape;70;p29"/>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71" name="Google Shape;71;p29"/>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r>
              <a:rPr lang="en" sz="800" b="0">
                <a:solidFill>
                  <a:schemeClr val="accent1"/>
                </a:solidFill>
                <a:latin typeface="Arial"/>
                <a:ea typeface="Arial"/>
                <a:cs typeface="Arial"/>
                <a:sym typeface="Arial"/>
              </a:rPr>
              <a:t>DRAFT</a:t>
            </a:r>
            <a:r>
              <a:rPr lang="en" sz="800">
                <a:solidFill>
                  <a:schemeClr val="accent2"/>
                </a:solidFill>
                <a:latin typeface="Arial"/>
                <a:ea typeface="Arial"/>
                <a:cs typeface="Arial"/>
                <a:sym typeface="Arial"/>
              </a:rPr>
              <a:t>//PRE-DECISIONAL</a:t>
            </a:r>
            <a:endParaRPr/>
          </a:p>
        </p:txBody>
      </p:sp>
      <p:sp>
        <p:nvSpPr>
          <p:cNvPr id="72" name="Google Shape;72;p29"/>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r>
              <a:rPr lang="en" sz="800" b="0">
                <a:solidFill>
                  <a:schemeClr val="accent1"/>
                </a:solidFill>
                <a:latin typeface="Arial"/>
                <a:ea typeface="Arial"/>
                <a:cs typeface="Arial"/>
                <a:sym typeface="Arial"/>
              </a:rPr>
              <a:t>DRAFT</a:t>
            </a:r>
            <a:r>
              <a:rPr lang="en" sz="800">
                <a:solidFill>
                  <a:schemeClr val="accent2"/>
                </a:solidFill>
                <a:latin typeface="Arial"/>
                <a:ea typeface="Arial"/>
                <a:cs typeface="Arial"/>
                <a:sym typeface="Arial"/>
              </a:rPr>
              <a:t>//PRE-DECISIONAL</a:t>
            </a:r>
            <a:endParaRPr/>
          </a:p>
        </p:txBody>
      </p:sp>
      <p:sp>
        <p:nvSpPr>
          <p:cNvPr id="73" name="Google Shape;73;p29"/>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29"/>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29"/>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29"/>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29"/>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dk1"/>
                </a:solidFill>
                <a:latin typeface="Arial"/>
                <a:ea typeface="Arial"/>
                <a:cs typeface="Arial"/>
                <a:sym typeface="Arial"/>
              </a:rPr>
              <a:t>U.S. ARMY COMBAT CAPABILITIES DEVELOPMENT COMMAND – </a:t>
            </a:r>
            <a:br>
              <a:rPr lang="en" sz="3600">
                <a:solidFill>
                  <a:schemeClr val="dk1"/>
                </a:solidFill>
                <a:latin typeface="Arial"/>
                <a:ea typeface="Arial"/>
                <a:cs typeface="Arial"/>
                <a:sym typeface="Arial"/>
              </a:rPr>
            </a:br>
            <a:r>
              <a:rPr lang="en" sz="3600">
                <a:solidFill>
                  <a:schemeClr val="dk1"/>
                </a:solidFill>
                <a:latin typeface="Arial"/>
                <a:ea typeface="Arial"/>
                <a:cs typeface="Arial"/>
                <a:sym typeface="Arial"/>
              </a:rPr>
              <a:t>ARMY RESEARCH LABORATORY</a:t>
            </a:r>
            <a:endParaRPr sz="3600">
              <a:solidFill>
                <a:schemeClr val="dk1"/>
              </a:solidFill>
              <a:latin typeface="Arial"/>
              <a:ea typeface="Arial"/>
              <a:cs typeface="Arial"/>
              <a:sym typeface="Arial"/>
            </a:endParaRPr>
          </a:p>
        </p:txBody>
      </p:sp>
      <p:sp>
        <p:nvSpPr>
          <p:cNvPr id="78" name="Google Shape;78;p29"/>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29"/>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0" name="Google Shape;80;p29"/>
          <p:cNvPicPr preferRelativeResize="0"/>
          <p:nvPr/>
        </p:nvPicPr>
        <p:blipFill rotWithShape="1">
          <a:blip r:embed="rId3">
            <a:alphaModFix/>
          </a:blip>
          <a:srcRect/>
          <a:stretch/>
        </p:blipFill>
        <p:spPr>
          <a:xfrm>
            <a:off x="5357832" y="5943599"/>
            <a:ext cx="1336283" cy="656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ck Cover Slide">
  <p:cSld name="1_Black Cover Slide">
    <p:bg>
      <p:bgPr>
        <a:solidFill>
          <a:schemeClr val="lt1"/>
        </a:solidFill>
        <a:effectLst/>
      </p:bgPr>
    </p:bg>
    <p:spTree>
      <p:nvGrpSpPr>
        <p:cNvPr id="1" name="Shape 81"/>
        <p:cNvGrpSpPr/>
        <p:nvPr/>
      </p:nvGrpSpPr>
      <p:grpSpPr>
        <a:xfrm>
          <a:off x="0" y="0"/>
          <a:ext cx="0" cy="0"/>
          <a:chOff x="0" y="0"/>
          <a:chExt cx="0" cy="0"/>
        </a:xfrm>
      </p:grpSpPr>
      <p:pic>
        <p:nvPicPr>
          <p:cNvPr id="82" name="Google Shape;82;p30"/>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83" name="Google Shape;83;p30"/>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r>
              <a:rPr lang="en" sz="800" b="0">
                <a:solidFill>
                  <a:schemeClr val="accent4"/>
                </a:solidFill>
                <a:latin typeface="Arial"/>
                <a:ea typeface="Arial"/>
                <a:cs typeface="Arial"/>
                <a:sym typeface="Arial"/>
              </a:rPr>
              <a:t>DRAFT</a:t>
            </a:r>
            <a:r>
              <a:rPr lang="en" sz="800">
                <a:solidFill>
                  <a:schemeClr val="accent2"/>
                </a:solidFill>
                <a:latin typeface="Arial"/>
                <a:ea typeface="Arial"/>
                <a:cs typeface="Arial"/>
                <a:sym typeface="Arial"/>
              </a:rPr>
              <a:t>//PRE-DECISIONAL</a:t>
            </a:r>
            <a:endParaRPr/>
          </a:p>
        </p:txBody>
      </p:sp>
      <p:sp>
        <p:nvSpPr>
          <p:cNvPr id="84" name="Google Shape;84;p30"/>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r>
              <a:rPr lang="en" sz="800" b="0">
                <a:solidFill>
                  <a:schemeClr val="accent4"/>
                </a:solidFill>
                <a:latin typeface="Arial"/>
                <a:ea typeface="Arial"/>
                <a:cs typeface="Arial"/>
                <a:sym typeface="Arial"/>
              </a:rPr>
              <a:t>DRAFT</a:t>
            </a:r>
            <a:r>
              <a:rPr lang="en" sz="800">
                <a:solidFill>
                  <a:schemeClr val="accent2"/>
                </a:solidFill>
                <a:latin typeface="Arial"/>
                <a:ea typeface="Arial"/>
                <a:cs typeface="Arial"/>
                <a:sym typeface="Arial"/>
              </a:rPr>
              <a:t>//PRE-DECISIONAL</a:t>
            </a:r>
            <a:endParaRPr/>
          </a:p>
        </p:txBody>
      </p:sp>
      <p:sp>
        <p:nvSpPr>
          <p:cNvPr id="85" name="Google Shape;85;p30"/>
          <p:cNvSpPr txBox="1">
            <a:spLocks noGrp="1"/>
          </p:cNvSpPr>
          <p:nvPr>
            <p:ph type="body" idx="1"/>
          </p:nvPr>
        </p:nvSpPr>
        <p:spPr>
          <a:xfrm>
            <a:off x="306337" y="5376077"/>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30"/>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30"/>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66666"/>
              </a:lnSpc>
              <a:spcBef>
                <a:spcPts val="240"/>
              </a:spcBef>
              <a:spcAft>
                <a:spcPts val="0"/>
              </a:spcAft>
              <a:buSzPts val="1400"/>
              <a:buNone/>
              <a:defRPr sz="12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30"/>
          <p:cNvSpPr txBox="1">
            <a:spLocks noGrp="1"/>
          </p:cNvSpPr>
          <p:nvPr>
            <p:ph type="body" idx="4"/>
          </p:nvPr>
        </p:nvSpPr>
        <p:spPr>
          <a:xfrm>
            <a:off x="306338" y="6487064"/>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30"/>
          <p:cNvSpPr/>
          <p:nvPr/>
        </p:nvSpPr>
        <p:spPr>
          <a:xfrm>
            <a:off x="306338" y="2440244"/>
            <a:ext cx="1078899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600">
                <a:solidFill>
                  <a:schemeClr val="lt1"/>
                </a:solidFill>
                <a:latin typeface="Arial"/>
                <a:ea typeface="Arial"/>
                <a:cs typeface="Arial"/>
                <a:sym typeface="Arial"/>
              </a:rPr>
              <a:t>U.S. ARMY COMBAT CAPABILITIES DEVELOPMENT COMMAND – </a:t>
            </a:r>
            <a:br>
              <a:rPr lang="en" sz="3600">
                <a:solidFill>
                  <a:schemeClr val="lt1"/>
                </a:solidFill>
                <a:latin typeface="Arial"/>
                <a:ea typeface="Arial"/>
                <a:cs typeface="Arial"/>
                <a:sym typeface="Arial"/>
              </a:rPr>
            </a:br>
            <a:r>
              <a:rPr lang="en" sz="3600">
                <a:solidFill>
                  <a:schemeClr val="lt1"/>
                </a:solidFill>
                <a:latin typeface="Arial"/>
                <a:ea typeface="Arial"/>
                <a:cs typeface="Arial"/>
                <a:sym typeface="Arial"/>
              </a:rPr>
              <a:t>ARMY RESEARCH LABORATORY</a:t>
            </a:r>
            <a:endParaRPr sz="3600">
              <a:solidFill>
                <a:schemeClr val="lt1"/>
              </a:solidFill>
              <a:latin typeface="Arial"/>
              <a:ea typeface="Arial"/>
              <a:cs typeface="Arial"/>
              <a:sym typeface="Arial"/>
            </a:endParaRPr>
          </a:p>
        </p:txBody>
      </p:sp>
      <p:sp>
        <p:nvSpPr>
          <p:cNvPr id="90" name="Google Shape;90;p30"/>
          <p:cNvSpPr txBox="1">
            <a:spLocks noGrp="1"/>
          </p:cNvSpPr>
          <p:nvPr>
            <p:ph type="body" idx="5"/>
          </p:nvPr>
        </p:nvSpPr>
        <p:spPr>
          <a:xfrm>
            <a:off x="306337" y="4379765"/>
            <a:ext cx="10788999" cy="4507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SzPts val="1400"/>
              <a:buNone/>
              <a:defRPr sz="20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0"/>
          <p:cNvSpPr txBox="1">
            <a:spLocks noGrp="1"/>
          </p:cNvSpPr>
          <p:nvPr>
            <p:ph type="body" idx="6"/>
          </p:nvPr>
        </p:nvSpPr>
        <p:spPr>
          <a:xfrm>
            <a:off x="9779931" y="5495277"/>
            <a:ext cx="1997476" cy="701337"/>
          </a:xfrm>
          <a:prstGeom prst="rect">
            <a:avLst/>
          </a:prstGeom>
          <a:noFill/>
          <a:ln w="9525" cap="flat" cmpd="sng">
            <a:solidFill>
              <a:schemeClr val="accent2"/>
            </a:solidFill>
            <a:prstDash val="solid"/>
            <a:miter lim="800000"/>
            <a:headEnd type="none" w="sm" len="sm"/>
            <a:tailEnd type="none" w="sm" len="sm"/>
          </a:ln>
        </p:spPr>
        <p:txBody>
          <a:bodyPr spcFirstLastPara="1" wrap="square" lIns="182875" tIns="91425" rIns="182875" bIns="91425" anchor="ctr" anchorCtr="0">
            <a:noAutofit/>
          </a:bodyPr>
          <a:lstStyle>
            <a:lvl1pPr marL="457200" marR="0" lvl="0" indent="-228600" algn="ctr" rtl="0">
              <a:lnSpc>
                <a:spcPct val="100000"/>
              </a:lnSpc>
              <a:spcBef>
                <a:spcPts val="12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2pPr>
            <a:lvl3pPr marL="1371600" marR="0" lvl="2"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3pPr>
            <a:lvl4pPr marL="1828800" marR="0" lvl="3"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4pPr>
            <a:lvl5pPr marL="2286000" marR="0" lvl="4" indent="-355600" algn="l" rtl="0">
              <a:spcBef>
                <a:spcPts val="400"/>
              </a:spcBef>
              <a:spcAft>
                <a:spcPts val="0"/>
              </a:spcAft>
              <a:buClr>
                <a:srgbClr val="D8D8D8"/>
              </a:buClr>
              <a:buSzPts val="2000"/>
              <a:buFont typeface="Arial"/>
              <a:buChar char="»"/>
              <a:defRPr sz="2000" b="0" i="0" u="none" strike="noStrike" cap="none">
                <a:solidFill>
                  <a:srgbClr val="D8D8D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9">
            <a:alphaModFix/>
          </a:blip>
          <a:srcRect/>
          <a:stretch/>
        </p:blipFill>
        <p:spPr>
          <a:xfrm>
            <a:off x="0" y="3048"/>
            <a:ext cx="12192000" cy="6851904"/>
          </a:xfrm>
          <a:prstGeom prst="rect">
            <a:avLst/>
          </a:prstGeom>
          <a:noFill/>
          <a:ln>
            <a:noFill/>
          </a:ln>
        </p:spPr>
      </p:pic>
      <p:sp>
        <p:nvSpPr>
          <p:cNvPr id="11" name="Google Shape;11;p20"/>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b="0" i="0" u="none" strike="noStrike" cap="none">
                <a:solidFill>
                  <a:schemeClr val="accent2"/>
                </a:solidFill>
                <a:latin typeface="Arial"/>
                <a:ea typeface="Arial"/>
                <a:cs typeface="Arial"/>
                <a:sym typeface="Arial"/>
              </a:rPr>
              <a:t>UNCLASSIFIED</a:t>
            </a:r>
            <a:endParaRPr/>
          </a:p>
        </p:txBody>
      </p:sp>
      <p:sp>
        <p:nvSpPr>
          <p:cNvPr id="12" name="Google Shape;12;p20"/>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b="0" i="0" u="none" strike="noStrike" cap="none">
                <a:solidFill>
                  <a:schemeClr val="accent2"/>
                </a:solidFill>
                <a:latin typeface="Arial"/>
                <a:ea typeface="Arial"/>
                <a:cs typeface="Arial"/>
                <a:sym typeface="Arial"/>
              </a:rPr>
              <a:t>UNCLASSIFIED</a:t>
            </a:r>
            <a:endParaRPr/>
          </a:p>
        </p:txBody>
      </p:sp>
      <p:sp>
        <p:nvSpPr>
          <p:cNvPr id="13" name="Google Shape;13;p20"/>
          <p:cNvSpPr txBox="1"/>
          <p:nvPr/>
        </p:nvSpPr>
        <p:spPr>
          <a:xfrm>
            <a:off x="11642515" y="6592392"/>
            <a:ext cx="56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100" b="0" i="0" u="none" strike="noStrike" cap="none">
                <a:solidFill>
                  <a:schemeClr val="accent2"/>
                </a:solidFill>
                <a:latin typeface="Arial"/>
                <a:ea typeface="Arial"/>
                <a:cs typeface="Arial"/>
                <a:sym typeface="Arial"/>
              </a:rPr>
              <a:t>‹#›</a:t>
            </a:fld>
            <a:endParaRPr sz="1100">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28"/>
          <p:cNvPicPr preferRelativeResize="0"/>
          <p:nvPr/>
        </p:nvPicPr>
        <p:blipFill rotWithShape="1">
          <a:blip r:embed="rId8">
            <a:alphaModFix/>
          </a:blip>
          <a:srcRect/>
          <a:stretch/>
        </p:blipFill>
        <p:spPr>
          <a:xfrm>
            <a:off x="0" y="3048"/>
            <a:ext cx="12192000" cy="6851904"/>
          </a:xfrm>
          <a:prstGeom prst="rect">
            <a:avLst/>
          </a:prstGeom>
          <a:noFill/>
          <a:ln>
            <a:noFill/>
          </a:ln>
        </p:spPr>
      </p:pic>
      <p:sp>
        <p:nvSpPr>
          <p:cNvPr id="66" name="Google Shape;66;p28"/>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67" name="Google Shape;67;p28"/>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68" name="Google Shape;68;p28"/>
          <p:cNvSpPr txBox="1"/>
          <p:nvPr/>
        </p:nvSpPr>
        <p:spPr>
          <a:xfrm>
            <a:off x="11642515" y="6592392"/>
            <a:ext cx="56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100">
                <a:solidFill>
                  <a:schemeClr val="accent2"/>
                </a:solidFill>
                <a:latin typeface="Arial"/>
                <a:ea typeface="Arial"/>
                <a:cs typeface="Arial"/>
                <a:sym typeface="Arial"/>
              </a:rPr>
              <a:t>‹#›</a:t>
            </a:fld>
            <a:endParaRPr sz="1100">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p35"/>
          <p:cNvPicPr preferRelativeResize="0"/>
          <p:nvPr/>
        </p:nvPicPr>
        <p:blipFill rotWithShape="1">
          <a:blip r:embed="rId7">
            <a:alphaModFix/>
          </a:blip>
          <a:srcRect/>
          <a:stretch/>
        </p:blipFill>
        <p:spPr>
          <a:xfrm>
            <a:off x="0" y="3048"/>
            <a:ext cx="12192000" cy="6851904"/>
          </a:xfrm>
          <a:prstGeom prst="rect">
            <a:avLst/>
          </a:prstGeom>
          <a:noFill/>
          <a:ln>
            <a:noFill/>
          </a:ln>
        </p:spPr>
      </p:pic>
      <p:sp>
        <p:nvSpPr>
          <p:cNvPr id="115" name="Google Shape;115;p35"/>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16" name="Google Shape;116;p35"/>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UNCLASSIFIED//FOR OFFICIAL USE ONLY</a:t>
            </a:r>
            <a:endParaRPr/>
          </a:p>
        </p:txBody>
      </p:sp>
      <p:sp>
        <p:nvSpPr>
          <p:cNvPr id="117" name="Google Shape;117;p35"/>
          <p:cNvSpPr txBox="1"/>
          <p:nvPr/>
        </p:nvSpPr>
        <p:spPr>
          <a:xfrm>
            <a:off x="11642515" y="6592392"/>
            <a:ext cx="56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100">
                <a:solidFill>
                  <a:schemeClr val="accent2"/>
                </a:solidFill>
                <a:latin typeface="Arial"/>
                <a:ea typeface="Arial"/>
                <a:cs typeface="Arial"/>
                <a:sym typeface="Arial"/>
              </a:rPr>
              <a:t>‹#›</a:t>
            </a:fld>
            <a:endParaRPr sz="1100">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pic>
        <p:nvPicPr>
          <p:cNvPr id="153" name="Google Shape;153;p41"/>
          <p:cNvPicPr preferRelativeResize="0"/>
          <p:nvPr/>
        </p:nvPicPr>
        <p:blipFill rotWithShape="1">
          <a:blip r:embed="rId7">
            <a:alphaModFix/>
          </a:blip>
          <a:srcRect/>
          <a:stretch/>
        </p:blipFill>
        <p:spPr>
          <a:xfrm>
            <a:off x="0" y="3048"/>
            <a:ext cx="12192000" cy="6851904"/>
          </a:xfrm>
          <a:prstGeom prst="rect">
            <a:avLst/>
          </a:prstGeom>
          <a:noFill/>
          <a:ln>
            <a:noFill/>
          </a:ln>
        </p:spPr>
      </p:pic>
      <p:sp>
        <p:nvSpPr>
          <p:cNvPr id="154" name="Google Shape;154;p41"/>
          <p:cNvSpPr/>
          <p:nvPr/>
        </p:nvSpPr>
        <p:spPr>
          <a:xfrm>
            <a:off x="1828800" y="6638559"/>
            <a:ext cx="85344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sz="800">
              <a:solidFill>
                <a:schemeClr val="accent2"/>
              </a:solidFill>
              <a:latin typeface="Arial"/>
              <a:ea typeface="Arial"/>
              <a:cs typeface="Arial"/>
              <a:sym typeface="Arial"/>
            </a:endParaRPr>
          </a:p>
        </p:txBody>
      </p:sp>
      <p:sp>
        <p:nvSpPr>
          <p:cNvPr id="155" name="Google Shape;155;p41"/>
          <p:cNvSpPr/>
          <p:nvPr/>
        </p:nvSpPr>
        <p:spPr>
          <a:xfrm>
            <a:off x="0" y="1407"/>
            <a:ext cx="12192000" cy="21544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800">
                <a:solidFill>
                  <a:schemeClr val="accent2"/>
                </a:solidFill>
                <a:latin typeface="Arial"/>
                <a:ea typeface="Arial"/>
                <a:cs typeface="Arial"/>
                <a:sym typeface="Arial"/>
              </a:rPr>
              <a:t>APPROVED FOR PUBLIC RELEASE</a:t>
            </a:r>
            <a:endParaRPr sz="800">
              <a:solidFill>
                <a:schemeClr val="accent2"/>
              </a:solidFill>
              <a:latin typeface="Arial"/>
              <a:ea typeface="Arial"/>
              <a:cs typeface="Arial"/>
              <a:sym typeface="Arial"/>
            </a:endParaRPr>
          </a:p>
        </p:txBody>
      </p:sp>
      <p:sp>
        <p:nvSpPr>
          <p:cNvPr id="156" name="Google Shape;156;p41"/>
          <p:cNvSpPr txBox="1"/>
          <p:nvPr/>
        </p:nvSpPr>
        <p:spPr>
          <a:xfrm>
            <a:off x="11642515" y="6592392"/>
            <a:ext cx="56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100">
                <a:solidFill>
                  <a:schemeClr val="accent2"/>
                </a:solidFill>
                <a:latin typeface="Arial"/>
                <a:ea typeface="Arial"/>
                <a:cs typeface="Arial"/>
                <a:sym typeface="Arial"/>
              </a:rPr>
              <a:t>‹#›</a:t>
            </a:fld>
            <a:endParaRPr sz="1100">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pwbLO81faG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youtube.com/watch?v=pwbLO81faG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7nme-8NeHa1sFSFHp8FSIYq9crR1xtga/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
          <p:cNvSpPr txBox="1">
            <a:spLocks noGrp="1"/>
          </p:cNvSpPr>
          <p:nvPr>
            <p:ph type="body" idx="1"/>
          </p:nvPr>
        </p:nvSpPr>
        <p:spPr>
          <a:xfrm>
            <a:off x="306337" y="5376078"/>
            <a:ext cx="8966419" cy="355893"/>
          </a:xfrm>
          <a:prstGeom prst="rect">
            <a:avLst/>
          </a:prstGeom>
          <a:noFill/>
          <a:ln>
            <a:noFill/>
          </a:ln>
        </p:spPr>
        <p:txBody>
          <a:bodyPr spcFirstLastPara="1" wrap="square" lIns="91425" tIns="45700" rIns="91425" bIns="45700" anchor="ctr" anchorCtr="0">
            <a:noAutofit/>
          </a:bodyPr>
          <a:lstStyle/>
          <a:p>
            <a:pPr marL="0" lvl="0" indent="0" algn="l" rtl="0">
              <a:lnSpc>
                <a:spcPct val="166666"/>
              </a:lnSpc>
              <a:spcBef>
                <a:spcPts val="0"/>
              </a:spcBef>
              <a:spcAft>
                <a:spcPts val="0"/>
              </a:spcAft>
              <a:buClr>
                <a:schemeClr val="dk1"/>
              </a:buClr>
              <a:buSzPts val="1400"/>
              <a:buNone/>
            </a:pPr>
            <a:r>
              <a:rPr lang="en" sz="1600"/>
              <a:t>Selena Hamilton/James Hughes</a:t>
            </a:r>
            <a:endParaRPr sz="1600"/>
          </a:p>
          <a:p>
            <a:pPr marL="338658" lvl="0" indent="-338658" algn="l" rtl="0">
              <a:lnSpc>
                <a:spcPct val="166666"/>
              </a:lnSpc>
              <a:spcBef>
                <a:spcPts val="0"/>
              </a:spcBef>
              <a:spcAft>
                <a:spcPts val="0"/>
              </a:spcAft>
              <a:buSzPts val="1100"/>
              <a:buNone/>
            </a:pPr>
            <a:endParaRPr sz="1467"/>
          </a:p>
        </p:txBody>
      </p:sp>
      <p:sp>
        <p:nvSpPr>
          <p:cNvPr id="196" name="Google Shape;196;p1"/>
          <p:cNvSpPr txBox="1">
            <a:spLocks noGrp="1"/>
          </p:cNvSpPr>
          <p:nvPr>
            <p:ph type="body" idx="2"/>
          </p:nvPr>
        </p:nvSpPr>
        <p:spPr>
          <a:xfrm>
            <a:off x="306337" y="5671676"/>
            <a:ext cx="8966419" cy="355893"/>
          </a:xfrm>
          <a:prstGeom prst="rect">
            <a:avLst/>
          </a:prstGeom>
          <a:noFill/>
          <a:ln>
            <a:noFill/>
          </a:ln>
        </p:spPr>
        <p:txBody>
          <a:bodyPr spcFirstLastPara="1" wrap="square" lIns="91425" tIns="45700" rIns="91425" bIns="45700" anchor="ctr" anchorCtr="0">
            <a:noAutofit/>
          </a:bodyPr>
          <a:lstStyle/>
          <a:p>
            <a:pPr marL="0" lvl="0" indent="0" algn="l" rtl="0">
              <a:lnSpc>
                <a:spcPct val="166666"/>
              </a:lnSpc>
              <a:spcBef>
                <a:spcPts val="0"/>
              </a:spcBef>
              <a:spcAft>
                <a:spcPts val="0"/>
              </a:spcAft>
              <a:buClr>
                <a:schemeClr val="dk1"/>
              </a:buClr>
              <a:buSzPts val="1400"/>
              <a:buNone/>
            </a:pPr>
            <a:r>
              <a:rPr lang="en" sz="1600"/>
              <a:t>Intern/Intern</a:t>
            </a:r>
            <a:endParaRPr sz="1600"/>
          </a:p>
          <a:p>
            <a:pPr marL="338658" lvl="0" indent="-338658" algn="l" rtl="0">
              <a:lnSpc>
                <a:spcPct val="166666"/>
              </a:lnSpc>
              <a:spcBef>
                <a:spcPts val="0"/>
              </a:spcBef>
              <a:spcAft>
                <a:spcPts val="0"/>
              </a:spcAft>
              <a:buSzPts val="1100"/>
              <a:buNone/>
            </a:pPr>
            <a:endParaRPr sz="1467"/>
          </a:p>
        </p:txBody>
      </p:sp>
      <p:sp>
        <p:nvSpPr>
          <p:cNvPr id="197" name="Google Shape;197;p1"/>
          <p:cNvSpPr txBox="1">
            <a:spLocks noGrp="1"/>
          </p:cNvSpPr>
          <p:nvPr>
            <p:ph type="body" idx="3"/>
          </p:nvPr>
        </p:nvSpPr>
        <p:spPr>
          <a:xfrm>
            <a:off x="306337" y="5967274"/>
            <a:ext cx="8966419" cy="355893"/>
          </a:xfrm>
          <a:prstGeom prst="rect">
            <a:avLst/>
          </a:prstGeom>
          <a:noFill/>
          <a:ln>
            <a:noFill/>
          </a:ln>
        </p:spPr>
        <p:txBody>
          <a:bodyPr spcFirstLastPara="1" wrap="square" lIns="91425" tIns="45700" rIns="91425" bIns="45700" anchor="ctr" anchorCtr="0">
            <a:noAutofit/>
          </a:bodyPr>
          <a:lstStyle/>
          <a:p>
            <a:pPr marL="0" lvl="0" indent="0" algn="l" rtl="0">
              <a:lnSpc>
                <a:spcPct val="166666"/>
              </a:lnSpc>
              <a:spcBef>
                <a:spcPts val="0"/>
              </a:spcBef>
              <a:spcAft>
                <a:spcPts val="0"/>
              </a:spcAft>
              <a:buClr>
                <a:schemeClr val="dk1"/>
              </a:buClr>
              <a:buSzPts val="1400"/>
              <a:buNone/>
            </a:pPr>
            <a:r>
              <a:rPr lang="en" sz="1600"/>
              <a:t>CISD/CISD</a:t>
            </a:r>
            <a:endParaRPr sz="1600"/>
          </a:p>
          <a:p>
            <a:pPr marL="338658" lvl="0" indent="-338658" algn="l" rtl="0">
              <a:lnSpc>
                <a:spcPct val="166666"/>
              </a:lnSpc>
              <a:spcBef>
                <a:spcPts val="0"/>
              </a:spcBef>
              <a:spcAft>
                <a:spcPts val="0"/>
              </a:spcAft>
              <a:buSzPts val="1100"/>
              <a:buNone/>
            </a:pPr>
            <a:endParaRPr sz="1467"/>
          </a:p>
        </p:txBody>
      </p:sp>
      <p:sp>
        <p:nvSpPr>
          <p:cNvPr id="198" name="Google Shape;198;p1"/>
          <p:cNvSpPr txBox="1">
            <a:spLocks noGrp="1"/>
          </p:cNvSpPr>
          <p:nvPr>
            <p:ph type="body" idx="4"/>
          </p:nvPr>
        </p:nvSpPr>
        <p:spPr>
          <a:xfrm>
            <a:off x="306337" y="6487064"/>
            <a:ext cx="2014168" cy="366939"/>
          </a:xfrm>
          <a:prstGeom prst="rect">
            <a:avLst/>
          </a:prstGeom>
          <a:noFill/>
          <a:ln>
            <a:noFill/>
          </a:ln>
        </p:spPr>
        <p:txBody>
          <a:bodyPr spcFirstLastPara="1" wrap="square" lIns="91425" tIns="45700" rIns="91425" bIns="45700" anchor="t" anchorCtr="0">
            <a:noAutofit/>
          </a:bodyPr>
          <a:lstStyle/>
          <a:p>
            <a:pPr marL="338658" lvl="0" indent="-338658" algn="l" rtl="0">
              <a:lnSpc>
                <a:spcPct val="250000"/>
              </a:lnSpc>
              <a:spcBef>
                <a:spcPts val="0"/>
              </a:spcBef>
              <a:spcAft>
                <a:spcPts val="0"/>
              </a:spcAft>
              <a:buSzPts val="1100"/>
              <a:buNone/>
            </a:pPr>
            <a:endParaRPr sz="1467"/>
          </a:p>
        </p:txBody>
      </p:sp>
      <p:sp>
        <p:nvSpPr>
          <p:cNvPr id="199" name="Google Shape;199;p1"/>
          <p:cNvSpPr txBox="1">
            <a:spLocks noGrp="1"/>
          </p:cNvSpPr>
          <p:nvPr>
            <p:ph type="body" idx="5"/>
          </p:nvPr>
        </p:nvSpPr>
        <p:spPr>
          <a:xfrm>
            <a:off x="306337" y="4393965"/>
            <a:ext cx="10788800" cy="450800"/>
          </a:xfrm>
          <a:prstGeom prst="rect">
            <a:avLst/>
          </a:prstGeom>
          <a:noFill/>
          <a:ln>
            <a:noFill/>
          </a:ln>
        </p:spPr>
        <p:txBody>
          <a:bodyPr spcFirstLastPara="1" wrap="square" lIns="91425" tIns="45700" rIns="91425" bIns="45700" anchor="t" anchorCtr="0">
            <a:noAutofit/>
          </a:bodyPr>
          <a:lstStyle/>
          <a:p>
            <a:pPr marL="338658" lvl="0" indent="-338658" algn="l" rtl="0">
              <a:lnSpc>
                <a:spcPct val="100000"/>
              </a:lnSpc>
              <a:spcBef>
                <a:spcPts val="0"/>
              </a:spcBef>
              <a:spcAft>
                <a:spcPts val="0"/>
              </a:spcAft>
              <a:buSzPts val="1100"/>
              <a:buNone/>
            </a:pPr>
            <a:r>
              <a:rPr lang="en"/>
              <a:t>Immersive Environments for Visual Analytics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ExLF SIMULATION</a:t>
            </a:r>
            <a:endParaRPr sz="1467"/>
          </a:p>
        </p:txBody>
      </p:sp>
      <p:sp>
        <p:nvSpPr>
          <p:cNvPr id="279" name="Google Shape;279;p10"/>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1100"/>
              <a:buNone/>
            </a:pPr>
            <a:r>
              <a:rPr lang="en" sz="3200" b="0"/>
              <a:t>Customizable Settings</a:t>
            </a:r>
            <a:endParaRPr sz="3200" b="0"/>
          </a:p>
          <a:p>
            <a:pPr marL="609585" lvl="0" indent="-457188" algn="l" rtl="0">
              <a:lnSpc>
                <a:spcPct val="100000"/>
              </a:lnSpc>
              <a:spcBef>
                <a:spcPts val="640"/>
              </a:spcBef>
              <a:spcAft>
                <a:spcPts val="0"/>
              </a:spcAft>
              <a:buSzPts val="1800"/>
              <a:buChar char="●"/>
            </a:pPr>
            <a:r>
              <a:rPr lang="en" sz="2400" b="0"/>
              <a:t>Settings are truck specific</a:t>
            </a:r>
            <a:endParaRPr sz="2400" b="0"/>
          </a:p>
          <a:p>
            <a:pPr marL="0"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Each truck contains a different ‘instance’</a:t>
            </a:r>
            <a:endParaRPr sz="2400" b="0"/>
          </a:p>
          <a:p>
            <a:pPr marL="609585" lvl="0" indent="0" algn="l" rtl="0">
              <a:lnSpc>
                <a:spcPct val="100000"/>
              </a:lnSpc>
              <a:spcBef>
                <a:spcPts val="640"/>
              </a:spcBef>
              <a:spcAft>
                <a:spcPts val="0"/>
              </a:spcAft>
              <a:buSzPts val="1400"/>
              <a:buNone/>
            </a:pPr>
            <a:r>
              <a:rPr lang="en" sz="2400" b="0"/>
              <a:t>of the script</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Each data set can be individually</a:t>
            </a:r>
            <a:endParaRPr sz="2400" b="0"/>
          </a:p>
          <a:p>
            <a:pPr marL="609585" lvl="0" indent="0" algn="l" rtl="0">
              <a:lnSpc>
                <a:spcPct val="100000"/>
              </a:lnSpc>
              <a:spcBef>
                <a:spcPts val="640"/>
              </a:spcBef>
              <a:spcAft>
                <a:spcPts val="0"/>
              </a:spcAft>
              <a:buSzPts val="1400"/>
              <a:buNone/>
            </a:pPr>
            <a:r>
              <a:rPr lang="en" sz="2400" b="0"/>
              <a:t>assigned</a:t>
            </a:r>
            <a:endParaRPr sz="2400" b="0"/>
          </a:p>
          <a:p>
            <a:pPr marL="609585" lvl="0" indent="0" algn="l" rtl="0">
              <a:lnSpc>
                <a:spcPct val="100000"/>
              </a:lnSpc>
              <a:spcBef>
                <a:spcPts val="640"/>
              </a:spcBef>
              <a:spcAft>
                <a:spcPts val="0"/>
              </a:spcAft>
              <a:buSzPts val="1400"/>
              <a:buNone/>
            </a:pPr>
            <a:endParaRPr sz="2400" b="0"/>
          </a:p>
        </p:txBody>
      </p:sp>
      <p:pic>
        <p:nvPicPr>
          <p:cNvPr id="280" name="Google Shape;280;p10"/>
          <p:cNvPicPr preferRelativeResize="0"/>
          <p:nvPr/>
        </p:nvPicPr>
        <p:blipFill rotWithShape="1">
          <a:blip r:embed="rId3">
            <a:alphaModFix/>
          </a:blip>
          <a:srcRect/>
          <a:stretch/>
        </p:blipFill>
        <p:spPr>
          <a:xfrm>
            <a:off x="6806434" y="1187451"/>
            <a:ext cx="4991100" cy="4635500"/>
          </a:xfrm>
          <a:prstGeom prst="rect">
            <a:avLst/>
          </a:prstGeom>
          <a:noFill/>
          <a:ln>
            <a:noFill/>
          </a:ln>
        </p:spPr>
      </p:pic>
      <p:sp>
        <p:nvSpPr>
          <p:cNvPr id="281" name="Google Shape;281;p10"/>
          <p:cNvSpPr/>
          <p:nvPr/>
        </p:nvSpPr>
        <p:spPr>
          <a:xfrm>
            <a:off x="5910700" y="4016133"/>
            <a:ext cx="1134800" cy="2268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ExLF SIMULATION</a:t>
            </a:r>
            <a:endParaRPr sz="1467"/>
          </a:p>
        </p:txBody>
      </p:sp>
      <p:sp>
        <p:nvSpPr>
          <p:cNvPr id="287" name="Google Shape;287;p11"/>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1100"/>
              <a:buNone/>
            </a:pPr>
            <a:r>
              <a:rPr lang="en" sz="3200" b="0"/>
              <a:t>Customizable Settings</a:t>
            </a:r>
            <a:endParaRPr sz="2400" b="0"/>
          </a:p>
          <a:p>
            <a:pPr marL="609585" lvl="0" indent="-457188" algn="l" rtl="0">
              <a:lnSpc>
                <a:spcPct val="100000"/>
              </a:lnSpc>
              <a:spcBef>
                <a:spcPts val="640"/>
              </a:spcBef>
              <a:spcAft>
                <a:spcPts val="0"/>
              </a:spcAft>
              <a:buSzPts val="1800"/>
              <a:buChar char="●"/>
            </a:pPr>
            <a:r>
              <a:rPr lang="en" sz="2400" b="0"/>
              <a:t>Current Point Index (CPI) determines the</a:t>
            </a:r>
            <a:endParaRPr sz="2400" b="0"/>
          </a:p>
          <a:p>
            <a:pPr marL="609585" lvl="0" indent="0" algn="l" rtl="0">
              <a:lnSpc>
                <a:spcPct val="100000"/>
              </a:lnSpc>
              <a:spcBef>
                <a:spcPts val="640"/>
              </a:spcBef>
              <a:spcAft>
                <a:spcPts val="0"/>
              </a:spcAft>
              <a:buSzPts val="1400"/>
              <a:buNone/>
            </a:pPr>
            <a:r>
              <a:rPr lang="en" sz="2400" b="0"/>
              <a:t>data start point</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Not ever truck’s data set starts at zero,</a:t>
            </a:r>
            <a:endParaRPr sz="2400" b="0"/>
          </a:p>
          <a:p>
            <a:pPr marL="609585" lvl="0" indent="0" algn="l" rtl="0">
              <a:lnSpc>
                <a:spcPct val="100000"/>
              </a:lnSpc>
              <a:spcBef>
                <a:spcPts val="640"/>
              </a:spcBef>
              <a:spcAft>
                <a:spcPts val="0"/>
              </a:spcAft>
              <a:buSzPts val="1400"/>
              <a:buNone/>
            </a:pPr>
            <a:r>
              <a:rPr lang="en" sz="2400" b="0"/>
              <a:t>some idle while recording</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This causes issues with truck movements</a:t>
            </a:r>
            <a:endParaRPr sz="2400" b="0"/>
          </a:p>
        </p:txBody>
      </p:sp>
      <p:pic>
        <p:nvPicPr>
          <p:cNvPr id="288" name="Google Shape;288;p11"/>
          <p:cNvPicPr preferRelativeResize="0"/>
          <p:nvPr/>
        </p:nvPicPr>
        <p:blipFill rotWithShape="1">
          <a:blip r:embed="rId3">
            <a:alphaModFix/>
          </a:blip>
          <a:srcRect/>
          <a:stretch/>
        </p:blipFill>
        <p:spPr>
          <a:xfrm>
            <a:off x="6806434" y="1187451"/>
            <a:ext cx="4991100" cy="4635500"/>
          </a:xfrm>
          <a:prstGeom prst="rect">
            <a:avLst/>
          </a:prstGeom>
          <a:noFill/>
          <a:ln>
            <a:noFill/>
          </a:ln>
        </p:spPr>
      </p:pic>
      <p:sp>
        <p:nvSpPr>
          <p:cNvPr id="289" name="Google Shape;289;p11"/>
          <p:cNvSpPr/>
          <p:nvPr/>
        </p:nvSpPr>
        <p:spPr>
          <a:xfrm>
            <a:off x="5861367" y="4282567"/>
            <a:ext cx="1134800" cy="2268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ExLF SIMULATION</a:t>
            </a:r>
            <a:endParaRPr sz="1467"/>
          </a:p>
        </p:txBody>
      </p:sp>
      <p:sp>
        <p:nvSpPr>
          <p:cNvPr id="295" name="Google Shape;295;p12"/>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1100"/>
              <a:buNone/>
            </a:pPr>
            <a:r>
              <a:rPr lang="en" sz="3200" b="0"/>
              <a:t>Customizable Settings</a:t>
            </a:r>
            <a:endParaRPr sz="3200" b="0"/>
          </a:p>
          <a:p>
            <a:pPr marL="609585" lvl="0" indent="-457188" algn="l" rtl="0">
              <a:lnSpc>
                <a:spcPct val="100000"/>
              </a:lnSpc>
              <a:spcBef>
                <a:spcPts val="640"/>
              </a:spcBef>
              <a:spcAft>
                <a:spcPts val="0"/>
              </a:spcAft>
              <a:buSzPts val="1800"/>
              <a:buChar char="●"/>
            </a:pPr>
            <a:r>
              <a:rPr lang="en" sz="2400" b="0"/>
              <a:t>CPI Increase is the data jump size</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CPI Increase determines how many</a:t>
            </a:r>
            <a:endParaRPr sz="2400" b="0"/>
          </a:p>
          <a:p>
            <a:pPr marL="609585" lvl="0" indent="0" algn="l" rtl="0">
              <a:lnSpc>
                <a:spcPct val="100000"/>
              </a:lnSpc>
              <a:spcBef>
                <a:spcPts val="640"/>
              </a:spcBef>
              <a:spcAft>
                <a:spcPts val="0"/>
              </a:spcAft>
              <a:buSzPts val="1400"/>
              <a:buNone/>
            </a:pPr>
            <a:r>
              <a:rPr lang="en" sz="2400" b="0"/>
              <a:t>Data points are skipped when ‘animating’</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Some rigs can’t handle this much data</a:t>
            </a:r>
            <a:endParaRPr sz="2400" b="0"/>
          </a:p>
          <a:p>
            <a:pPr marL="609585" lvl="0" indent="0" algn="l" rtl="0">
              <a:lnSpc>
                <a:spcPct val="100000"/>
              </a:lnSpc>
              <a:spcBef>
                <a:spcPts val="640"/>
              </a:spcBef>
              <a:spcAft>
                <a:spcPts val="0"/>
              </a:spcAft>
              <a:buSzPts val="1400"/>
              <a:buNone/>
            </a:pPr>
            <a:r>
              <a:rPr lang="en" sz="2400" b="0"/>
              <a:t>processing, this lowers the bar</a:t>
            </a:r>
            <a:endParaRPr sz="2400" b="0"/>
          </a:p>
        </p:txBody>
      </p:sp>
      <p:pic>
        <p:nvPicPr>
          <p:cNvPr id="296" name="Google Shape;296;p12"/>
          <p:cNvPicPr preferRelativeResize="0"/>
          <p:nvPr/>
        </p:nvPicPr>
        <p:blipFill rotWithShape="1">
          <a:blip r:embed="rId3">
            <a:alphaModFix/>
          </a:blip>
          <a:srcRect/>
          <a:stretch/>
        </p:blipFill>
        <p:spPr>
          <a:xfrm>
            <a:off x="6806434" y="1187451"/>
            <a:ext cx="4991100" cy="4635500"/>
          </a:xfrm>
          <a:prstGeom prst="rect">
            <a:avLst/>
          </a:prstGeom>
          <a:noFill/>
          <a:ln>
            <a:noFill/>
          </a:ln>
        </p:spPr>
      </p:pic>
      <p:sp>
        <p:nvSpPr>
          <p:cNvPr id="297" name="Google Shape;297;p12"/>
          <p:cNvSpPr/>
          <p:nvPr/>
        </p:nvSpPr>
        <p:spPr>
          <a:xfrm>
            <a:off x="5871233" y="4549000"/>
            <a:ext cx="1134800" cy="2268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ExLF SIMULATION</a:t>
            </a:r>
            <a:endParaRPr sz="1467"/>
          </a:p>
        </p:txBody>
      </p:sp>
      <p:sp>
        <p:nvSpPr>
          <p:cNvPr id="303" name="Google Shape;303;p13"/>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1100"/>
              <a:buNone/>
            </a:pPr>
            <a:r>
              <a:rPr lang="en" sz="3200" b="0"/>
              <a:t>Customizable Settings</a:t>
            </a:r>
            <a:endParaRPr sz="3200" b="0"/>
          </a:p>
          <a:p>
            <a:pPr marL="609585" lvl="0" indent="-457188" algn="l" rtl="0">
              <a:lnSpc>
                <a:spcPct val="100000"/>
              </a:lnSpc>
              <a:spcBef>
                <a:spcPts val="640"/>
              </a:spcBef>
              <a:spcAft>
                <a:spcPts val="0"/>
              </a:spcAft>
              <a:buSzPts val="1800"/>
              <a:buChar char="●"/>
            </a:pPr>
            <a:r>
              <a:rPr lang="en" sz="2400" b="0"/>
              <a:t>Time Multiplier speeds up the simulation</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This feature does not increase Unity’s</a:t>
            </a:r>
            <a:endParaRPr sz="2400" b="0"/>
          </a:p>
          <a:p>
            <a:pPr marL="609585" lvl="0" indent="0" algn="l" rtl="0">
              <a:lnSpc>
                <a:spcPct val="100000"/>
              </a:lnSpc>
              <a:spcBef>
                <a:spcPts val="640"/>
              </a:spcBef>
              <a:spcAft>
                <a:spcPts val="0"/>
              </a:spcAft>
              <a:buSzPts val="1400"/>
              <a:buNone/>
            </a:pPr>
            <a:r>
              <a:rPr lang="en" sz="2400" b="0"/>
              <a:t>clock speed</a:t>
            </a:r>
            <a:endParaRPr sz="2400" b="0"/>
          </a:p>
          <a:p>
            <a:pPr marL="609585" lvl="0" indent="0" algn="l" rtl="0">
              <a:lnSpc>
                <a:spcPct val="100000"/>
              </a:lnSpc>
              <a:spcBef>
                <a:spcPts val="640"/>
              </a:spcBef>
              <a:spcAft>
                <a:spcPts val="0"/>
              </a:spcAft>
              <a:buSzPts val="1400"/>
              <a:buNone/>
            </a:pPr>
            <a:endParaRPr sz="2400" b="0"/>
          </a:p>
          <a:p>
            <a:pPr marL="609585" lvl="0" indent="-457188" algn="l" rtl="0">
              <a:lnSpc>
                <a:spcPct val="100000"/>
              </a:lnSpc>
              <a:spcBef>
                <a:spcPts val="640"/>
              </a:spcBef>
              <a:spcAft>
                <a:spcPts val="0"/>
              </a:spcAft>
              <a:buSzPts val="1800"/>
              <a:buChar char="●"/>
            </a:pPr>
            <a:r>
              <a:rPr lang="en" sz="2400" b="0"/>
              <a:t>We found when testing that because of</a:t>
            </a:r>
            <a:endParaRPr sz="2400" b="0"/>
          </a:p>
          <a:p>
            <a:pPr marL="609585" lvl="0" indent="0" algn="l" rtl="0">
              <a:lnSpc>
                <a:spcPct val="100000"/>
              </a:lnSpc>
              <a:spcBef>
                <a:spcPts val="640"/>
              </a:spcBef>
              <a:spcAft>
                <a:spcPts val="0"/>
              </a:spcAft>
              <a:buSzPts val="1400"/>
              <a:buNone/>
            </a:pPr>
            <a:r>
              <a:rPr lang="en" sz="2400" b="0"/>
              <a:t>the amount of data present, the </a:t>
            </a:r>
            <a:endParaRPr sz="2400" b="0"/>
          </a:p>
          <a:p>
            <a:pPr marL="609585" lvl="0" indent="0" algn="l" rtl="0">
              <a:lnSpc>
                <a:spcPct val="100000"/>
              </a:lnSpc>
              <a:spcBef>
                <a:spcPts val="640"/>
              </a:spcBef>
              <a:spcAft>
                <a:spcPts val="0"/>
              </a:spcAft>
              <a:buSzPts val="1400"/>
              <a:buNone/>
            </a:pPr>
            <a:r>
              <a:rPr lang="en" sz="2400" b="0"/>
              <a:t>trucks moved through it slowly</a:t>
            </a:r>
            <a:endParaRPr sz="2400" b="0"/>
          </a:p>
        </p:txBody>
      </p:sp>
      <p:pic>
        <p:nvPicPr>
          <p:cNvPr id="304" name="Google Shape;304;p13"/>
          <p:cNvPicPr preferRelativeResize="0"/>
          <p:nvPr/>
        </p:nvPicPr>
        <p:blipFill rotWithShape="1">
          <a:blip r:embed="rId3">
            <a:alphaModFix/>
          </a:blip>
          <a:srcRect/>
          <a:stretch/>
        </p:blipFill>
        <p:spPr>
          <a:xfrm>
            <a:off x="6806434" y="1187451"/>
            <a:ext cx="4991100" cy="4635500"/>
          </a:xfrm>
          <a:prstGeom prst="rect">
            <a:avLst/>
          </a:prstGeom>
          <a:noFill/>
          <a:ln>
            <a:noFill/>
          </a:ln>
        </p:spPr>
      </p:pic>
      <p:sp>
        <p:nvSpPr>
          <p:cNvPr id="305" name="Google Shape;305;p13"/>
          <p:cNvSpPr/>
          <p:nvPr/>
        </p:nvSpPr>
        <p:spPr>
          <a:xfrm>
            <a:off x="5881100" y="4785800"/>
            <a:ext cx="1134800" cy="2268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ExLF SIMULATION METHODS</a:t>
            </a:r>
            <a:endParaRPr sz="1467"/>
          </a:p>
        </p:txBody>
      </p:sp>
      <p:sp>
        <p:nvSpPr>
          <p:cNvPr id="311" name="Google Shape;311;p14"/>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609585" lvl="0" indent="-423323" algn="l" rtl="0">
              <a:lnSpc>
                <a:spcPct val="100000"/>
              </a:lnSpc>
              <a:spcBef>
                <a:spcPts val="0"/>
              </a:spcBef>
              <a:spcAft>
                <a:spcPts val="0"/>
              </a:spcAft>
              <a:buSzPts val="1400"/>
              <a:buChar char="●"/>
            </a:pPr>
            <a:r>
              <a:rPr lang="en" sz="3200" b="0"/>
              <a:t>Assets were either given to the research team;</a:t>
            </a:r>
            <a:endParaRPr sz="3200" b="0"/>
          </a:p>
          <a:p>
            <a:pPr marL="1219170" lvl="1" indent="-507987" algn="l" rtl="0">
              <a:lnSpc>
                <a:spcPct val="100000"/>
              </a:lnSpc>
              <a:spcBef>
                <a:spcPts val="0"/>
              </a:spcBef>
              <a:spcAft>
                <a:spcPts val="0"/>
              </a:spcAft>
              <a:buSzPts val="2400"/>
              <a:buChar char="○"/>
            </a:pPr>
            <a:r>
              <a:rPr lang="en" sz="3200"/>
              <a:t>Test data, Track Layout, Terrain Map</a:t>
            </a:r>
            <a:endParaRPr sz="320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Or generated using SketchUp (Truck)</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Fake test data was generated using Excel</a:t>
            </a:r>
            <a:endParaRPr sz="146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ExLF SIMULATION METHODS</a:t>
            </a:r>
            <a:endParaRPr sz="1467"/>
          </a:p>
        </p:txBody>
      </p:sp>
      <p:sp>
        <p:nvSpPr>
          <p:cNvPr id="317" name="Google Shape;317;p15"/>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609585" lvl="0" indent="-423323" algn="l" rtl="0">
              <a:lnSpc>
                <a:spcPct val="100000"/>
              </a:lnSpc>
              <a:spcBef>
                <a:spcPts val="0"/>
              </a:spcBef>
              <a:spcAft>
                <a:spcPts val="0"/>
              </a:spcAft>
              <a:buSzPts val="1400"/>
              <a:buChar char="●"/>
            </a:pPr>
            <a:r>
              <a:rPr lang="en" sz="3200" b="0"/>
              <a:t>Base code was sourced from GitHub, edited and elaborated on for our purposes</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Code used CSV files, but was a bit clunky at first</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Logic checks to see if object is at target location or not</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If not, object slowly translates towards coordinates</a:t>
            </a:r>
            <a:endParaRPr sz="3200" b="0"/>
          </a:p>
          <a:p>
            <a:pPr marL="0" lvl="0" indent="0" algn="l" rtl="0">
              <a:lnSpc>
                <a:spcPct val="100000"/>
              </a:lnSpc>
              <a:spcBef>
                <a:spcPts val="0"/>
              </a:spcBef>
              <a:spcAft>
                <a:spcPts val="0"/>
              </a:spcAft>
              <a:buSzPts val="1400"/>
              <a:buNone/>
            </a:pPr>
            <a:endParaRPr sz="32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ExLF SIMULATION METHODS</a:t>
            </a:r>
            <a:endParaRPr sz="1467"/>
          </a:p>
        </p:txBody>
      </p:sp>
      <p:sp>
        <p:nvSpPr>
          <p:cNvPr id="323" name="Google Shape;323;p16"/>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609585" lvl="0" indent="-423323" algn="l" rtl="0">
              <a:lnSpc>
                <a:spcPct val="100000"/>
              </a:lnSpc>
              <a:spcBef>
                <a:spcPts val="0"/>
              </a:spcBef>
              <a:spcAft>
                <a:spcPts val="0"/>
              </a:spcAft>
              <a:buSzPts val="1400"/>
              <a:buChar char="●"/>
            </a:pPr>
            <a:r>
              <a:rPr lang="en" sz="3200" b="0"/>
              <a:t>GPS data was very cluttered</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Unity struggled to load even a preview</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Over 800,000 data points!</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Data required significant cleaning and removal of columns</a:t>
            </a:r>
            <a:endParaRPr sz="3200" b="0"/>
          </a:p>
          <a:p>
            <a:pPr marL="609585" lvl="0" indent="0" algn="l" rtl="0">
              <a:lnSpc>
                <a:spcPct val="100000"/>
              </a:lnSpc>
              <a:spcBef>
                <a:spcPts val="0"/>
              </a:spcBef>
              <a:spcAft>
                <a:spcPts val="0"/>
              </a:spcAft>
              <a:buSzPts val="1400"/>
              <a:buNone/>
            </a:pPr>
            <a:endParaRPr sz="32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ExLF SIMULATION RESULTS</a:t>
            </a:r>
            <a:endParaRPr sz="1467"/>
          </a:p>
        </p:txBody>
      </p:sp>
      <p:sp>
        <p:nvSpPr>
          <p:cNvPr id="329" name="Google Shape;329;p17"/>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609585" lvl="0" indent="-423323" algn="l" rtl="0">
              <a:lnSpc>
                <a:spcPct val="100000"/>
              </a:lnSpc>
              <a:spcBef>
                <a:spcPts val="0"/>
              </a:spcBef>
              <a:spcAft>
                <a:spcPts val="0"/>
              </a:spcAft>
              <a:buSzPts val="1400"/>
              <a:buChar char="●"/>
            </a:pPr>
            <a:r>
              <a:rPr lang="en" sz="3200" b="0"/>
              <a:t>At this time the trucks can be run with real data (albeit modified data)</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Multiple trucks can be run simultaneously</a:t>
            </a:r>
            <a:endParaRPr sz="3200" b="0"/>
          </a:p>
          <a:p>
            <a:pPr marL="609585" lvl="0" indent="0" algn="l" rtl="0">
              <a:lnSpc>
                <a:spcPct val="100000"/>
              </a:lnSpc>
              <a:spcBef>
                <a:spcPts val="0"/>
              </a:spcBef>
              <a:spcAft>
                <a:spcPts val="0"/>
              </a:spcAft>
              <a:buSzPts val="1400"/>
              <a:buNone/>
            </a:pPr>
            <a:endParaRPr sz="3200" b="0"/>
          </a:p>
          <a:p>
            <a:pPr marL="609585" lvl="0" indent="-423323" algn="l" rtl="0">
              <a:lnSpc>
                <a:spcPct val="100000"/>
              </a:lnSpc>
              <a:spcBef>
                <a:spcPts val="0"/>
              </a:spcBef>
              <a:spcAft>
                <a:spcPts val="0"/>
              </a:spcAft>
              <a:buSzPts val="1400"/>
              <a:buChar char="●"/>
            </a:pPr>
            <a:r>
              <a:rPr lang="en" sz="3200" b="0"/>
              <a:t>Optimizations available for more or less computational power</a:t>
            </a:r>
            <a:endParaRPr sz="32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FUTURE WORK</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sp>
        <p:nvSpPr>
          <p:cNvPr id="335" name="Google Shape;335;p18"/>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761981" lvl="0" indent="-457189" algn="l" rtl="0">
              <a:lnSpc>
                <a:spcPct val="100000"/>
              </a:lnSpc>
              <a:spcBef>
                <a:spcPts val="640"/>
              </a:spcBef>
              <a:spcAft>
                <a:spcPts val="0"/>
              </a:spcAft>
              <a:buSzPts val="1400"/>
              <a:buChar char="●"/>
            </a:pPr>
            <a:r>
              <a:rPr lang="en" sz="3200" b="0" u="sng"/>
              <a:t>What’s next on visual analytics?</a:t>
            </a:r>
            <a:endParaRPr sz="3200" b="0" u="sng"/>
          </a:p>
          <a:p>
            <a:pPr marL="761981" lvl="0" indent="-457189" algn="l" rtl="0">
              <a:lnSpc>
                <a:spcPct val="100000"/>
              </a:lnSpc>
              <a:spcBef>
                <a:spcPts val="640"/>
              </a:spcBef>
              <a:spcAft>
                <a:spcPts val="0"/>
              </a:spcAft>
              <a:buSzPts val="1400"/>
              <a:buChar char="●"/>
            </a:pPr>
            <a:r>
              <a:rPr lang="en" sz="3200" b="0"/>
              <a:t>Integrate visualization capability into Mariya’s dashboard</a:t>
            </a:r>
            <a:endParaRPr sz="3200" b="0"/>
          </a:p>
          <a:p>
            <a:pPr marL="609585" lvl="0" indent="0" algn="l" rtl="0">
              <a:lnSpc>
                <a:spcPct val="100000"/>
              </a:lnSpc>
              <a:spcBef>
                <a:spcPts val="640"/>
              </a:spcBef>
              <a:spcAft>
                <a:spcPts val="0"/>
              </a:spcAft>
              <a:buSzPts val="1400"/>
              <a:buNone/>
            </a:pPr>
            <a:endParaRPr sz="3200" b="0"/>
          </a:p>
          <a:p>
            <a:pPr marL="761981" lvl="0" indent="-457189" algn="l" rtl="0">
              <a:lnSpc>
                <a:spcPct val="100000"/>
              </a:lnSpc>
              <a:spcBef>
                <a:spcPts val="640"/>
              </a:spcBef>
              <a:spcAft>
                <a:spcPts val="0"/>
              </a:spcAft>
              <a:buSzPts val="1400"/>
              <a:buChar char="●"/>
            </a:pPr>
            <a:r>
              <a:rPr lang="en" sz="3200" b="0"/>
              <a:t>Some processes could be automated</a:t>
            </a:r>
            <a:endParaRPr sz="3200" b="0"/>
          </a:p>
          <a:p>
            <a:pPr marL="609585" lvl="0" indent="0" algn="l" rtl="0">
              <a:lnSpc>
                <a:spcPct val="100000"/>
              </a:lnSpc>
              <a:spcBef>
                <a:spcPts val="640"/>
              </a:spcBef>
              <a:spcAft>
                <a:spcPts val="0"/>
              </a:spcAft>
              <a:buSzPts val="1400"/>
              <a:buNone/>
            </a:pPr>
            <a:endParaRPr sz="3200" b="0"/>
          </a:p>
          <a:p>
            <a:pPr marL="761981" lvl="0" indent="-457189" algn="l" rtl="0">
              <a:lnSpc>
                <a:spcPct val="100000"/>
              </a:lnSpc>
              <a:spcBef>
                <a:spcPts val="640"/>
              </a:spcBef>
              <a:spcAft>
                <a:spcPts val="0"/>
              </a:spcAft>
              <a:buSzPts val="1400"/>
              <a:buChar char="●"/>
            </a:pPr>
            <a:r>
              <a:rPr lang="en" sz="3200" b="0"/>
              <a:t>Camera options are limited</a:t>
            </a:r>
            <a:endParaRPr sz="3200" b="0"/>
          </a:p>
          <a:p>
            <a:pPr marL="118530" lvl="0" indent="0" algn="l" rtl="0">
              <a:lnSpc>
                <a:spcPct val="100000"/>
              </a:lnSpc>
              <a:spcBef>
                <a:spcPts val="0"/>
              </a:spcBef>
              <a:spcAft>
                <a:spcPts val="0"/>
              </a:spcAft>
              <a:buSzPts val="1400"/>
              <a:buNone/>
            </a:pPr>
            <a:endParaRPr sz="1467"/>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ACKNOWLEDGEMENTS</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sp>
        <p:nvSpPr>
          <p:cNvPr id="341" name="Google Shape;341;p19"/>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457189" lvl="0" indent="-457189" algn="l" rtl="0">
              <a:lnSpc>
                <a:spcPct val="100000"/>
              </a:lnSpc>
              <a:spcBef>
                <a:spcPts val="0"/>
              </a:spcBef>
              <a:spcAft>
                <a:spcPts val="0"/>
              </a:spcAft>
              <a:buSzPts val="2400"/>
              <a:buChar char="•"/>
            </a:pPr>
            <a:r>
              <a:rPr lang="en" sz="3200" b="0"/>
              <a:t>High Performance Computing Modernization Program (HPCMP) and the HPC Internship Program (HIP) </a:t>
            </a:r>
            <a:endParaRPr sz="3200" b="0"/>
          </a:p>
          <a:p>
            <a:pPr marL="0" lvl="0" indent="0" algn="l" rtl="0">
              <a:lnSpc>
                <a:spcPct val="100000"/>
              </a:lnSpc>
              <a:spcBef>
                <a:spcPts val="0"/>
              </a:spcBef>
              <a:spcAft>
                <a:spcPts val="0"/>
              </a:spcAft>
              <a:buSzPts val="1400"/>
              <a:buNone/>
            </a:pPr>
            <a:endParaRPr sz="3200" b="0"/>
          </a:p>
          <a:p>
            <a:pPr marL="457189" lvl="0" indent="-457189" algn="l" rtl="0">
              <a:lnSpc>
                <a:spcPct val="100000"/>
              </a:lnSpc>
              <a:spcBef>
                <a:spcPts val="0"/>
              </a:spcBef>
              <a:spcAft>
                <a:spcPts val="0"/>
              </a:spcAft>
              <a:buSzPts val="2400"/>
              <a:buChar char="•"/>
            </a:pPr>
            <a:r>
              <a:rPr lang="en" sz="3200" b="0"/>
              <a:t>The Army Research Laboratory DoD Supercomputing Resource Center (DSRC) for hosting our internship</a:t>
            </a:r>
            <a:endParaRPr sz="3200" b="0"/>
          </a:p>
          <a:p>
            <a:pPr marL="609585" lvl="0" indent="0" algn="l" rtl="0">
              <a:lnSpc>
                <a:spcPct val="100000"/>
              </a:lnSpc>
              <a:spcBef>
                <a:spcPts val="0"/>
              </a:spcBef>
              <a:spcAft>
                <a:spcPts val="0"/>
              </a:spcAft>
              <a:buSzPts val="1400"/>
              <a:buNone/>
            </a:pPr>
            <a:endParaRPr sz="3200" b="0"/>
          </a:p>
          <a:p>
            <a:pPr marL="457189" lvl="0" indent="-457189" algn="l" rtl="0">
              <a:lnSpc>
                <a:spcPct val="100000"/>
              </a:lnSpc>
              <a:spcBef>
                <a:spcPts val="0"/>
              </a:spcBef>
              <a:spcAft>
                <a:spcPts val="0"/>
              </a:spcAft>
              <a:buSzPts val="2400"/>
              <a:buChar char="•"/>
            </a:pPr>
            <a:r>
              <a:rPr lang="en" sz="3200" b="0"/>
              <a:t>Vince Perry </a:t>
            </a:r>
            <a:endParaRPr sz="3200" b="0"/>
          </a:p>
          <a:p>
            <a:pPr marL="457189" lvl="0" indent="-457189" algn="l" rtl="0">
              <a:lnSpc>
                <a:spcPct val="100000"/>
              </a:lnSpc>
              <a:spcBef>
                <a:spcPts val="0"/>
              </a:spcBef>
              <a:spcAft>
                <a:spcPts val="0"/>
              </a:spcAft>
              <a:buSzPts val="2400"/>
              <a:buChar char="•"/>
            </a:pPr>
            <a:r>
              <a:rPr lang="en" sz="3200" b="0"/>
              <a:t>Nicholas Kendall </a:t>
            </a:r>
            <a:endParaRPr sz="3200" b="0"/>
          </a:p>
          <a:p>
            <a:pPr marL="457189" lvl="0" indent="-457189" algn="l" rtl="0">
              <a:lnSpc>
                <a:spcPct val="100000"/>
              </a:lnSpc>
              <a:spcBef>
                <a:spcPts val="0"/>
              </a:spcBef>
              <a:spcAft>
                <a:spcPts val="0"/>
              </a:spcAft>
              <a:buSzPts val="2400"/>
              <a:buChar char="•"/>
            </a:pPr>
            <a:r>
              <a:rPr lang="en" sz="3200" b="0"/>
              <a:t>Virginia To</a:t>
            </a:r>
            <a:endParaRPr sz="3200" b="0"/>
          </a:p>
          <a:p>
            <a:pPr marL="609585" lvl="0" indent="0" algn="l" rtl="0">
              <a:lnSpc>
                <a:spcPct val="100000"/>
              </a:lnSpc>
              <a:spcBef>
                <a:spcPts val="0"/>
              </a:spcBef>
              <a:spcAft>
                <a:spcPts val="0"/>
              </a:spcAft>
              <a:buSzPts val="1100"/>
              <a:buNone/>
            </a:pPr>
            <a:endParaRPr sz="3200" b="0"/>
          </a:p>
          <a:p>
            <a:pPr marL="457189" lvl="0" indent="0" algn="l" rtl="0">
              <a:lnSpc>
                <a:spcPct val="100000"/>
              </a:lnSpc>
              <a:spcBef>
                <a:spcPts val="640"/>
              </a:spcBef>
              <a:spcAft>
                <a:spcPts val="0"/>
              </a:spcAft>
              <a:buSzPts val="1400"/>
              <a:buNone/>
            </a:pPr>
            <a:endParaRPr sz="3200" b="0"/>
          </a:p>
          <a:p>
            <a:pPr marL="237060" lvl="0" indent="-118529" algn="l" rtl="0">
              <a:lnSpc>
                <a:spcPct val="100000"/>
              </a:lnSpc>
              <a:spcBef>
                <a:spcPts val="0"/>
              </a:spcBef>
              <a:spcAft>
                <a:spcPts val="0"/>
              </a:spcAft>
              <a:buSzPts val="1400"/>
              <a:buNone/>
            </a:pPr>
            <a:endParaRPr sz="146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title"/>
          </p:nvPr>
        </p:nvSpPr>
        <p:spPr>
          <a:xfrm>
            <a:off x="1455422" y="274639"/>
            <a:ext cx="8971279" cy="50641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SELENA HAMILTON</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sp>
        <p:nvSpPr>
          <p:cNvPr id="205" name="Google Shape;205;p2"/>
          <p:cNvSpPr txBox="1">
            <a:spLocks noGrp="1"/>
          </p:cNvSpPr>
          <p:nvPr>
            <p:ph type="body" idx="1"/>
          </p:nvPr>
        </p:nvSpPr>
        <p:spPr>
          <a:xfrm>
            <a:off x="442211" y="1228726"/>
            <a:ext cx="11025891" cy="4714873"/>
          </a:xfrm>
          <a:prstGeom prst="rect">
            <a:avLst/>
          </a:prstGeom>
          <a:noFill/>
          <a:ln>
            <a:noFill/>
          </a:ln>
        </p:spPr>
        <p:txBody>
          <a:bodyPr spcFirstLastPara="1" wrap="square" lIns="91425" tIns="45700" rIns="91425" bIns="45700" anchor="t" anchorCtr="0">
            <a:noAutofit/>
          </a:bodyPr>
          <a:lstStyle/>
          <a:p>
            <a:pPr marL="609585" lvl="0" indent="-609585" algn="l" rtl="0">
              <a:lnSpc>
                <a:spcPct val="100000"/>
              </a:lnSpc>
              <a:spcBef>
                <a:spcPts val="0"/>
              </a:spcBef>
              <a:spcAft>
                <a:spcPts val="0"/>
              </a:spcAft>
              <a:buSzPts val="2400"/>
              <a:buChar char="•"/>
            </a:pPr>
            <a:r>
              <a:rPr lang="en" sz="3200" b="0"/>
              <a:t>Harford Community College</a:t>
            </a:r>
            <a:endParaRPr sz="3200"/>
          </a:p>
          <a:p>
            <a:pPr marL="609585" lvl="0" indent="-609585" algn="l" rtl="0">
              <a:lnSpc>
                <a:spcPct val="100000"/>
              </a:lnSpc>
              <a:spcBef>
                <a:spcPts val="640"/>
              </a:spcBef>
              <a:spcAft>
                <a:spcPts val="0"/>
              </a:spcAft>
              <a:buSzPts val="2400"/>
              <a:buChar char="•"/>
            </a:pPr>
            <a:r>
              <a:rPr lang="en" sz="3200" b="0"/>
              <a:t>Sophomore </a:t>
            </a:r>
            <a:endParaRPr sz="3200"/>
          </a:p>
          <a:p>
            <a:pPr marL="609585" lvl="0" indent="-609585" algn="l" rtl="0">
              <a:lnSpc>
                <a:spcPct val="100000"/>
              </a:lnSpc>
              <a:spcBef>
                <a:spcPts val="640"/>
              </a:spcBef>
              <a:spcAft>
                <a:spcPts val="0"/>
              </a:spcAft>
              <a:buSzPts val="2400"/>
              <a:buChar char="•"/>
            </a:pPr>
            <a:r>
              <a:rPr lang="en" sz="3200" b="0"/>
              <a:t>Computer Science</a:t>
            </a:r>
            <a:endParaRPr sz="3200"/>
          </a:p>
          <a:p>
            <a:pPr marL="609585" lvl="0" indent="-609585" algn="l" rtl="0">
              <a:lnSpc>
                <a:spcPct val="100000"/>
              </a:lnSpc>
              <a:spcBef>
                <a:spcPts val="640"/>
              </a:spcBef>
              <a:spcAft>
                <a:spcPts val="0"/>
              </a:spcAft>
              <a:buSzPts val="2400"/>
              <a:buChar char="•"/>
            </a:pPr>
            <a:r>
              <a:rPr lang="en" sz="3200" b="0"/>
              <a:t>Previous Research Experience: RISE and FRC</a:t>
            </a:r>
            <a:endParaRPr sz="3200" b="0"/>
          </a:p>
          <a:p>
            <a:pPr marL="609585" lvl="0" indent="-609585" algn="l" rtl="0">
              <a:lnSpc>
                <a:spcPct val="100000"/>
              </a:lnSpc>
              <a:spcBef>
                <a:spcPts val="640"/>
              </a:spcBef>
              <a:spcAft>
                <a:spcPts val="0"/>
              </a:spcAft>
              <a:buSzPts val="2400"/>
              <a:buChar char="•"/>
            </a:pPr>
            <a:r>
              <a:rPr lang="en" sz="3200" b="0"/>
              <a:t>GEMS III CS Principles and Applications 2019</a:t>
            </a:r>
            <a:endParaRPr sz="3200" b="0"/>
          </a:p>
          <a:p>
            <a:pPr marL="609585" lvl="0" indent="-609585" algn="l" rtl="0">
              <a:lnSpc>
                <a:spcPct val="100000"/>
              </a:lnSpc>
              <a:spcBef>
                <a:spcPts val="640"/>
              </a:spcBef>
              <a:spcAft>
                <a:spcPts val="0"/>
              </a:spcAft>
              <a:buSzPts val="2400"/>
              <a:buChar char="•"/>
            </a:pPr>
            <a:r>
              <a:rPr lang="en" sz="3200" b="0"/>
              <a:t>Hobbies: Hiking, Reading, Programming, Longboarding</a:t>
            </a:r>
            <a:endParaRPr sz="3200" b="0"/>
          </a:p>
          <a:p>
            <a:pPr marL="609585" lvl="0" indent="-609585" algn="l" rtl="0">
              <a:lnSpc>
                <a:spcPct val="100000"/>
              </a:lnSpc>
              <a:spcBef>
                <a:spcPts val="640"/>
              </a:spcBef>
              <a:spcAft>
                <a:spcPts val="0"/>
              </a:spcAft>
              <a:buSzPts val="2400"/>
              <a:buChar char="•"/>
            </a:pPr>
            <a:r>
              <a:rPr lang="en" sz="3200" b="0"/>
              <a:t>Mentor: Virginia To</a:t>
            </a:r>
            <a:endParaRPr sz="1467"/>
          </a:p>
        </p:txBody>
      </p:sp>
      <p:pic>
        <p:nvPicPr>
          <p:cNvPr id="206" name="Google Shape;206;p2"/>
          <p:cNvPicPr preferRelativeResize="0"/>
          <p:nvPr/>
        </p:nvPicPr>
        <p:blipFill rotWithShape="1">
          <a:blip r:embed="rId3">
            <a:alphaModFix/>
          </a:blip>
          <a:srcRect/>
          <a:stretch/>
        </p:blipFill>
        <p:spPr>
          <a:xfrm>
            <a:off x="8383633" y="4801067"/>
            <a:ext cx="3379432" cy="19009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JAMES HUGHES</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sp>
        <p:nvSpPr>
          <p:cNvPr id="212" name="Google Shape;212;p3"/>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609585" lvl="0" indent="-609585" algn="l" rtl="0">
              <a:lnSpc>
                <a:spcPct val="100000"/>
              </a:lnSpc>
              <a:spcBef>
                <a:spcPts val="0"/>
              </a:spcBef>
              <a:spcAft>
                <a:spcPts val="0"/>
              </a:spcAft>
              <a:buSzPts val="2400"/>
              <a:buChar char="•"/>
            </a:pPr>
            <a:r>
              <a:rPr lang="en" sz="3200" b="0"/>
              <a:t>Attending UMD College Park</a:t>
            </a:r>
            <a:endParaRPr sz="3200"/>
          </a:p>
          <a:p>
            <a:pPr marL="609585" lvl="0" indent="-609585" algn="l" rtl="0">
              <a:lnSpc>
                <a:spcPct val="100000"/>
              </a:lnSpc>
              <a:spcBef>
                <a:spcPts val="640"/>
              </a:spcBef>
              <a:spcAft>
                <a:spcPts val="0"/>
              </a:spcAft>
              <a:buSzPts val="2400"/>
              <a:buChar char="•"/>
            </a:pPr>
            <a:r>
              <a:rPr lang="en" sz="3200" b="0"/>
              <a:t>Sophomore</a:t>
            </a:r>
            <a:endParaRPr sz="3200"/>
          </a:p>
          <a:p>
            <a:pPr marL="609585" lvl="0" indent="-609585" algn="l" rtl="0">
              <a:lnSpc>
                <a:spcPct val="100000"/>
              </a:lnSpc>
              <a:spcBef>
                <a:spcPts val="640"/>
              </a:spcBef>
              <a:spcAft>
                <a:spcPts val="0"/>
              </a:spcAft>
              <a:buSzPts val="2400"/>
              <a:buChar char="•"/>
            </a:pPr>
            <a:r>
              <a:rPr lang="en" sz="3200" b="0"/>
              <a:t>Mechanical Engineering</a:t>
            </a:r>
            <a:endParaRPr sz="3200"/>
          </a:p>
          <a:p>
            <a:pPr marL="609585" lvl="0" indent="-609585" algn="l" rtl="0">
              <a:lnSpc>
                <a:spcPct val="100000"/>
              </a:lnSpc>
              <a:spcBef>
                <a:spcPts val="640"/>
              </a:spcBef>
              <a:spcAft>
                <a:spcPts val="0"/>
              </a:spcAft>
              <a:buSzPts val="2400"/>
              <a:buChar char="•"/>
            </a:pPr>
            <a:r>
              <a:rPr lang="en" sz="3200" b="0"/>
              <a:t>Hobbies: Making Cosplay Props, Programming, </a:t>
            </a:r>
            <a:endParaRPr sz="3200" b="0"/>
          </a:p>
          <a:p>
            <a:pPr marL="457189" lvl="0" indent="0" algn="l" rtl="0">
              <a:lnSpc>
                <a:spcPct val="100000"/>
              </a:lnSpc>
              <a:spcBef>
                <a:spcPts val="640"/>
              </a:spcBef>
              <a:spcAft>
                <a:spcPts val="0"/>
              </a:spcAft>
              <a:buSzPts val="1400"/>
              <a:buNone/>
            </a:pPr>
            <a:r>
              <a:rPr lang="en" sz="3200" b="0"/>
              <a:t>  and Video Games</a:t>
            </a:r>
            <a:endParaRPr sz="3200"/>
          </a:p>
          <a:p>
            <a:pPr marL="609585" lvl="0" indent="-609585" algn="l" rtl="0">
              <a:lnSpc>
                <a:spcPct val="100000"/>
              </a:lnSpc>
              <a:spcBef>
                <a:spcPts val="640"/>
              </a:spcBef>
              <a:spcAft>
                <a:spcPts val="0"/>
              </a:spcAft>
              <a:buSzPts val="2400"/>
              <a:buChar char="•"/>
            </a:pPr>
            <a:r>
              <a:rPr lang="en" sz="3200" b="0"/>
              <a:t>Mentor: Virginia To</a:t>
            </a:r>
            <a:endParaRPr sz="1467"/>
          </a:p>
        </p:txBody>
      </p:sp>
      <p:pic>
        <p:nvPicPr>
          <p:cNvPr id="213" name="Google Shape;213;p3" descr="University of Maryland, College Park - Wikipedia"/>
          <p:cNvPicPr preferRelativeResize="0"/>
          <p:nvPr/>
        </p:nvPicPr>
        <p:blipFill rotWithShape="1">
          <a:blip r:embed="rId3">
            <a:alphaModFix/>
          </a:blip>
          <a:srcRect/>
          <a:stretch/>
        </p:blipFill>
        <p:spPr>
          <a:xfrm>
            <a:off x="8482000" y="3429000"/>
            <a:ext cx="3217832" cy="3217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solidFill>
                  <a:schemeClr val="hlink"/>
                </a:solidFill>
                <a:uFill>
                  <a:noFill/>
                </a:uFill>
                <a:hlinkClick r:id="rId3"/>
              </a:rPr>
              <a:t>ABOUT </a:t>
            </a:r>
            <a:r>
              <a:rPr lang="en" sz="3200" b="0">
                <a:solidFill>
                  <a:srgbClr val="000000"/>
                </a:solidFill>
                <a:uFill>
                  <a:noFill/>
                </a:uFill>
                <a:hlinkClick r:id="rId3">
                  <a:extLst>
                    <a:ext uri="{A12FA001-AC4F-418D-AE19-62706E023703}">
                      <ahyp:hlinkClr xmlns:ahyp="http://schemas.microsoft.com/office/drawing/2018/hyperlinkcolor" val="tx"/>
                    </a:ext>
                  </a:extLst>
                </a:hlinkClick>
              </a:rPr>
              <a:t>EXPEDIENT LEADER FOLLOWER</a:t>
            </a:r>
            <a:endParaRPr sz="3200" b="0">
              <a:solidFill>
                <a:srgbClr val="000000"/>
              </a:solidFill>
            </a:endParaRPr>
          </a:p>
        </p:txBody>
      </p:sp>
      <p:pic>
        <p:nvPicPr>
          <p:cNvPr id="219" name="Google Shape;219;p4" descr="U.S. Army TARDEC's latest leader-follower technology on display." title="AGR Leader Follower">
            <a:hlinkClick r:id="rId4"/>
          </p:cNvPr>
          <p:cNvPicPr preferRelativeResize="0"/>
          <p:nvPr/>
        </p:nvPicPr>
        <p:blipFill>
          <a:blip r:embed="rId5">
            <a:alphaModFix/>
          </a:blip>
          <a:stretch>
            <a:fillRect/>
          </a:stretch>
        </p:blipFill>
        <p:spPr>
          <a:xfrm>
            <a:off x="3096225" y="1116153"/>
            <a:ext cx="5999550" cy="4499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ANALYSIS OF TEST DATA</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sp>
        <p:nvSpPr>
          <p:cNvPr id="225" name="Google Shape;225;p5"/>
          <p:cNvSpPr txBox="1">
            <a:spLocks noGrp="1"/>
          </p:cNvSpPr>
          <p:nvPr>
            <p:ph type="body" idx="1"/>
          </p:nvPr>
        </p:nvSpPr>
        <p:spPr>
          <a:xfrm>
            <a:off x="442211" y="1228725"/>
            <a:ext cx="11026000" cy="47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sz="2400"/>
              <a:t>Problem:</a:t>
            </a:r>
            <a:endParaRPr sz="1800"/>
          </a:p>
          <a:p>
            <a:pPr marL="461951" lvl="1" indent="-233357" algn="l" rtl="0">
              <a:lnSpc>
                <a:spcPct val="100000"/>
              </a:lnSpc>
              <a:spcBef>
                <a:spcPts val="0"/>
              </a:spcBef>
              <a:spcAft>
                <a:spcPts val="0"/>
              </a:spcAft>
              <a:buSzPts val="1200"/>
              <a:buNone/>
            </a:pPr>
            <a:r>
              <a:rPr lang="en" sz="2400"/>
              <a:t>Test data for the Expedient Leader Follower program collected includes instrumentation, position, location, time, network comms, ROS, manually written Test Incident Reports (TIR), etc.,</a:t>
            </a:r>
            <a:endParaRPr/>
          </a:p>
          <a:p>
            <a:pPr marL="461951" lvl="1" indent="-233357" algn="l" rtl="0">
              <a:lnSpc>
                <a:spcPct val="100000"/>
              </a:lnSpc>
              <a:spcBef>
                <a:spcPts val="0"/>
              </a:spcBef>
              <a:spcAft>
                <a:spcPts val="0"/>
              </a:spcAft>
              <a:buSzPts val="1200"/>
              <a:buNone/>
            </a:pPr>
            <a:r>
              <a:rPr lang="en" sz="2400"/>
              <a:t>Lack of capability for analytics at the large-scale – currently, custom queries are used instead</a:t>
            </a:r>
            <a:endParaRPr sz="1467"/>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 sz="3200" b="0"/>
              <a:t>VISUAL ANALYTICS PLATFORM OVERVIEW</a:t>
            </a:r>
            <a:endParaRPr sz="1467"/>
          </a:p>
        </p:txBody>
      </p:sp>
      <p:grpSp>
        <p:nvGrpSpPr>
          <p:cNvPr id="231" name="Google Shape;231;p6"/>
          <p:cNvGrpSpPr/>
          <p:nvPr/>
        </p:nvGrpSpPr>
        <p:grpSpPr>
          <a:xfrm>
            <a:off x="1880617" y="1163645"/>
            <a:ext cx="8462735" cy="5251020"/>
            <a:chOff x="1410462" y="872733"/>
            <a:chExt cx="6347051" cy="3938265"/>
          </a:xfrm>
        </p:grpSpPr>
        <p:sp>
          <p:nvSpPr>
            <p:cNvPr id="232" name="Google Shape;232;p6"/>
            <p:cNvSpPr/>
            <p:nvPr/>
          </p:nvSpPr>
          <p:spPr>
            <a:xfrm>
              <a:off x="4719627" y="893555"/>
              <a:ext cx="1515600" cy="3864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None/>
              </a:pPr>
              <a:r>
                <a:rPr lang="en" sz="1733" b="1">
                  <a:solidFill>
                    <a:srgbClr val="000000"/>
                  </a:solidFill>
                  <a:latin typeface="Arial"/>
                  <a:ea typeface="Arial"/>
                  <a:cs typeface="Arial"/>
                  <a:sym typeface="Arial"/>
                </a:rPr>
                <a:t>3D</a:t>
              </a:r>
              <a:r>
                <a:rPr lang="en" sz="1733">
                  <a:solidFill>
                    <a:srgbClr val="000000"/>
                  </a:solidFill>
                  <a:latin typeface="Arial"/>
                  <a:ea typeface="Arial"/>
                  <a:cs typeface="Arial"/>
                  <a:sym typeface="Arial"/>
                </a:rPr>
                <a:t> </a:t>
              </a:r>
              <a:r>
                <a:rPr lang="en" sz="1733" b="1">
                  <a:solidFill>
                    <a:srgbClr val="000000"/>
                  </a:solidFill>
                  <a:latin typeface="Arial"/>
                  <a:ea typeface="Arial"/>
                  <a:cs typeface="Arial"/>
                  <a:sym typeface="Arial"/>
                </a:rPr>
                <a:t>Visualization</a:t>
              </a:r>
              <a:endParaRPr sz="1733" b="1">
                <a:solidFill>
                  <a:srgbClr val="000000"/>
                </a:solidFill>
                <a:latin typeface="Arial"/>
                <a:ea typeface="Arial"/>
                <a:cs typeface="Arial"/>
                <a:sym typeface="Arial"/>
              </a:endParaRPr>
            </a:p>
          </p:txBody>
        </p:sp>
        <p:sp>
          <p:nvSpPr>
            <p:cNvPr id="233" name="Google Shape;233;p6"/>
            <p:cNvSpPr/>
            <p:nvPr/>
          </p:nvSpPr>
          <p:spPr>
            <a:xfrm>
              <a:off x="1584043" y="1970919"/>
              <a:ext cx="3360600" cy="2349600"/>
            </a:xfrm>
            <a:prstGeom prst="roundRect">
              <a:avLst>
                <a:gd name="adj" fmla="val 16667"/>
              </a:avLst>
            </a:prstGeom>
            <a:solidFill>
              <a:schemeClr val="accent5"/>
            </a:solidFill>
            <a:ln w="25400" cap="flat" cmpd="sng">
              <a:solidFill>
                <a:srgbClr val="9FA09D"/>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None/>
              </a:pPr>
              <a:r>
                <a:rPr lang="en" sz="2000" b="1" u="sng">
                  <a:solidFill>
                    <a:srgbClr val="000000"/>
                  </a:solidFill>
                  <a:latin typeface="Arial"/>
                  <a:ea typeface="Arial"/>
                  <a:cs typeface="Arial"/>
                  <a:sym typeface="Arial"/>
                </a:rPr>
                <a:t>SCALABLE PLATFORM</a:t>
              </a:r>
              <a:endParaRPr sz="1867">
                <a:solidFill>
                  <a:srgbClr val="000000"/>
                </a:solidFill>
                <a:latin typeface="Arial"/>
                <a:ea typeface="Arial"/>
                <a:cs typeface="Arial"/>
                <a:sym typeface="Arial"/>
              </a:endParaRPr>
            </a:p>
          </p:txBody>
        </p:sp>
        <p:sp>
          <p:nvSpPr>
            <p:cNvPr id="234" name="Google Shape;234;p6"/>
            <p:cNvSpPr/>
            <p:nvPr/>
          </p:nvSpPr>
          <p:spPr>
            <a:xfrm>
              <a:off x="1781328" y="3689519"/>
              <a:ext cx="2959200" cy="3909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r>
                <a:rPr lang="en" sz="2400">
                  <a:solidFill>
                    <a:srgbClr val="000000"/>
                  </a:solidFill>
                  <a:latin typeface="Arial"/>
                  <a:ea typeface="Arial"/>
                  <a:cs typeface="Arial"/>
                  <a:sym typeface="Arial"/>
                </a:rPr>
                <a:t>Data Management</a:t>
              </a:r>
              <a:endParaRPr sz="1867">
                <a:solidFill>
                  <a:srgbClr val="000000"/>
                </a:solidFill>
                <a:latin typeface="Arial"/>
                <a:ea typeface="Arial"/>
                <a:cs typeface="Arial"/>
                <a:sym typeface="Arial"/>
              </a:endParaRPr>
            </a:p>
          </p:txBody>
        </p:sp>
        <p:sp>
          <p:nvSpPr>
            <p:cNvPr id="235" name="Google Shape;235;p6"/>
            <p:cNvSpPr/>
            <p:nvPr/>
          </p:nvSpPr>
          <p:spPr>
            <a:xfrm>
              <a:off x="1781328" y="3229185"/>
              <a:ext cx="2959200" cy="3921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r>
                <a:rPr lang="en" sz="2400">
                  <a:solidFill>
                    <a:srgbClr val="000000"/>
                  </a:solidFill>
                  <a:latin typeface="Arial"/>
                  <a:ea typeface="Arial"/>
                  <a:cs typeface="Arial"/>
                  <a:sym typeface="Arial"/>
                </a:rPr>
                <a:t>Query &amp; Analytics</a:t>
              </a:r>
              <a:endParaRPr sz="1867">
                <a:solidFill>
                  <a:srgbClr val="000000"/>
                </a:solidFill>
                <a:latin typeface="Arial"/>
                <a:ea typeface="Arial"/>
                <a:cs typeface="Arial"/>
                <a:sym typeface="Arial"/>
              </a:endParaRPr>
            </a:p>
          </p:txBody>
        </p:sp>
        <p:sp>
          <p:nvSpPr>
            <p:cNvPr id="236" name="Google Shape;236;p6"/>
            <p:cNvSpPr/>
            <p:nvPr/>
          </p:nvSpPr>
          <p:spPr>
            <a:xfrm>
              <a:off x="1781328" y="2768852"/>
              <a:ext cx="2959200" cy="3921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r>
                <a:rPr lang="en" sz="2400">
                  <a:solidFill>
                    <a:srgbClr val="000000"/>
                  </a:solidFill>
                  <a:latin typeface="Arial"/>
                  <a:ea typeface="Arial"/>
                  <a:cs typeface="Arial"/>
                  <a:sym typeface="Arial"/>
                </a:rPr>
                <a:t>Accelerated Access</a:t>
              </a:r>
              <a:endParaRPr sz="1867">
                <a:solidFill>
                  <a:srgbClr val="000000"/>
                </a:solidFill>
                <a:latin typeface="Arial"/>
                <a:ea typeface="Arial"/>
                <a:cs typeface="Arial"/>
                <a:sym typeface="Arial"/>
              </a:endParaRPr>
            </a:p>
          </p:txBody>
        </p:sp>
        <p:sp>
          <p:nvSpPr>
            <p:cNvPr id="237" name="Google Shape;237;p6"/>
            <p:cNvSpPr/>
            <p:nvPr/>
          </p:nvSpPr>
          <p:spPr>
            <a:xfrm>
              <a:off x="6131813" y="3753804"/>
              <a:ext cx="1625700" cy="352800"/>
            </a:xfrm>
            <a:prstGeom prst="roundRect">
              <a:avLst>
                <a:gd name="adj" fmla="val 16667"/>
              </a:avLst>
            </a:prstGeom>
            <a:solidFill>
              <a:schemeClr val="accent1"/>
            </a:solidFill>
            <a:ln w="25400" cap="flat" cmpd="sng">
              <a:solidFill>
                <a:srgbClr val="252B2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 sz="2000">
                  <a:solidFill>
                    <a:srgbClr val="FFFFFF"/>
                  </a:solidFill>
                  <a:latin typeface="Arial"/>
                  <a:ea typeface="Arial"/>
                  <a:cs typeface="Arial"/>
                  <a:sym typeface="Arial"/>
                </a:rPr>
                <a:t>Distributed FS</a:t>
              </a:r>
              <a:endParaRPr sz="1867">
                <a:solidFill>
                  <a:srgbClr val="000000"/>
                </a:solidFill>
                <a:latin typeface="Arial"/>
                <a:ea typeface="Arial"/>
                <a:cs typeface="Arial"/>
                <a:sym typeface="Arial"/>
              </a:endParaRPr>
            </a:p>
          </p:txBody>
        </p:sp>
        <p:cxnSp>
          <p:nvCxnSpPr>
            <p:cNvPr id="238" name="Google Shape;238;p6"/>
            <p:cNvCxnSpPr>
              <a:endCxn id="237" idx="1"/>
            </p:cNvCxnSpPr>
            <p:nvPr/>
          </p:nvCxnSpPr>
          <p:spPr>
            <a:xfrm>
              <a:off x="4004213" y="3927204"/>
              <a:ext cx="2127600" cy="3000"/>
            </a:xfrm>
            <a:prstGeom prst="straightConnector1">
              <a:avLst/>
            </a:prstGeom>
            <a:noFill/>
            <a:ln w="12700" cap="flat" cmpd="sng">
              <a:solidFill>
                <a:schemeClr val="accent1">
                  <a:alpha val="89019"/>
                </a:schemeClr>
              </a:solidFill>
              <a:prstDash val="solid"/>
              <a:round/>
              <a:headEnd type="oval" w="med" len="med"/>
              <a:tailEnd type="none" w="sm" len="sm"/>
            </a:ln>
          </p:spPr>
        </p:cxnSp>
        <p:sp>
          <p:nvSpPr>
            <p:cNvPr id="239" name="Google Shape;239;p6"/>
            <p:cNvSpPr/>
            <p:nvPr/>
          </p:nvSpPr>
          <p:spPr>
            <a:xfrm>
              <a:off x="6131813" y="4380553"/>
              <a:ext cx="1625700" cy="390900"/>
            </a:xfrm>
            <a:prstGeom prst="roundRect">
              <a:avLst>
                <a:gd name="adj" fmla="val 16667"/>
              </a:avLst>
            </a:prstGeom>
            <a:solidFill>
              <a:schemeClr val="accent1"/>
            </a:solidFill>
            <a:ln w="25400" cap="flat" cmpd="sng">
              <a:solidFill>
                <a:srgbClr val="252B2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 sz="2000">
                  <a:solidFill>
                    <a:srgbClr val="FFFFFF"/>
                  </a:solidFill>
                  <a:latin typeface="Arial"/>
                  <a:ea typeface="Arial"/>
                  <a:cs typeface="Arial"/>
                  <a:sym typeface="Arial"/>
                </a:rPr>
                <a:t>Parallel</a:t>
              </a:r>
              <a:endParaRPr sz="1867">
                <a:solidFill>
                  <a:srgbClr val="000000"/>
                </a:solidFill>
                <a:latin typeface="Arial"/>
                <a:ea typeface="Arial"/>
                <a:cs typeface="Arial"/>
                <a:sym typeface="Arial"/>
              </a:endParaRPr>
            </a:p>
          </p:txBody>
        </p:sp>
        <p:cxnSp>
          <p:nvCxnSpPr>
            <p:cNvPr id="240" name="Google Shape;240;p6"/>
            <p:cNvCxnSpPr>
              <a:endCxn id="239" idx="1"/>
            </p:cNvCxnSpPr>
            <p:nvPr/>
          </p:nvCxnSpPr>
          <p:spPr>
            <a:xfrm rot="10800000" flipH="1">
              <a:off x="3097913" y="4576003"/>
              <a:ext cx="3033900" cy="2700"/>
            </a:xfrm>
            <a:prstGeom prst="straightConnector1">
              <a:avLst/>
            </a:prstGeom>
            <a:noFill/>
            <a:ln w="12700" cap="flat" cmpd="sng">
              <a:solidFill>
                <a:schemeClr val="accent1">
                  <a:alpha val="89019"/>
                </a:schemeClr>
              </a:solidFill>
              <a:prstDash val="solid"/>
              <a:round/>
              <a:headEnd type="oval" w="med" len="med"/>
              <a:tailEnd type="none" w="sm" len="sm"/>
            </a:ln>
          </p:spPr>
        </p:cxnSp>
        <p:sp>
          <p:nvSpPr>
            <p:cNvPr id="241" name="Google Shape;241;p6"/>
            <p:cNvSpPr/>
            <p:nvPr/>
          </p:nvSpPr>
          <p:spPr>
            <a:xfrm>
              <a:off x="6131813" y="3229316"/>
              <a:ext cx="1625700" cy="390900"/>
            </a:xfrm>
            <a:prstGeom prst="roundRect">
              <a:avLst>
                <a:gd name="adj" fmla="val 16667"/>
              </a:avLst>
            </a:prstGeom>
            <a:solidFill>
              <a:schemeClr val="accent1"/>
            </a:solidFill>
            <a:ln w="25400" cap="flat" cmpd="sng">
              <a:solidFill>
                <a:srgbClr val="252B2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 sz="2000">
                  <a:solidFill>
                    <a:srgbClr val="FFFFFF"/>
                  </a:solidFill>
                  <a:latin typeface="Arial"/>
                  <a:ea typeface="Arial"/>
                  <a:cs typeface="Arial"/>
                  <a:sym typeface="Arial"/>
                </a:rPr>
                <a:t>ML/Statistics</a:t>
              </a:r>
              <a:endParaRPr sz="1867">
                <a:solidFill>
                  <a:srgbClr val="000000"/>
                </a:solidFill>
                <a:latin typeface="Arial"/>
                <a:ea typeface="Arial"/>
                <a:cs typeface="Arial"/>
                <a:sym typeface="Arial"/>
              </a:endParaRPr>
            </a:p>
          </p:txBody>
        </p:sp>
        <p:cxnSp>
          <p:nvCxnSpPr>
            <p:cNvPr id="242" name="Google Shape;242;p6"/>
            <p:cNvCxnSpPr>
              <a:endCxn id="241" idx="1"/>
            </p:cNvCxnSpPr>
            <p:nvPr/>
          </p:nvCxnSpPr>
          <p:spPr>
            <a:xfrm>
              <a:off x="4450313" y="3422666"/>
              <a:ext cx="1681500" cy="2100"/>
            </a:xfrm>
            <a:prstGeom prst="straightConnector1">
              <a:avLst/>
            </a:prstGeom>
            <a:noFill/>
            <a:ln w="12700" cap="flat" cmpd="sng">
              <a:solidFill>
                <a:schemeClr val="accent1">
                  <a:alpha val="89019"/>
                </a:schemeClr>
              </a:solidFill>
              <a:prstDash val="solid"/>
              <a:round/>
              <a:headEnd type="oval" w="med" len="med"/>
              <a:tailEnd type="none" w="sm" len="sm"/>
            </a:ln>
          </p:spPr>
        </p:cxnSp>
        <p:sp>
          <p:nvSpPr>
            <p:cNvPr id="243" name="Google Shape;243;p6"/>
            <p:cNvSpPr/>
            <p:nvPr/>
          </p:nvSpPr>
          <p:spPr>
            <a:xfrm>
              <a:off x="6131813" y="2645281"/>
              <a:ext cx="1625700" cy="514500"/>
            </a:xfrm>
            <a:prstGeom prst="roundRect">
              <a:avLst>
                <a:gd name="adj" fmla="val 16667"/>
              </a:avLst>
            </a:prstGeom>
            <a:solidFill>
              <a:schemeClr val="accent1"/>
            </a:solidFill>
            <a:ln w="25400" cap="flat" cmpd="sng">
              <a:solidFill>
                <a:srgbClr val="252B2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 sz="2000">
                  <a:solidFill>
                    <a:srgbClr val="FFFFFF"/>
                  </a:solidFill>
                  <a:latin typeface="Arial"/>
                  <a:ea typeface="Arial"/>
                  <a:cs typeface="Arial"/>
                  <a:sym typeface="Arial"/>
                </a:rPr>
                <a:t>Cache, Permissions</a:t>
              </a:r>
              <a:endParaRPr sz="1867">
                <a:solidFill>
                  <a:srgbClr val="000000"/>
                </a:solidFill>
                <a:latin typeface="Arial"/>
                <a:ea typeface="Arial"/>
                <a:cs typeface="Arial"/>
                <a:sym typeface="Arial"/>
              </a:endParaRPr>
            </a:p>
          </p:txBody>
        </p:sp>
        <p:cxnSp>
          <p:nvCxnSpPr>
            <p:cNvPr id="244" name="Google Shape;244;p6"/>
            <p:cNvCxnSpPr>
              <a:endCxn id="243" idx="1"/>
            </p:cNvCxnSpPr>
            <p:nvPr/>
          </p:nvCxnSpPr>
          <p:spPr>
            <a:xfrm rot="10800000" flipH="1">
              <a:off x="4687313" y="2902531"/>
              <a:ext cx="1444500" cy="900"/>
            </a:xfrm>
            <a:prstGeom prst="straightConnector1">
              <a:avLst/>
            </a:prstGeom>
            <a:noFill/>
            <a:ln w="12700" cap="flat" cmpd="sng">
              <a:solidFill>
                <a:schemeClr val="accent1">
                  <a:alpha val="89019"/>
                </a:schemeClr>
              </a:solidFill>
              <a:prstDash val="solid"/>
              <a:round/>
              <a:headEnd type="oval" w="med" len="med"/>
              <a:tailEnd type="none" w="sm" len="sm"/>
            </a:ln>
          </p:spPr>
        </p:cxnSp>
        <p:sp>
          <p:nvSpPr>
            <p:cNvPr id="245" name="Google Shape;245;p6"/>
            <p:cNvSpPr/>
            <p:nvPr/>
          </p:nvSpPr>
          <p:spPr>
            <a:xfrm>
              <a:off x="4236862" y="1154148"/>
              <a:ext cx="1515600" cy="3864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None/>
              </a:pPr>
              <a:r>
                <a:rPr lang="en" sz="2400">
                  <a:solidFill>
                    <a:srgbClr val="000000"/>
                  </a:solidFill>
                  <a:latin typeface="Arial"/>
                  <a:ea typeface="Arial"/>
                  <a:cs typeface="Arial"/>
                  <a:sym typeface="Arial"/>
                </a:rPr>
                <a:t>Visualization</a:t>
              </a:r>
              <a:endParaRPr sz="2400">
                <a:solidFill>
                  <a:srgbClr val="000000"/>
                </a:solidFill>
                <a:latin typeface="Arial"/>
                <a:ea typeface="Arial"/>
                <a:cs typeface="Arial"/>
                <a:sym typeface="Arial"/>
              </a:endParaRPr>
            </a:p>
          </p:txBody>
        </p:sp>
        <p:sp>
          <p:nvSpPr>
            <p:cNvPr id="246" name="Google Shape;246;p6"/>
            <p:cNvSpPr/>
            <p:nvPr/>
          </p:nvSpPr>
          <p:spPr>
            <a:xfrm>
              <a:off x="2006011" y="1474867"/>
              <a:ext cx="3521780" cy="3268262"/>
            </a:xfrm>
            <a:custGeom>
              <a:avLst/>
              <a:gdLst/>
              <a:ahLst/>
              <a:cxnLst/>
              <a:rect l="l" t="t" r="r" b="b"/>
              <a:pathLst>
                <a:path w="4695707" h="4357682" extrusionOk="0">
                  <a:moveTo>
                    <a:pt x="3951534" y="0"/>
                  </a:moveTo>
                  <a:lnTo>
                    <a:pt x="4695707" y="509946"/>
                  </a:lnTo>
                  <a:lnTo>
                    <a:pt x="4269423" y="509946"/>
                  </a:lnTo>
                  <a:cubicBezTo>
                    <a:pt x="4039822" y="2862506"/>
                    <a:pt x="2295720" y="4562648"/>
                    <a:pt x="342687" y="4337709"/>
                  </a:cubicBezTo>
                  <a:cubicBezTo>
                    <a:pt x="2034945" y="4142804"/>
                    <a:pt x="3385104" y="2548385"/>
                    <a:pt x="3584048" y="509946"/>
                  </a:cubicBezTo>
                  <a:lnTo>
                    <a:pt x="3157763" y="509946"/>
                  </a:lnTo>
                  <a:lnTo>
                    <a:pt x="3951534" y="0"/>
                  </a:lnTo>
                  <a:close/>
                </a:path>
                <a:path w="4695707" h="4357682" fill="darkenLess" extrusionOk="0">
                  <a:moveTo>
                    <a:pt x="0" y="4357399"/>
                  </a:moveTo>
                  <a:lnTo>
                    <a:pt x="685375" y="4357399"/>
                  </a:lnTo>
                  <a:lnTo>
                    <a:pt x="0" y="4357399"/>
                  </a:lnTo>
                  <a:close/>
                </a:path>
                <a:path w="4695707" h="4357682" fill="none" extrusionOk="0">
                  <a:moveTo>
                    <a:pt x="342687" y="4337709"/>
                  </a:moveTo>
                  <a:cubicBezTo>
                    <a:pt x="2034945" y="4142804"/>
                    <a:pt x="3385104" y="2548385"/>
                    <a:pt x="3584048" y="509946"/>
                  </a:cubicBezTo>
                  <a:lnTo>
                    <a:pt x="3157763" y="509946"/>
                  </a:lnTo>
                  <a:lnTo>
                    <a:pt x="3951534" y="0"/>
                  </a:lnTo>
                  <a:lnTo>
                    <a:pt x="4695707" y="509946"/>
                  </a:lnTo>
                  <a:lnTo>
                    <a:pt x="4269423" y="509946"/>
                  </a:lnTo>
                  <a:cubicBezTo>
                    <a:pt x="4055289" y="2704026"/>
                    <a:pt x="2515109" y="4357399"/>
                    <a:pt x="685375" y="4357399"/>
                  </a:cubicBezTo>
                  <a:lnTo>
                    <a:pt x="0" y="4357399"/>
                  </a:lnTo>
                  <a:lnTo>
                    <a:pt x="685375" y="4357399"/>
                  </a:lnTo>
                </a:path>
              </a:pathLst>
            </a:custGeom>
            <a:solidFill>
              <a:schemeClr val="accent2">
                <a:alpha val="60000"/>
              </a:schemeClr>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9C9C9C"/>
                </a:solidFill>
                <a:latin typeface="Arial"/>
                <a:ea typeface="Arial"/>
                <a:cs typeface="Arial"/>
                <a:sym typeface="Arial"/>
              </a:endParaRPr>
            </a:p>
          </p:txBody>
        </p:sp>
        <p:sp>
          <p:nvSpPr>
            <p:cNvPr id="247" name="Google Shape;247;p6"/>
            <p:cNvSpPr/>
            <p:nvPr/>
          </p:nvSpPr>
          <p:spPr>
            <a:xfrm>
              <a:off x="1781328" y="4424598"/>
              <a:ext cx="1213500" cy="386400"/>
            </a:xfrm>
            <a:prstGeom prst="roundRect">
              <a:avLst>
                <a:gd name="adj" fmla="val 16667"/>
              </a:avLst>
            </a:prstGeom>
            <a:solidFill>
              <a:srgbClr val="EDBF00"/>
            </a:solidFill>
            <a:ln w="25400" cap="flat" cmpd="sng">
              <a:solidFill>
                <a:srgbClr val="86878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r>
                <a:rPr lang="en" sz="2400">
                  <a:solidFill>
                    <a:srgbClr val="000000"/>
                  </a:solidFill>
                  <a:latin typeface="Arial"/>
                  <a:ea typeface="Arial"/>
                  <a:cs typeface="Arial"/>
                  <a:sym typeface="Arial"/>
                </a:rPr>
                <a:t>Transport</a:t>
              </a:r>
              <a:endParaRPr sz="1867">
                <a:solidFill>
                  <a:srgbClr val="000000"/>
                </a:solidFill>
                <a:latin typeface="Arial"/>
                <a:ea typeface="Arial"/>
                <a:cs typeface="Arial"/>
                <a:sym typeface="Arial"/>
              </a:endParaRPr>
            </a:p>
          </p:txBody>
        </p:sp>
        <p:sp>
          <p:nvSpPr>
            <p:cNvPr id="248" name="Google Shape;248;p6"/>
            <p:cNvSpPr/>
            <p:nvPr/>
          </p:nvSpPr>
          <p:spPr>
            <a:xfrm>
              <a:off x="6131813" y="1414726"/>
              <a:ext cx="1625700" cy="512400"/>
            </a:xfrm>
            <a:prstGeom prst="roundRect">
              <a:avLst>
                <a:gd name="adj" fmla="val 16667"/>
              </a:avLst>
            </a:prstGeom>
            <a:solidFill>
              <a:schemeClr val="accent1"/>
            </a:solidFill>
            <a:ln w="25400" cap="flat" cmpd="sng">
              <a:solidFill>
                <a:srgbClr val="252B2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 sz="2000">
                  <a:solidFill>
                    <a:srgbClr val="FFFFFF"/>
                  </a:solidFill>
                  <a:latin typeface="Arial"/>
                  <a:ea typeface="Arial"/>
                  <a:cs typeface="Arial"/>
                  <a:sym typeface="Arial"/>
                </a:rPr>
                <a:t>Scalable,</a:t>
              </a:r>
              <a:endParaRPr sz="1867">
                <a:solidFill>
                  <a:srgbClr val="000000"/>
                </a:solidFill>
                <a:latin typeface="Arial"/>
                <a:ea typeface="Arial"/>
                <a:cs typeface="Arial"/>
                <a:sym typeface="Arial"/>
              </a:endParaRPr>
            </a:p>
            <a:p>
              <a:pPr marL="0" marR="0" lvl="0" indent="0" algn="ctr" rtl="0">
                <a:spcBef>
                  <a:spcPts val="0"/>
                </a:spcBef>
                <a:spcAft>
                  <a:spcPts val="0"/>
                </a:spcAft>
                <a:buNone/>
              </a:pPr>
              <a:r>
                <a:rPr lang="en" sz="2000">
                  <a:solidFill>
                    <a:srgbClr val="FFFFFF"/>
                  </a:solidFill>
                  <a:latin typeface="Arial"/>
                  <a:ea typeface="Arial"/>
                  <a:cs typeface="Arial"/>
                  <a:sym typeface="Arial"/>
                </a:rPr>
                <a:t>In-Browser</a:t>
              </a:r>
              <a:endParaRPr sz="1867">
                <a:solidFill>
                  <a:srgbClr val="000000"/>
                </a:solidFill>
                <a:latin typeface="Arial"/>
                <a:ea typeface="Arial"/>
                <a:cs typeface="Arial"/>
                <a:sym typeface="Arial"/>
              </a:endParaRPr>
            </a:p>
          </p:txBody>
        </p:sp>
        <p:cxnSp>
          <p:nvCxnSpPr>
            <p:cNvPr id="249" name="Google Shape;249;p6"/>
            <p:cNvCxnSpPr>
              <a:endCxn id="248" idx="1"/>
            </p:cNvCxnSpPr>
            <p:nvPr/>
          </p:nvCxnSpPr>
          <p:spPr>
            <a:xfrm>
              <a:off x="4975913" y="1666426"/>
              <a:ext cx="1155900" cy="4500"/>
            </a:xfrm>
            <a:prstGeom prst="straightConnector1">
              <a:avLst/>
            </a:prstGeom>
            <a:noFill/>
            <a:ln w="12700" cap="flat" cmpd="sng">
              <a:solidFill>
                <a:schemeClr val="accent1">
                  <a:alpha val="89019"/>
                </a:schemeClr>
              </a:solidFill>
              <a:prstDash val="solid"/>
              <a:round/>
              <a:headEnd type="oval" w="med" len="med"/>
              <a:tailEnd type="none" w="sm" len="sm"/>
            </a:ln>
          </p:spPr>
        </p:cxnSp>
        <p:sp>
          <p:nvSpPr>
            <p:cNvPr id="250" name="Google Shape;250;p6"/>
            <p:cNvSpPr/>
            <p:nvPr/>
          </p:nvSpPr>
          <p:spPr>
            <a:xfrm>
              <a:off x="1410462" y="1004462"/>
              <a:ext cx="2523600" cy="685800"/>
            </a:xfrm>
            <a:prstGeom prst="roundRect">
              <a:avLst>
                <a:gd name="adj" fmla="val 16667"/>
              </a:avLst>
            </a:prstGeom>
            <a:solidFill>
              <a:schemeClr val="accent2"/>
            </a:solidFill>
            <a:ln w="25400" cap="flat" cmpd="sng">
              <a:solidFill>
                <a:srgbClr val="525349"/>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rtl="0">
                <a:spcBef>
                  <a:spcPts val="0"/>
                </a:spcBef>
                <a:spcAft>
                  <a:spcPts val="0"/>
                </a:spcAft>
                <a:buNone/>
              </a:pPr>
              <a:r>
                <a:rPr lang="en" sz="2000">
                  <a:solidFill>
                    <a:srgbClr val="FFFFFF"/>
                  </a:solidFill>
                  <a:latin typeface="Arial"/>
                  <a:ea typeface="Arial"/>
                  <a:cs typeface="Arial"/>
                  <a:sym typeface="Arial"/>
                </a:rPr>
                <a:t>Fully Scalable</a:t>
              </a:r>
              <a:endParaRPr sz="1867">
                <a:solidFill>
                  <a:srgbClr val="000000"/>
                </a:solidFill>
                <a:latin typeface="Arial"/>
                <a:ea typeface="Arial"/>
                <a:cs typeface="Arial"/>
                <a:sym typeface="Arial"/>
              </a:endParaRPr>
            </a:p>
            <a:p>
              <a:pPr marL="0" marR="0" lvl="0" indent="0" algn="l" rtl="0">
                <a:spcBef>
                  <a:spcPts val="0"/>
                </a:spcBef>
                <a:spcAft>
                  <a:spcPts val="0"/>
                </a:spcAft>
                <a:buNone/>
              </a:pPr>
              <a:r>
                <a:rPr lang="en" sz="2000">
                  <a:solidFill>
                    <a:srgbClr val="FFFFFF"/>
                  </a:solidFill>
                  <a:latin typeface="Arial"/>
                  <a:ea typeface="Arial"/>
                  <a:cs typeface="Arial"/>
                  <a:sym typeface="Arial"/>
                </a:rPr>
                <a:t>Interactive Visualizations</a:t>
              </a:r>
              <a:endParaRPr sz="1867">
                <a:solidFill>
                  <a:srgbClr val="000000"/>
                </a:solidFill>
                <a:latin typeface="Arial"/>
                <a:ea typeface="Arial"/>
                <a:cs typeface="Arial"/>
                <a:sym typeface="Arial"/>
              </a:endParaRPr>
            </a:p>
          </p:txBody>
        </p:sp>
        <p:sp>
          <p:nvSpPr>
            <p:cNvPr id="251" name="Google Shape;251;p6"/>
            <p:cNvSpPr/>
            <p:nvPr/>
          </p:nvSpPr>
          <p:spPr>
            <a:xfrm>
              <a:off x="4040146" y="872733"/>
              <a:ext cx="2248200" cy="727200"/>
            </a:xfrm>
            <a:prstGeom prst="ellipse">
              <a:avLst/>
            </a:prstGeom>
            <a:noFill/>
            <a:ln w="57150" cap="flat" cmpd="sng">
              <a:solidFill>
                <a:srgbClr val="C00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DASHBOARD INSPIRATION</a:t>
            </a:r>
            <a:endParaRPr sz="1467"/>
          </a:p>
        </p:txBody>
      </p:sp>
      <p:pic>
        <p:nvPicPr>
          <p:cNvPr id="257" name="Google Shape;257;p7" descr="Snipping Tool"/>
          <p:cNvPicPr preferRelativeResize="0"/>
          <p:nvPr/>
        </p:nvPicPr>
        <p:blipFill rotWithShape="1">
          <a:blip r:embed="rId3">
            <a:alphaModFix/>
          </a:blip>
          <a:srcRect l="6762" t="14613" r="7955" b="9587"/>
          <a:stretch/>
        </p:blipFill>
        <p:spPr>
          <a:xfrm>
            <a:off x="1960618" y="924467"/>
            <a:ext cx="7960837" cy="5933532"/>
          </a:xfrm>
          <a:prstGeom prst="rect">
            <a:avLst/>
          </a:prstGeom>
          <a:noFill/>
          <a:ln>
            <a:noFill/>
          </a:ln>
        </p:spPr>
      </p:pic>
      <p:pic>
        <p:nvPicPr>
          <p:cNvPr id="258" name="Google Shape;258;p7"/>
          <p:cNvPicPr preferRelativeResize="0"/>
          <p:nvPr/>
        </p:nvPicPr>
        <p:blipFill rotWithShape="1">
          <a:blip r:embed="rId4">
            <a:alphaModFix/>
          </a:blip>
          <a:srcRect l="17395" r="13704"/>
          <a:stretch/>
        </p:blipFill>
        <p:spPr>
          <a:xfrm>
            <a:off x="6959917" y="4489200"/>
            <a:ext cx="2961536" cy="19919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8"/>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 sz="3200" b="0"/>
              <a:t>ExLF SIMULATION</a:t>
            </a:r>
            <a:endParaRPr sz="1467"/>
          </a:p>
        </p:txBody>
      </p:sp>
      <p:pic>
        <p:nvPicPr>
          <p:cNvPr id="264" name="Google Shape;264;p8"/>
          <p:cNvPicPr preferRelativeResize="0"/>
          <p:nvPr/>
        </p:nvPicPr>
        <p:blipFill rotWithShape="1">
          <a:blip r:embed="rId3">
            <a:alphaModFix/>
          </a:blip>
          <a:srcRect t="11099" r="48749" b="34811"/>
          <a:stretch/>
        </p:blipFill>
        <p:spPr>
          <a:xfrm>
            <a:off x="311634" y="1943216"/>
            <a:ext cx="5403469" cy="2961133"/>
          </a:xfrm>
          <a:prstGeom prst="rect">
            <a:avLst/>
          </a:prstGeom>
          <a:noFill/>
          <a:ln>
            <a:noFill/>
          </a:ln>
        </p:spPr>
      </p:pic>
      <p:pic>
        <p:nvPicPr>
          <p:cNvPr id="265" name="Google Shape;265;p8"/>
          <p:cNvPicPr preferRelativeResize="0"/>
          <p:nvPr/>
        </p:nvPicPr>
        <p:blipFill rotWithShape="1">
          <a:blip r:embed="rId4">
            <a:alphaModFix/>
          </a:blip>
          <a:srcRect t="11370" r="48841" b="34689"/>
          <a:stretch/>
        </p:blipFill>
        <p:spPr>
          <a:xfrm>
            <a:off x="6096000" y="1866367"/>
            <a:ext cx="5689600" cy="3114837"/>
          </a:xfrm>
          <a:prstGeom prst="rect">
            <a:avLst/>
          </a:prstGeom>
          <a:noFill/>
          <a:ln>
            <a:noFill/>
          </a:ln>
        </p:spPr>
      </p:pic>
      <p:sp>
        <p:nvSpPr>
          <p:cNvPr id="266" name="Google Shape;266;p8"/>
          <p:cNvSpPr txBox="1"/>
          <p:nvPr/>
        </p:nvSpPr>
        <p:spPr>
          <a:xfrm>
            <a:off x="933367" y="1295400"/>
            <a:ext cx="4160000" cy="537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 sz="1867">
                <a:solidFill>
                  <a:srgbClr val="000000"/>
                </a:solidFill>
                <a:latin typeface="Arial"/>
                <a:ea typeface="Arial"/>
                <a:cs typeface="Arial"/>
                <a:sym typeface="Arial"/>
              </a:rPr>
              <a:t>Custom Truck Model</a:t>
            </a:r>
            <a:endParaRPr sz="1867">
              <a:solidFill>
                <a:srgbClr val="000000"/>
              </a:solidFill>
              <a:latin typeface="Arial"/>
              <a:ea typeface="Arial"/>
              <a:cs typeface="Arial"/>
              <a:sym typeface="Arial"/>
            </a:endParaRPr>
          </a:p>
        </p:txBody>
      </p:sp>
      <p:sp>
        <p:nvSpPr>
          <p:cNvPr id="267" name="Google Shape;267;p8"/>
          <p:cNvSpPr txBox="1"/>
          <p:nvPr/>
        </p:nvSpPr>
        <p:spPr>
          <a:xfrm>
            <a:off x="7365400" y="1297600"/>
            <a:ext cx="3150800" cy="533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 sz="1867">
                <a:solidFill>
                  <a:srgbClr val="000000"/>
                </a:solidFill>
                <a:latin typeface="Arial"/>
                <a:ea typeface="Arial"/>
                <a:cs typeface="Arial"/>
                <a:sym typeface="Arial"/>
              </a:rPr>
              <a:t>Terrain Map and Test Track</a:t>
            </a:r>
            <a:endParaRPr sz="1867">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1455421" y="274639"/>
            <a:ext cx="8971200" cy="50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None/>
            </a:pPr>
            <a:r>
              <a:rPr lang="en" sz="3200" b="0"/>
              <a:t>ExLF SIM VIDEO</a:t>
            </a:r>
            <a:endParaRPr sz="3200" b="0"/>
          </a:p>
          <a:p>
            <a:pPr marL="0" marR="0" lvl="0" indent="0" algn="l" rtl="0">
              <a:lnSpc>
                <a:spcPct val="100000"/>
              </a:lnSpc>
              <a:spcBef>
                <a:spcPts val="0"/>
              </a:spcBef>
              <a:spcAft>
                <a:spcPts val="0"/>
              </a:spcAft>
              <a:buClr>
                <a:srgbClr val="000000"/>
              </a:buClr>
              <a:buSzPts val="1100"/>
              <a:buFont typeface="Arial"/>
              <a:buNone/>
            </a:pPr>
            <a:endParaRPr sz="1467"/>
          </a:p>
        </p:txBody>
      </p:sp>
      <p:pic>
        <p:nvPicPr>
          <p:cNvPr id="273" name="Google Shape;273;p9" title="Truck Video.mp4">
            <a:hlinkClick r:id="rId3"/>
          </p:cNvPr>
          <p:cNvPicPr preferRelativeResize="0"/>
          <p:nvPr/>
        </p:nvPicPr>
        <p:blipFill>
          <a:blip r:embed="rId4">
            <a:alphaModFix/>
          </a:blip>
          <a:stretch>
            <a:fillRect/>
          </a:stretch>
        </p:blipFill>
        <p:spPr>
          <a:xfrm>
            <a:off x="1878500" y="1155800"/>
            <a:ext cx="8125051" cy="423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NCLASSIFIED//FOR OFFICIAL USE ONLY">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PPROVED FOR PUBLIC RELEAS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Words>
  <Application>Microsoft Macintosh PowerPoint</Application>
  <PresentationFormat>Widescreen</PresentationFormat>
  <Paragraphs>195</Paragraphs>
  <Slides>19</Slides>
  <Notes>19</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19</vt:i4>
      </vt:variant>
    </vt:vector>
  </HeadingPairs>
  <TitlesOfParts>
    <vt:vector size="24" baseType="lpstr">
      <vt:lpstr>Arial</vt:lpstr>
      <vt:lpstr>3_UNCLASSIFIED</vt:lpstr>
      <vt:lpstr>1_UNCLASSIFIED//FOUO//DRAFT//PRE-DECISIONAL</vt:lpstr>
      <vt:lpstr>2_UNCLASSIFIED//FOR OFFICIAL USE ONLY</vt:lpstr>
      <vt:lpstr>4_APPROVED FOR PUBLIC RELEASE</vt:lpstr>
      <vt:lpstr>PowerPoint Presentation</vt:lpstr>
      <vt:lpstr>SELENA HAMILTON </vt:lpstr>
      <vt:lpstr>JAMES HUGHES </vt:lpstr>
      <vt:lpstr>ABOUT EXPEDIENT LEADER FOLLOWER</vt:lpstr>
      <vt:lpstr>ANALYSIS OF TEST DATA </vt:lpstr>
      <vt:lpstr>VISUAL ANALYTICS PLATFORM OVERVIEW</vt:lpstr>
      <vt:lpstr>DASHBOARD INSPIRATION</vt:lpstr>
      <vt:lpstr>ExLF SIMULATION</vt:lpstr>
      <vt:lpstr>ExLF SIM VIDEO </vt:lpstr>
      <vt:lpstr>ExLF SIMULATION</vt:lpstr>
      <vt:lpstr>ExLF SIMULATION</vt:lpstr>
      <vt:lpstr>ExLF SIMULATION</vt:lpstr>
      <vt:lpstr>ExLF SIMULATION</vt:lpstr>
      <vt:lpstr>ExLF SIMULATION METHODS</vt:lpstr>
      <vt:lpstr>ExLF SIMULATION METHODS</vt:lpstr>
      <vt:lpstr>ExLF SIMULATION METHODS</vt:lpstr>
      <vt:lpstr>ExLF SIMULATION RESULTS</vt:lpstr>
      <vt:lpstr>FUTURE WORK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MWG</dc:creator>
  <cp:lastModifiedBy>Lena Moran</cp:lastModifiedBy>
  <cp:revision>1</cp:revision>
  <dcterms:created xsi:type="dcterms:W3CDTF">2016-09-22T11:21:33Z</dcterms:created>
  <dcterms:modified xsi:type="dcterms:W3CDTF">2021-09-14T00:35:31Z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0x01010200F177B2FE6EB01A4CB29C652E415E2656</vt:lpwstr>
  </property>
  <property fmtid="{D5CDD505-2E9C-101B-9397-08002B2CF9AE}" pid="4" name="WorkflowChangePath">
    <vt:lpwstr>fa62ed53-5d34-4242-83f6-2fedcb8fc24a,5;fa62ed53-5d34-4242-83f6-2fedcb8fc24a,7;fa62ed53-5d34-4242-83f6-2fedcb8fc24a,2;fa62ed53-5d34-4242-83f6-2fedcb8fc24a,4;dfd8c1a5-7e80-402e-bbd4-d70f76979df3,2;dfd8c1a5-7e80-402e-bbd4-d70f76979df3,4;</vt:lpwstr>
  </property>
</Properties>
</file>