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2" r:id="rId2"/>
    <p:sldId id="393" r:id="rId3"/>
    <p:sldId id="395" r:id="rId4"/>
    <p:sldId id="394" r:id="rId5"/>
    <p:sldId id="379" r:id="rId6"/>
    <p:sldId id="385" r:id="rId7"/>
    <p:sldId id="383" r:id="rId8"/>
    <p:sldId id="384" r:id="rId9"/>
    <p:sldId id="387" r:id="rId10"/>
    <p:sldId id="402" r:id="rId11"/>
    <p:sldId id="413" r:id="rId12"/>
    <p:sldId id="415" r:id="rId13"/>
    <p:sldId id="412" r:id="rId14"/>
    <p:sldId id="406" r:id="rId15"/>
    <p:sldId id="408" r:id="rId16"/>
    <p:sldId id="414" r:id="rId17"/>
    <p:sldId id="416" r:id="rId18"/>
    <p:sldId id="410" r:id="rId19"/>
    <p:sldId id="409" r:id="rId20"/>
    <p:sldId id="389" r:id="rId21"/>
    <p:sldId id="388" r:id="rId22"/>
    <p:sldId id="391" r:id="rId23"/>
    <p:sldId id="390" r:id="rId24"/>
    <p:sldId id="4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0675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11" autoAdjust="0"/>
    <p:restoredTop sz="94660"/>
  </p:normalViewPr>
  <p:slideViewPr>
    <p:cSldViewPr snapToGrid="0">
      <p:cViewPr varScale="1">
        <p:scale>
          <a:sx n="131" d="100"/>
          <a:sy n="131" d="100"/>
        </p:scale>
        <p:origin x="224" y="184"/>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1476B-B588-4A0A-9220-FA4BAA1A6518}"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FB81A788-8C8E-4E91-9D65-860FF47C7A0F}">
      <dgm:prSet custT="1"/>
      <dgm:spPr/>
      <dgm:t>
        <a:bodyPr/>
        <a:lstStyle/>
        <a:p>
          <a:pPr>
            <a:lnSpc>
              <a:spcPct val="100000"/>
            </a:lnSpc>
          </a:pPr>
          <a:r>
            <a:rPr lang="en-US" sz="2400" b="1" dirty="0">
              <a:solidFill>
                <a:schemeClr val="bg1"/>
              </a:solidFill>
            </a:rPr>
            <a:t>Log in</a:t>
          </a:r>
          <a:endParaRPr lang="en-US" sz="2400" dirty="0">
            <a:solidFill>
              <a:schemeClr val="bg1"/>
            </a:solidFill>
          </a:endParaRPr>
        </a:p>
      </dgm:t>
    </dgm:pt>
    <dgm:pt modelId="{03B4A761-5C27-4240-913A-EBB69A05D428}" type="parTrans" cxnId="{176F2101-D64D-4ACB-8D51-35FE883704F8}">
      <dgm:prSet/>
      <dgm:spPr/>
      <dgm:t>
        <a:bodyPr/>
        <a:lstStyle/>
        <a:p>
          <a:endParaRPr lang="en-US"/>
        </a:p>
      </dgm:t>
    </dgm:pt>
    <dgm:pt modelId="{3772CE26-3B0D-44D8-B190-6FA97C2F65CA}" type="sibTrans" cxnId="{176F2101-D64D-4ACB-8D51-35FE883704F8}">
      <dgm:prSet/>
      <dgm:spPr/>
      <dgm:t>
        <a:bodyPr/>
        <a:lstStyle/>
        <a:p>
          <a:endParaRPr lang="en-US"/>
        </a:p>
      </dgm:t>
    </dgm:pt>
    <dgm:pt modelId="{CE00FA8D-0397-495B-957B-39FCE67D0861}">
      <dgm:prSet custT="1"/>
      <dgm:spPr/>
      <dgm:t>
        <a:bodyPr/>
        <a:lstStyle/>
        <a:p>
          <a:pPr>
            <a:lnSpc>
              <a:spcPct val="100000"/>
            </a:lnSpc>
          </a:pPr>
          <a:r>
            <a:rPr lang="en-US" sz="2400" b="1" dirty="0">
              <a:solidFill>
                <a:schemeClr val="bg1"/>
              </a:solidFill>
            </a:rPr>
            <a:t>Click  ‘Renew’ </a:t>
          </a:r>
          <a:br>
            <a:rPr lang="en-US" sz="2400" b="1" dirty="0">
              <a:solidFill>
                <a:schemeClr val="tx1"/>
              </a:solidFill>
            </a:rPr>
          </a:br>
          <a:endParaRPr lang="en-US" sz="2400" dirty="0">
            <a:solidFill>
              <a:schemeClr val="tx1"/>
            </a:solidFill>
          </a:endParaRPr>
        </a:p>
      </dgm:t>
    </dgm:pt>
    <dgm:pt modelId="{38EF42A5-5313-4EB2-BFD5-95D1F149729E}" type="parTrans" cxnId="{62F24EB0-CA01-4AC7-B33D-8F3C6C831081}">
      <dgm:prSet/>
      <dgm:spPr/>
      <dgm:t>
        <a:bodyPr/>
        <a:lstStyle/>
        <a:p>
          <a:endParaRPr lang="en-US"/>
        </a:p>
      </dgm:t>
    </dgm:pt>
    <dgm:pt modelId="{4C5407B4-B66B-44EA-B8CC-C01E1635D79D}" type="sibTrans" cxnId="{62F24EB0-CA01-4AC7-B33D-8F3C6C831081}">
      <dgm:prSet/>
      <dgm:spPr/>
      <dgm:t>
        <a:bodyPr/>
        <a:lstStyle/>
        <a:p>
          <a:endParaRPr lang="en-US"/>
        </a:p>
      </dgm:t>
    </dgm:pt>
    <dgm:pt modelId="{76EBB8EE-B9FD-47E7-8754-AF060041E044}">
      <dgm:prSet custT="1"/>
      <dgm:spPr/>
      <dgm:t>
        <a:bodyPr/>
        <a:lstStyle/>
        <a:p>
          <a:pPr>
            <a:lnSpc>
              <a:spcPct val="100000"/>
            </a:lnSpc>
          </a:pPr>
          <a:r>
            <a:rPr lang="en-US" sz="2400" b="1" dirty="0">
              <a:solidFill>
                <a:schemeClr val="bg1"/>
              </a:solidFill>
            </a:rPr>
            <a:t>Navigate to ‘My profile’</a:t>
          </a:r>
          <a:endParaRPr lang="en-US" sz="2400" dirty="0">
            <a:solidFill>
              <a:schemeClr val="bg1"/>
            </a:solidFill>
          </a:endParaRPr>
        </a:p>
      </dgm:t>
    </dgm:pt>
    <dgm:pt modelId="{CCC2C3DB-E0D8-4CC0-BD15-34F8A052D95F}" type="parTrans" cxnId="{DF0B5771-07A9-46A7-AF0C-798EAB42D292}">
      <dgm:prSet/>
      <dgm:spPr/>
      <dgm:t>
        <a:bodyPr/>
        <a:lstStyle/>
        <a:p>
          <a:endParaRPr lang="en-US"/>
        </a:p>
      </dgm:t>
    </dgm:pt>
    <dgm:pt modelId="{4A98587F-8B63-436A-9CB6-DA09F3C70498}" type="sibTrans" cxnId="{DF0B5771-07A9-46A7-AF0C-798EAB42D292}">
      <dgm:prSet/>
      <dgm:spPr/>
      <dgm:t>
        <a:bodyPr/>
        <a:lstStyle/>
        <a:p>
          <a:endParaRPr lang="en-US"/>
        </a:p>
      </dgm:t>
    </dgm:pt>
    <dgm:pt modelId="{15791FD9-46A0-4F8D-A3D4-8D49577C37FC}" type="pres">
      <dgm:prSet presAssocID="{4DF1476B-B588-4A0A-9220-FA4BAA1A6518}" presName="root" presStyleCnt="0">
        <dgm:presLayoutVars>
          <dgm:dir/>
          <dgm:resizeHandles val="exact"/>
        </dgm:presLayoutVars>
      </dgm:prSet>
      <dgm:spPr/>
    </dgm:pt>
    <dgm:pt modelId="{8680644D-E9CE-44EF-8712-67505F368E0A}" type="pres">
      <dgm:prSet presAssocID="{FB81A788-8C8E-4E91-9D65-860FF47C7A0F}" presName="compNode" presStyleCnt="0"/>
      <dgm:spPr/>
    </dgm:pt>
    <dgm:pt modelId="{112124D3-FDCA-450A-848E-41C8D6D4A2C3}" type="pres">
      <dgm:prSet presAssocID="{FB81A788-8C8E-4E91-9D65-860FF47C7A0F}" presName="bgRect" presStyleLbl="bgShp" presStyleIdx="0" presStyleCnt="3" custLinFactNeighborY="-25142"/>
      <dgm:spPr/>
    </dgm:pt>
    <dgm:pt modelId="{C77C4D1B-169F-4BDD-AA34-BD742B62516D}" type="pres">
      <dgm:prSet presAssocID="{FB81A788-8C8E-4E91-9D65-860FF47C7A0F}" presName="iconRect" presStyleLbl="node1" presStyleIdx="0" presStyleCnt="3" custScaleX="145759" custScaleY="14781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pt>
    <dgm:pt modelId="{F10E29C2-A060-4846-8C80-15C0743DD73A}" type="pres">
      <dgm:prSet presAssocID="{FB81A788-8C8E-4E91-9D65-860FF47C7A0F}" presName="spaceRect" presStyleCnt="0"/>
      <dgm:spPr/>
    </dgm:pt>
    <dgm:pt modelId="{2391C0D3-60E0-4AE5-9C7D-B624089567CC}" type="pres">
      <dgm:prSet presAssocID="{FB81A788-8C8E-4E91-9D65-860FF47C7A0F}" presName="parTx" presStyleLbl="revTx" presStyleIdx="0" presStyleCnt="3" custScaleX="103043" custLinFactNeighborX="476" custLinFactNeighborY="-31501">
        <dgm:presLayoutVars>
          <dgm:chMax val="0"/>
          <dgm:chPref val="0"/>
        </dgm:presLayoutVars>
      </dgm:prSet>
      <dgm:spPr/>
    </dgm:pt>
    <dgm:pt modelId="{57A7AD69-5ACF-49CF-9C35-9EA23A8E3093}" type="pres">
      <dgm:prSet presAssocID="{3772CE26-3B0D-44D8-B190-6FA97C2F65CA}" presName="sibTrans" presStyleCnt="0"/>
      <dgm:spPr/>
    </dgm:pt>
    <dgm:pt modelId="{8908A3BB-ED1C-4839-A3D9-37171B935D2D}" type="pres">
      <dgm:prSet presAssocID="{76EBB8EE-B9FD-47E7-8754-AF060041E044}" presName="compNode" presStyleCnt="0"/>
      <dgm:spPr/>
    </dgm:pt>
    <dgm:pt modelId="{7B5245A2-4F54-4417-8102-F8E8F2E9BBDD}" type="pres">
      <dgm:prSet presAssocID="{76EBB8EE-B9FD-47E7-8754-AF060041E044}" presName="bgRect" presStyleLbl="bgShp" presStyleIdx="1" presStyleCnt="3"/>
      <dgm:spPr/>
    </dgm:pt>
    <dgm:pt modelId="{603B6394-B7CC-4D1E-9CE9-95893277C31D}" type="pres">
      <dgm:prSet presAssocID="{76EBB8EE-B9FD-47E7-8754-AF060041E044}" presName="iconRect" presStyleLbl="node1" presStyleIdx="1" presStyleCnt="3" custScaleX="123118" custScaleY="146079"/>
      <dgm:spPr>
        <a:blipFill>
          <a:blip xmlns:r="http://schemas.openxmlformats.org/officeDocument/2006/relationships" r:embed="rId3">
            <a:extLst>
              <a:ext uri="{96DAC541-7B7A-43D3-8B79-37D633B846F1}">
                <asvg:svgBlip xmlns:asvg="http://schemas.microsoft.com/office/drawing/2016/SVG/main" r:embed="rId4"/>
              </a:ext>
            </a:extLst>
          </a:blip>
          <a:srcRect/>
          <a:stretch>
            <a:fillRect l="-9000" r="-9000"/>
          </a:stretch>
        </a:blipFill>
        <a:ln>
          <a:noFill/>
        </a:ln>
      </dgm:spPr>
    </dgm:pt>
    <dgm:pt modelId="{D8B2B0E7-0F6D-4E85-B3BA-3CA7D85089B9}" type="pres">
      <dgm:prSet presAssocID="{76EBB8EE-B9FD-47E7-8754-AF060041E044}" presName="spaceRect" presStyleCnt="0"/>
      <dgm:spPr/>
    </dgm:pt>
    <dgm:pt modelId="{ED1B91E0-88F9-4CD9-B4EB-BF9FF3299E9F}" type="pres">
      <dgm:prSet presAssocID="{76EBB8EE-B9FD-47E7-8754-AF060041E044}" presName="parTx" presStyleLbl="revTx" presStyleIdx="1" presStyleCnt="3">
        <dgm:presLayoutVars>
          <dgm:chMax val="0"/>
          <dgm:chPref val="0"/>
        </dgm:presLayoutVars>
      </dgm:prSet>
      <dgm:spPr/>
    </dgm:pt>
    <dgm:pt modelId="{B628DDEC-ED2E-4F8C-B98D-AB9EE45BCABF}" type="pres">
      <dgm:prSet presAssocID="{4A98587F-8B63-436A-9CB6-DA09F3C70498}" presName="sibTrans" presStyleCnt="0"/>
      <dgm:spPr/>
    </dgm:pt>
    <dgm:pt modelId="{6D6277CD-1D79-4B20-B560-9726DB279E01}" type="pres">
      <dgm:prSet presAssocID="{CE00FA8D-0397-495B-957B-39FCE67D0861}" presName="compNode" presStyleCnt="0"/>
      <dgm:spPr/>
    </dgm:pt>
    <dgm:pt modelId="{68B15FF5-D9D1-4224-9F4D-C1177816000E}" type="pres">
      <dgm:prSet presAssocID="{CE00FA8D-0397-495B-957B-39FCE67D0861}" presName="bgRect" presStyleLbl="bgShp" presStyleIdx="2" presStyleCnt="3"/>
      <dgm:spPr/>
    </dgm:pt>
    <dgm:pt modelId="{B62B21AC-BCA6-4679-9AEC-DF15FBAA83A0}" type="pres">
      <dgm:prSet presAssocID="{CE00FA8D-0397-495B-957B-39FCE67D0861}" presName="iconRect" presStyleLbl="node1" presStyleIdx="2" presStyleCnt="3" custScaleX="140099" custScaleY="13868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0C73A148-944B-4ECD-9B8B-C8CC311A6E80}" type="pres">
      <dgm:prSet presAssocID="{CE00FA8D-0397-495B-957B-39FCE67D0861}" presName="spaceRect" presStyleCnt="0"/>
      <dgm:spPr/>
    </dgm:pt>
    <dgm:pt modelId="{78490319-3A9A-4543-8BA3-405CC02D6F81}" type="pres">
      <dgm:prSet presAssocID="{CE00FA8D-0397-495B-957B-39FCE67D0861}" presName="parTx" presStyleLbl="revTx" presStyleIdx="2" presStyleCnt="3" custLinFactNeighborX="6648" custLinFactNeighborY="7731">
        <dgm:presLayoutVars>
          <dgm:chMax val="0"/>
          <dgm:chPref val="0"/>
        </dgm:presLayoutVars>
      </dgm:prSet>
      <dgm:spPr/>
    </dgm:pt>
  </dgm:ptLst>
  <dgm:cxnLst>
    <dgm:cxn modelId="{176F2101-D64D-4ACB-8D51-35FE883704F8}" srcId="{4DF1476B-B588-4A0A-9220-FA4BAA1A6518}" destId="{FB81A788-8C8E-4E91-9D65-860FF47C7A0F}" srcOrd="0" destOrd="0" parTransId="{03B4A761-5C27-4240-913A-EBB69A05D428}" sibTransId="{3772CE26-3B0D-44D8-B190-6FA97C2F65CA}"/>
    <dgm:cxn modelId="{CE375F06-A8D7-A24E-BE81-E1FEAA8B04DD}" type="presOf" srcId="{4DF1476B-B588-4A0A-9220-FA4BAA1A6518}" destId="{15791FD9-46A0-4F8D-A3D4-8D49577C37FC}" srcOrd="0" destOrd="0" presId="urn:microsoft.com/office/officeart/2018/2/layout/IconVerticalSolidList"/>
    <dgm:cxn modelId="{6891BC4F-4088-0249-90F3-02212B3A945B}" type="presOf" srcId="{FB81A788-8C8E-4E91-9D65-860FF47C7A0F}" destId="{2391C0D3-60E0-4AE5-9C7D-B624089567CC}" srcOrd="0" destOrd="0" presId="urn:microsoft.com/office/officeart/2018/2/layout/IconVerticalSolidList"/>
    <dgm:cxn modelId="{DF0B5771-07A9-46A7-AF0C-798EAB42D292}" srcId="{4DF1476B-B588-4A0A-9220-FA4BAA1A6518}" destId="{76EBB8EE-B9FD-47E7-8754-AF060041E044}" srcOrd="1" destOrd="0" parTransId="{CCC2C3DB-E0D8-4CC0-BD15-34F8A052D95F}" sibTransId="{4A98587F-8B63-436A-9CB6-DA09F3C70498}"/>
    <dgm:cxn modelId="{6CC30184-D03E-8446-9A23-4C5E6812704B}" type="presOf" srcId="{CE00FA8D-0397-495B-957B-39FCE67D0861}" destId="{78490319-3A9A-4543-8BA3-405CC02D6F81}" srcOrd="0" destOrd="0" presId="urn:microsoft.com/office/officeart/2018/2/layout/IconVerticalSolidList"/>
    <dgm:cxn modelId="{62F24EB0-CA01-4AC7-B33D-8F3C6C831081}" srcId="{4DF1476B-B588-4A0A-9220-FA4BAA1A6518}" destId="{CE00FA8D-0397-495B-957B-39FCE67D0861}" srcOrd="2" destOrd="0" parTransId="{38EF42A5-5313-4EB2-BFD5-95D1F149729E}" sibTransId="{4C5407B4-B66B-44EA-B8CC-C01E1635D79D}"/>
    <dgm:cxn modelId="{7EB62CDF-DB4C-7F43-97F4-F85E8432C030}" type="presOf" srcId="{76EBB8EE-B9FD-47E7-8754-AF060041E044}" destId="{ED1B91E0-88F9-4CD9-B4EB-BF9FF3299E9F}" srcOrd="0" destOrd="0" presId="urn:microsoft.com/office/officeart/2018/2/layout/IconVerticalSolidList"/>
    <dgm:cxn modelId="{5C390701-10AA-2D41-93E8-360AF7E1215D}" type="presParOf" srcId="{15791FD9-46A0-4F8D-A3D4-8D49577C37FC}" destId="{8680644D-E9CE-44EF-8712-67505F368E0A}" srcOrd="0" destOrd="0" presId="urn:microsoft.com/office/officeart/2018/2/layout/IconVerticalSolidList"/>
    <dgm:cxn modelId="{0565D4E8-7E37-D04D-BC69-B438D06A418E}" type="presParOf" srcId="{8680644D-E9CE-44EF-8712-67505F368E0A}" destId="{112124D3-FDCA-450A-848E-41C8D6D4A2C3}" srcOrd="0" destOrd="0" presId="urn:microsoft.com/office/officeart/2018/2/layout/IconVerticalSolidList"/>
    <dgm:cxn modelId="{8F334FD8-40A5-6E4A-8252-E95F96B88CDE}" type="presParOf" srcId="{8680644D-E9CE-44EF-8712-67505F368E0A}" destId="{C77C4D1B-169F-4BDD-AA34-BD742B62516D}" srcOrd="1" destOrd="0" presId="urn:microsoft.com/office/officeart/2018/2/layout/IconVerticalSolidList"/>
    <dgm:cxn modelId="{9FE11EC5-00C9-9142-B234-9D2E80B1A4BA}" type="presParOf" srcId="{8680644D-E9CE-44EF-8712-67505F368E0A}" destId="{F10E29C2-A060-4846-8C80-15C0743DD73A}" srcOrd="2" destOrd="0" presId="urn:microsoft.com/office/officeart/2018/2/layout/IconVerticalSolidList"/>
    <dgm:cxn modelId="{54F689BB-AC7F-1348-BC7B-9709D5FB5D16}" type="presParOf" srcId="{8680644D-E9CE-44EF-8712-67505F368E0A}" destId="{2391C0D3-60E0-4AE5-9C7D-B624089567CC}" srcOrd="3" destOrd="0" presId="urn:microsoft.com/office/officeart/2018/2/layout/IconVerticalSolidList"/>
    <dgm:cxn modelId="{90CB020E-53F0-D247-B977-F4CC2A1225F9}" type="presParOf" srcId="{15791FD9-46A0-4F8D-A3D4-8D49577C37FC}" destId="{57A7AD69-5ACF-49CF-9C35-9EA23A8E3093}" srcOrd="1" destOrd="0" presId="urn:microsoft.com/office/officeart/2018/2/layout/IconVerticalSolidList"/>
    <dgm:cxn modelId="{FC75B4F6-7435-BF4F-86E8-B8887B370F08}" type="presParOf" srcId="{15791FD9-46A0-4F8D-A3D4-8D49577C37FC}" destId="{8908A3BB-ED1C-4839-A3D9-37171B935D2D}" srcOrd="2" destOrd="0" presId="urn:microsoft.com/office/officeart/2018/2/layout/IconVerticalSolidList"/>
    <dgm:cxn modelId="{B8FC623E-BB58-F44C-B5BB-4FA04B494E48}" type="presParOf" srcId="{8908A3BB-ED1C-4839-A3D9-37171B935D2D}" destId="{7B5245A2-4F54-4417-8102-F8E8F2E9BBDD}" srcOrd="0" destOrd="0" presId="urn:microsoft.com/office/officeart/2018/2/layout/IconVerticalSolidList"/>
    <dgm:cxn modelId="{6EA259F9-BE34-0445-8131-8245F5B09AE8}" type="presParOf" srcId="{8908A3BB-ED1C-4839-A3D9-37171B935D2D}" destId="{603B6394-B7CC-4D1E-9CE9-95893277C31D}" srcOrd="1" destOrd="0" presId="urn:microsoft.com/office/officeart/2018/2/layout/IconVerticalSolidList"/>
    <dgm:cxn modelId="{080BB953-9AA7-5F42-A3B1-90D4D10F28A8}" type="presParOf" srcId="{8908A3BB-ED1C-4839-A3D9-37171B935D2D}" destId="{D8B2B0E7-0F6D-4E85-B3BA-3CA7D85089B9}" srcOrd="2" destOrd="0" presId="urn:microsoft.com/office/officeart/2018/2/layout/IconVerticalSolidList"/>
    <dgm:cxn modelId="{5BFB753C-C300-D149-B02D-F6180B090BFF}" type="presParOf" srcId="{8908A3BB-ED1C-4839-A3D9-37171B935D2D}" destId="{ED1B91E0-88F9-4CD9-B4EB-BF9FF3299E9F}" srcOrd="3" destOrd="0" presId="urn:microsoft.com/office/officeart/2018/2/layout/IconVerticalSolidList"/>
    <dgm:cxn modelId="{4509594E-AE02-2B4B-8930-59F4D5E2CA9D}" type="presParOf" srcId="{15791FD9-46A0-4F8D-A3D4-8D49577C37FC}" destId="{B628DDEC-ED2E-4F8C-B98D-AB9EE45BCABF}" srcOrd="3" destOrd="0" presId="urn:microsoft.com/office/officeart/2018/2/layout/IconVerticalSolidList"/>
    <dgm:cxn modelId="{A390FD4D-EA96-3C4F-9E22-C193A851BB4B}" type="presParOf" srcId="{15791FD9-46A0-4F8D-A3D4-8D49577C37FC}" destId="{6D6277CD-1D79-4B20-B560-9726DB279E01}" srcOrd="4" destOrd="0" presId="urn:microsoft.com/office/officeart/2018/2/layout/IconVerticalSolidList"/>
    <dgm:cxn modelId="{75AFC706-75DE-894A-957F-AEB6EFA549C5}" type="presParOf" srcId="{6D6277CD-1D79-4B20-B560-9726DB279E01}" destId="{68B15FF5-D9D1-4224-9F4D-C1177816000E}" srcOrd="0" destOrd="0" presId="urn:microsoft.com/office/officeart/2018/2/layout/IconVerticalSolidList"/>
    <dgm:cxn modelId="{19867CB4-593D-EA41-BA74-02ABFDE6B3D7}" type="presParOf" srcId="{6D6277CD-1D79-4B20-B560-9726DB279E01}" destId="{B62B21AC-BCA6-4679-9AEC-DF15FBAA83A0}" srcOrd="1" destOrd="0" presId="urn:microsoft.com/office/officeart/2018/2/layout/IconVerticalSolidList"/>
    <dgm:cxn modelId="{FFE42440-3B27-594A-B017-3B0730C1F2B8}" type="presParOf" srcId="{6D6277CD-1D79-4B20-B560-9726DB279E01}" destId="{0C73A148-944B-4ECD-9B8B-C8CC311A6E80}" srcOrd="2" destOrd="0" presId="urn:microsoft.com/office/officeart/2018/2/layout/IconVerticalSolidList"/>
    <dgm:cxn modelId="{5AA27F61-42F6-E047-A1D6-E9BECE39F6F7}" type="presParOf" srcId="{6D6277CD-1D79-4B20-B560-9726DB279E01}" destId="{78490319-3A9A-4543-8BA3-405CC02D6F8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E0DA0-5F9B-4316-8812-301D27BAB4EA}"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143C99A-E269-4B3C-BFCC-B459E7BADDAB}">
      <dgm:prSet custT="1"/>
      <dgm:spPr/>
      <dgm:t>
        <a:bodyPr/>
        <a:lstStyle/>
        <a:p>
          <a:pPr>
            <a:lnSpc>
              <a:spcPct val="100000"/>
            </a:lnSpc>
          </a:pPr>
          <a:r>
            <a:rPr lang="en-US" sz="2400" b="1" dirty="0">
              <a:solidFill>
                <a:schemeClr val="bg1"/>
              </a:solidFill>
            </a:rPr>
            <a:t>Key Contacts changes to Organizational Profiles</a:t>
          </a:r>
          <a:endParaRPr lang="en-US" sz="2400" dirty="0">
            <a:solidFill>
              <a:schemeClr val="bg1"/>
            </a:solidFill>
          </a:endParaRPr>
        </a:p>
      </dgm:t>
    </dgm:pt>
    <dgm:pt modelId="{9AEE24BC-4A00-41C5-8ABA-6A9607721FB0}" type="parTrans" cxnId="{5800368F-172A-4CA5-BD16-29B7F986B34F}">
      <dgm:prSet/>
      <dgm:spPr/>
      <dgm:t>
        <a:bodyPr/>
        <a:lstStyle/>
        <a:p>
          <a:endParaRPr lang="en-US"/>
        </a:p>
      </dgm:t>
    </dgm:pt>
    <dgm:pt modelId="{09E91D18-8465-4243-8725-F81C73119E24}" type="sibTrans" cxnId="{5800368F-172A-4CA5-BD16-29B7F986B34F}">
      <dgm:prSet/>
      <dgm:spPr/>
      <dgm:t>
        <a:bodyPr/>
        <a:lstStyle/>
        <a:p>
          <a:endParaRPr lang="en-US"/>
        </a:p>
      </dgm:t>
    </dgm:pt>
    <dgm:pt modelId="{6529B95B-B8BA-4790-959B-922BCE614C98}">
      <dgm:prSet custT="1"/>
      <dgm:spPr/>
      <dgm:t>
        <a:bodyPr/>
        <a:lstStyle/>
        <a:p>
          <a:pPr>
            <a:lnSpc>
              <a:spcPct val="100000"/>
            </a:lnSpc>
          </a:pPr>
          <a:r>
            <a:rPr lang="en-US" sz="1800" dirty="0">
              <a:solidFill>
                <a:schemeClr val="bg1"/>
              </a:solidFill>
            </a:rPr>
            <a:t>If you are the Key Contact </a:t>
          </a:r>
          <a:r>
            <a:rPr lang="en-US" sz="1800" i="1" dirty="0">
              <a:solidFill>
                <a:schemeClr val="bg1"/>
              </a:solidFill>
            </a:rPr>
            <a:t>(aka: admin) </a:t>
          </a:r>
          <a:r>
            <a:rPr lang="en-US" sz="1800" dirty="0">
              <a:solidFill>
                <a:schemeClr val="bg1"/>
              </a:solidFill>
            </a:rPr>
            <a:t>to an Organization, you are able to make changes to the organization profile through your individual profile. </a:t>
          </a:r>
          <a:br>
            <a:rPr lang="en-US" sz="1800" dirty="0">
              <a:solidFill>
                <a:schemeClr val="bg1"/>
              </a:solidFill>
            </a:rPr>
          </a:br>
          <a:br>
            <a:rPr lang="en-US" sz="1800" dirty="0">
              <a:solidFill>
                <a:schemeClr val="bg1"/>
              </a:solidFill>
            </a:rPr>
          </a:br>
          <a:r>
            <a:rPr lang="en-US" sz="1800" dirty="0">
              <a:solidFill>
                <a:schemeClr val="bg1"/>
              </a:solidFill>
            </a:rPr>
            <a:t>To update your Organization's’ profile, hover your mouse over ‘My Profile’ and click on ‘</a:t>
          </a:r>
          <a:r>
            <a:rPr lang="en-US" sz="1800" i="1" dirty="0">
              <a:solidFill>
                <a:schemeClr val="bg1"/>
              </a:solidFill>
            </a:rPr>
            <a:t>Your Organization’</a:t>
          </a:r>
          <a:r>
            <a:rPr lang="en-US" sz="1800" dirty="0">
              <a:solidFill>
                <a:schemeClr val="bg1"/>
              </a:solidFill>
            </a:rPr>
            <a:t>. </a:t>
          </a:r>
        </a:p>
      </dgm:t>
    </dgm:pt>
    <dgm:pt modelId="{60658B75-ACFA-449A-9C28-A0894B7614ED}" type="parTrans" cxnId="{D0628A7C-FA4B-4A30-AF3E-9D77E61E2FFC}">
      <dgm:prSet/>
      <dgm:spPr/>
      <dgm:t>
        <a:bodyPr/>
        <a:lstStyle/>
        <a:p>
          <a:endParaRPr lang="en-US"/>
        </a:p>
      </dgm:t>
    </dgm:pt>
    <dgm:pt modelId="{DB176A03-3E29-40FE-A131-2B1884E7A0B2}" type="sibTrans" cxnId="{D0628A7C-FA4B-4A30-AF3E-9D77E61E2FFC}">
      <dgm:prSet/>
      <dgm:spPr/>
      <dgm:t>
        <a:bodyPr/>
        <a:lstStyle/>
        <a:p>
          <a:endParaRPr lang="en-US"/>
        </a:p>
      </dgm:t>
    </dgm:pt>
    <dgm:pt modelId="{749F416D-A8CA-4D8E-80FF-D6B3250B5470}" type="pres">
      <dgm:prSet presAssocID="{2B5E0DA0-5F9B-4316-8812-301D27BAB4EA}" presName="root" presStyleCnt="0">
        <dgm:presLayoutVars>
          <dgm:dir/>
          <dgm:resizeHandles val="exact"/>
        </dgm:presLayoutVars>
      </dgm:prSet>
      <dgm:spPr/>
    </dgm:pt>
    <dgm:pt modelId="{D8779793-C8D6-4975-A53F-B37CFD740B61}" type="pres">
      <dgm:prSet presAssocID="{4143C99A-E269-4B3C-BFCC-B459E7BADDAB}" presName="compNode" presStyleCnt="0"/>
      <dgm:spPr/>
    </dgm:pt>
    <dgm:pt modelId="{C0E89571-0E84-4593-AA68-AB3D68CD4F8C}" type="pres">
      <dgm:prSet presAssocID="{4143C99A-E269-4B3C-BFCC-B459E7BADDA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F2ABD7CD-1AFE-4FC4-8C90-0149E6D92621}" type="pres">
      <dgm:prSet presAssocID="{4143C99A-E269-4B3C-BFCC-B459E7BADDAB}" presName="spaceRect" presStyleCnt="0"/>
      <dgm:spPr/>
    </dgm:pt>
    <dgm:pt modelId="{5E37C02B-BF33-44FD-B022-AD99F9DAC669}" type="pres">
      <dgm:prSet presAssocID="{4143C99A-E269-4B3C-BFCC-B459E7BADDAB}" presName="textRect" presStyleLbl="revTx" presStyleIdx="0" presStyleCnt="2" custScaleX="339533">
        <dgm:presLayoutVars>
          <dgm:chMax val="1"/>
          <dgm:chPref val="1"/>
        </dgm:presLayoutVars>
      </dgm:prSet>
      <dgm:spPr/>
    </dgm:pt>
    <dgm:pt modelId="{C6B161D7-D687-4B90-B3DC-D03DDB090788}" type="pres">
      <dgm:prSet presAssocID="{09E91D18-8465-4243-8725-F81C73119E24}" presName="sibTrans" presStyleCnt="0"/>
      <dgm:spPr/>
    </dgm:pt>
    <dgm:pt modelId="{A4210780-5B2E-4F71-8C5A-ED32A0E584A2}" type="pres">
      <dgm:prSet presAssocID="{6529B95B-B8BA-4790-959B-922BCE614C98}" presName="compNode" presStyleCnt="0"/>
      <dgm:spPr/>
    </dgm:pt>
    <dgm:pt modelId="{2C7CD89E-16C1-49CD-A369-95291032DC0B}" type="pres">
      <dgm:prSet presAssocID="{6529B95B-B8BA-4790-959B-922BCE614C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Pointing Backhand Index "/>
        </a:ext>
      </dgm:extLst>
    </dgm:pt>
    <dgm:pt modelId="{2C63D012-A6B4-43FF-8C6E-C1A028715D4A}" type="pres">
      <dgm:prSet presAssocID="{6529B95B-B8BA-4790-959B-922BCE614C98}" presName="spaceRect" presStyleCnt="0"/>
      <dgm:spPr/>
    </dgm:pt>
    <dgm:pt modelId="{8934C8E5-A451-438B-89EF-F38DD4DFEBCF}" type="pres">
      <dgm:prSet presAssocID="{6529B95B-B8BA-4790-959B-922BCE614C98}" presName="textRect" presStyleLbl="revTx" presStyleIdx="1" presStyleCnt="2" custScaleX="357797">
        <dgm:presLayoutVars>
          <dgm:chMax val="1"/>
          <dgm:chPref val="1"/>
        </dgm:presLayoutVars>
      </dgm:prSet>
      <dgm:spPr/>
    </dgm:pt>
  </dgm:ptLst>
  <dgm:cxnLst>
    <dgm:cxn modelId="{8DE88C3A-210F-B441-91C8-BAE9DBC4DB7F}" type="presOf" srcId="{4143C99A-E269-4B3C-BFCC-B459E7BADDAB}" destId="{5E37C02B-BF33-44FD-B022-AD99F9DAC669}" srcOrd="0" destOrd="0" presId="urn:microsoft.com/office/officeart/2018/2/layout/IconLabelList"/>
    <dgm:cxn modelId="{347A604B-81CC-4645-8484-1AF9A151FD38}" type="presOf" srcId="{2B5E0DA0-5F9B-4316-8812-301D27BAB4EA}" destId="{749F416D-A8CA-4D8E-80FF-D6B3250B5470}" srcOrd="0" destOrd="0" presId="urn:microsoft.com/office/officeart/2018/2/layout/IconLabelList"/>
    <dgm:cxn modelId="{D0628A7C-FA4B-4A30-AF3E-9D77E61E2FFC}" srcId="{2B5E0DA0-5F9B-4316-8812-301D27BAB4EA}" destId="{6529B95B-B8BA-4790-959B-922BCE614C98}" srcOrd="1" destOrd="0" parTransId="{60658B75-ACFA-449A-9C28-A0894B7614ED}" sibTransId="{DB176A03-3E29-40FE-A131-2B1884E7A0B2}"/>
    <dgm:cxn modelId="{E26FD07D-1855-D843-A93E-23B158DB2F45}" type="presOf" srcId="{6529B95B-B8BA-4790-959B-922BCE614C98}" destId="{8934C8E5-A451-438B-89EF-F38DD4DFEBCF}" srcOrd="0" destOrd="0" presId="urn:microsoft.com/office/officeart/2018/2/layout/IconLabelList"/>
    <dgm:cxn modelId="{5800368F-172A-4CA5-BD16-29B7F986B34F}" srcId="{2B5E0DA0-5F9B-4316-8812-301D27BAB4EA}" destId="{4143C99A-E269-4B3C-BFCC-B459E7BADDAB}" srcOrd="0" destOrd="0" parTransId="{9AEE24BC-4A00-41C5-8ABA-6A9607721FB0}" sibTransId="{09E91D18-8465-4243-8725-F81C73119E24}"/>
    <dgm:cxn modelId="{F6EBC262-F576-BB44-B5F7-434A07C5DD43}" type="presParOf" srcId="{749F416D-A8CA-4D8E-80FF-D6B3250B5470}" destId="{D8779793-C8D6-4975-A53F-B37CFD740B61}" srcOrd="0" destOrd="0" presId="urn:microsoft.com/office/officeart/2018/2/layout/IconLabelList"/>
    <dgm:cxn modelId="{3AFAD60C-38BB-134E-9977-330318373819}" type="presParOf" srcId="{D8779793-C8D6-4975-A53F-B37CFD740B61}" destId="{C0E89571-0E84-4593-AA68-AB3D68CD4F8C}" srcOrd="0" destOrd="0" presId="urn:microsoft.com/office/officeart/2018/2/layout/IconLabelList"/>
    <dgm:cxn modelId="{905C85EE-8868-8C4C-871E-998407711EF2}" type="presParOf" srcId="{D8779793-C8D6-4975-A53F-B37CFD740B61}" destId="{F2ABD7CD-1AFE-4FC4-8C90-0149E6D92621}" srcOrd="1" destOrd="0" presId="urn:microsoft.com/office/officeart/2018/2/layout/IconLabelList"/>
    <dgm:cxn modelId="{30F9D39A-6261-BF4B-95AD-C9F899DFB2ED}" type="presParOf" srcId="{D8779793-C8D6-4975-A53F-B37CFD740B61}" destId="{5E37C02B-BF33-44FD-B022-AD99F9DAC669}" srcOrd="2" destOrd="0" presId="urn:microsoft.com/office/officeart/2018/2/layout/IconLabelList"/>
    <dgm:cxn modelId="{60906FEB-DCA4-2442-A742-7D239AC63666}" type="presParOf" srcId="{749F416D-A8CA-4D8E-80FF-D6B3250B5470}" destId="{C6B161D7-D687-4B90-B3DC-D03DDB090788}" srcOrd="1" destOrd="0" presId="urn:microsoft.com/office/officeart/2018/2/layout/IconLabelList"/>
    <dgm:cxn modelId="{098F24ED-5579-BF44-B548-9C088874F571}" type="presParOf" srcId="{749F416D-A8CA-4D8E-80FF-D6B3250B5470}" destId="{A4210780-5B2E-4F71-8C5A-ED32A0E584A2}" srcOrd="2" destOrd="0" presId="urn:microsoft.com/office/officeart/2018/2/layout/IconLabelList"/>
    <dgm:cxn modelId="{FD00804E-7411-934E-BAED-7AEDD226D050}" type="presParOf" srcId="{A4210780-5B2E-4F71-8C5A-ED32A0E584A2}" destId="{2C7CD89E-16C1-49CD-A369-95291032DC0B}" srcOrd="0" destOrd="0" presId="urn:microsoft.com/office/officeart/2018/2/layout/IconLabelList"/>
    <dgm:cxn modelId="{742CC144-196C-7F46-ADC8-F31EAF7C1F24}" type="presParOf" srcId="{A4210780-5B2E-4F71-8C5A-ED32A0E584A2}" destId="{2C63D012-A6B4-43FF-8C6E-C1A028715D4A}" srcOrd="1" destOrd="0" presId="urn:microsoft.com/office/officeart/2018/2/layout/IconLabelList"/>
    <dgm:cxn modelId="{29D5EC8A-718A-9D40-ACC0-8F714E4F87E5}" type="presParOf" srcId="{A4210780-5B2E-4F71-8C5A-ED32A0E584A2}" destId="{8934C8E5-A451-438B-89EF-F38DD4DFEBC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124D3-FDCA-450A-848E-41C8D6D4A2C3}">
      <dsp:nvSpPr>
        <dsp:cNvPr id="0" name=""/>
        <dsp:cNvSpPr/>
      </dsp:nvSpPr>
      <dsp:spPr>
        <a:xfrm>
          <a:off x="-26112" y="0"/>
          <a:ext cx="4853012" cy="10878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77C4D1B-169F-4BDD-AA34-BD742B62516D}">
      <dsp:nvSpPr>
        <dsp:cNvPr id="0" name=""/>
        <dsp:cNvSpPr/>
      </dsp:nvSpPr>
      <dsp:spPr>
        <a:xfrm>
          <a:off x="166074" y="107795"/>
          <a:ext cx="872122" cy="8843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391C0D3-60E0-4AE5-9C7D-B624089567CC}">
      <dsp:nvSpPr>
        <dsp:cNvPr id="0" name=""/>
        <dsp:cNvSpPr/>
      </dsp:nvSpPr>
      <dsp:spPr>
        <a:xfrm>
          <a:off x="1175700" y="0"/>
          <a:ext cx="3703424" cy="1087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34" tIns="115134" rIns="115134" bIns="115134"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bg1"/>
              </a:solidFill>
            </a:rPr>
            <a:t>Log in</a:t>
          </a:r>
          <a:endParaRPr lang="en-US" sz="2400" kern="1200" dirty="0">
            <a:solidFill>
              <a:schemeClr val="bg1"/>
            </a:solidFill>
          </a:endParaRPr>
        </a:p>
      </dsp:txBody>
      <dsp:txXfrm>
        <a:off x="1175700" y="0"/>
        <a:ext cx="3703424" cy="1087876"/>
      </dsp:txXfrm>
    </dsp:sp>
    <dsp:sp modelId="{7B5245A2-4F54-4417-8102-F8E8F2E9BBDD}">
      <dsp:nvSpPr>
        <dsp:cNvPr id="0" name=""/>
        <dsp:cNvSpPr/>
      </dsp:nvSpPr>
      <dsp:spPr>
        <a:xfrm>
          <a:off x="-26112" y="1365899"/>
          <a:ext cx="4853012" cy="10878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03B6394-B7CC-4D1E-9CE9-95893277C31D}">
      <dsp:nvSpPr>
        <dsp:cNvPr id="0" name=""/>
        <dsp:cNvSpPr/>
      </dsp:nvSpPr>
      <dsp:spPr>
        <a:xfrm>
          <a:off x="233808" y="1472819"/>
          <a:ext cx="736654" cy="8740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9000" r="-9000"/>
          </a:stretch>
        </a:blipFill>
        <a:ln>
          <a:noFill/>
        </a:ln>
        <a:effectLst/>
      </dsp:spPr>
      <dsp:style>
        <a:lnRef idx="0">
          <a:scrgbClr r="0" g="0" b="0"/>
        </a:lnRef>
        <a:fillRef idx="3">
          <a:scrgbClr r="0" g="0" b="0"/>
        </a:fillRef>
        <a:effectRef idx="2">
          <a:scrgbClr r="0" g="0" b="0"/>
        </a:effectRef>
        <a:fontRef idx="minor">
          <a:schemeClr val="lt1"/>
        </a:fontRef>
      </dsp:style>
    </dsp:sp>
    <dsp:sp modelId="{ED1B91E0-88F9-4CD9-B4EB-BF9FF3299E9F}">
      <dsp:nvSpPr>
        <dsp:cNvPr id="0" name=""/>
        <dsp:cNvSpPr/>
      </dsp:nvSpPr>
      <dsp:spPr>
        <a:xfrm>
          <a:off x="1230384" y="1365899"/>
          <a:ext cx="3594057" cy="1087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34" tIns="115134" rIns="115134" bIns="115134"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bg1"/>
              </a:solidFill>
            </a:rPr>
            <a:t>Navigate to ‘My profile’</a:t>
          </a:r>
          <a:endParaRPr lang="en-US" sz="2400" kern="1200" dirty="0">
            <a:solidFill>
              <a:schemeClr val="bg1"/>
            </a:solidFill>
          </a:endParaRPr>
        </a:p>
      </dsp:txBody>
      <dsp:txXfrm>
        <a:off x="1230384" y="1365899"/>
        <a:ext cx="3594057" cy="1087876"/>
      </dsp:txXfrm>
    </dsp:sp>
    <dsp:sp modelId="{68B15FF5-D9D1-4224-9F4D-C1177816000E}">
      <dsp:nvSpPr>
        <dsp:cNvPr id="0" name=""/>
        <dsp:cNvSpPr/>
      </dsp:nvSpPr>
      <dsp:spPr>
        <a:xfrm>
          <a:off x="-26112" y="2725745"/>
          <a:ext cx="4853012" cy="108787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62B21AC-BCA6-4679-9AEC-DF15FBAA83A0}">
      <dsp:nvSpPr>
        <dsp:cNvPr id="0" name=""/>
        <dsp:cNvSpPr/>
      </dsp:nvSpPr>
      <dsp:spPr>
        <a:xfrm>
          <a:off x="183007" y="2854778"/>
          <a:ext cx="838257" cy="82980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8490319-3A9A-4543-8BA3-405CC02D6F81}">
      <dsp:nvSpPr>
        <dsp:cNvPr id="0" name=""/>
        <dsp:cNvSpPr/>
      </dsp:nvSpPr>
      <dsp:spPr>
        <a:xfrm>
          <a:off x="1258954" y="2731799"/>
          <a:ext cx="3594057" cy="1087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34" tIns="115134" rIns="115134" bIns="115134"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bg1"/>
              </a:solidFill>
            </a:rPr>
            <a:t>Click  ‘Renew’ </a:t>
          </a:r>
          <a:br>
            <a:rPr lang="en-US" sz="2400" b="1" kern="1200" dirty="0">
              <a:solidFill>
                <a:schemeClr val="tx1"/>
              </a:solidFill>
            </a:rPr>
          </a:br>
          <a:endParaRPr lang="en-US" sz="2400" kern="1200" dirty="0">
            <a:solidFill>
              <a:schemeClr val="tx1"/>
            </a:solidFill>
          </a:endParaRPr>
        </a:p>
      </dsp:txBody>
      <dsp:txXfrm>
        <a:off x="1258954" y="2731799"/>
        <a:ext cx="3594057" cy="1087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89571-0E84-4593-AA68-AB3D68CD4F8C}">
      <dsp:nvSpPr>
        <dsp:cNvPr id="0" name=""/>
        <dsp:cNvSpPr/>
      </dsp:nvSpPr>
      <dsp:spPr>
        <a:xfrm>
          <a:off x="2455771" y="128249"/>
          <a:ext cx="697675" cy="697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37C02B-BF33-44FD-B022-AD99F9DAC669}">
      <dsp:nvSpPr>
        <dsp:cNvPr id="0" name=""/>
        <dsp:cNvSpPr/>
      </dsp:nvSpPr>
      <dsp:spPr>
        <a:xfrm>
          <a:off x="172565" y="1071177"/>
          <a:ext cx="5264087" cy="69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solidFill>
                <a:schemeClr val="bg1"/>
              </a:solidFill>
            </a:rPr>
            <a:t>Key Contacts changes to Organizational Profiles</a:t>
          </a:r>
          <a:endParaRPr lang="en-US" sz="2400" kern="1200" dirty="0">
            <a:solidFill>
              <a:schemeClr val="bg1"/>
            </a:solidFill>
          </a:endParaRPr>
        </a:p>
      </dsp:txBody>
      <dsp:txXfrm>
        <a:off x="172565" y="1071177"/>
        <a:ext cx="5264087" cy="690930"/>
      </dsp:txXfrm>
    </dsp:sp>
    <dsp:sp modelId="{2C7CD89E-16C1-49CD-A369-95291032DC0B}">
      <dsp:nvSpPr>
        <dsp:cNvPr id="0" name=""/>
        <dsp:cNvSpPr/>
      </dsp:nvSpPr>
      <dsp:spPr>
        <a:xfrm>
          <a:off x="2455771" y="2149705"/>
          <a:ext cx="697675" cy="697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34C8E5-A451-438B-89EF-F38DD4DFEBCF}">
      <dsp:nvSpPr>
        <dsp:cNvPr id="0" name=""/>
        <dsp:cNvSpPr/>
      </dsp:nvSpPr>
      <dsp:spPr>
        <a:xfrm>
          <a:off x="30983" y="3092633"/>
          <a:ext cx="5547251" cy="69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solidFill>
                <a:schemeClr val="bg1"/>
              </a:solidFill>
            </a:rPr>
            <a:t>If you are the Key Contact </a:t>
          </a:r>
          <a:r>
            <a:rPr lang="en-US" sz="1800" i="1" kern="1200" dirty="0">
              <a:solidFill>
                <a:schemeClr val="bg1"/>
              </a:solidFill>
            </a:rPr>
            <a:t>(aka: admin) </a:t>
          </a:r>
          <a:r>
            <a:rPr lang="en-US" sz="1800" kern="1200" dirty="0">
              <a:solidFill>
                <a:schemeClr val="bg1"/>
              </a:solidFill>
            </a:rPr>
            <a:t>to an Organization, you are able to make changes to the organization profile through your individual profile. </a:t>
          </a:r>
          <a:br>
            <a:rPr lang="en-US" sz="1800" kern="1200" dirty="0">
              <a:solidFill>
                <a:schemeClr val="bg1"/>
              </a:solidFill>
            </a:rPr>
          </a:br>
          <a:br>
            <a:rPr lang="en-US" sz="1800" kern="1200" dirty="0">
              <a:solidFill>
                <a:schemeClr val="bg1"/>
              </a:solidFill>
            </a:rPr>
          </a:br>
          <a:r>
            <a:rPr lang="en-US" sz="1800" kern="1200" dirty="0">
              <a:solidFill>
                <a:schemeClr val="bg1"/>
              </a:solidFill>
            </a:rPr>
            <a:t>To update your Organization's’ profile, hover your mouse over ‘My Profile’ and click on ‘</a:t>
          </a:r>
          <a:r>
            <a:rPr lang="en-US" sz="1800" i="1" kern="1200" dirty="0">
              <a:solidFill>
                <a:schemeClr val="bg1"/>
              </a:solidFill>
            </a:rPr>
            <a:t>Your Organization’</a:t>
          </a:r>
          <a:r>
            <a:rPr lang="en-US" sz="1800" kern="1200" dirty="0">
              <a:solidFill>
                <a:schemeClr val="bg1"/>
              </a:solidFill>
            </a:rPr>
            <a:t>. </a:t>
          </a:r>
        </a:p>
      </dsp:txBody>
      <dsp:txXfrm>
        <a:off x="30983" y="3092633"/>
        <a:ext cx="5547251" cy="6909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E6BD9-4A0F-4040-8762-1E6A671DBAC9}" type="datetimeFigureOut">
              <a:rPr lang="en-US" smtClean="0"/>
              <a:t>3/28/22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97B24-EF90-43A7-9917-A5047CB07FA5}" type="slidenum">
              <a:rPr lang="en-US" smtClean="0"/>
              <a:t>‹#›</a:t>
            </a:fld>
            <a:endParaRPr lang="en-US"/>
          </a:p>
        </p:txBody>
      </p:sp>
    </p:spTree>
    <p:extLst>
      <p:ext uri="{BB962C8B-B14F-4D97-AF65-F5344CB8AC3E}">
        <p14:creationId xmlns:p14="http://schemas.microsoft.com/office/powerpoint/2010/main" val="317662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some point in a world long long ago the dream of AMS was that it could help you realize this imagined world</a:t>
            </a:r>
            <a:r>
              <a:rPr lang="is-IS" baseline="0" dirty="0"/>
              <a:t>….. </a:t>
            </a:r>
            <a:r>
              <a:rPr lang="en-US" baseline="0" dirty="0"/>
              <a:t>B</a:t>
            </a:r>
            <a:r>
              <a:rPr lang="is-IS" baseline="0" dirty="0"/>
              <a:t>ut it isn’t working</a:t>
            </a:r>
          </a:p>
          <a:p>
            <a:endParaRPr lang="is-I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665476-343F-5848-AB94-388E1E4783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7264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some point in a world long long ago the dream of AMS was that it could help you realize this imagined world</a:t>
            </a:r>
            <a:r>
              <a:rPr lang="is-IS" baseline="0" dirty="0"/>
              <a:t>….. </a:t>
            </a:r>
            <a:r>
              <a:rPr lang="en-US" baseline="0" dirty="0"/>
              <a:t>B</a:t>
            </a:r>
            <a:r>
              <a:rPr lang="is-IS" baseline="0" dirty="0"/>
              <a:t>ut it isn’t working</a:t>
            </a:r>
          </a:p>
          <a:p>
            <a:endParaRPr lang="is-I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665476-343F-5848-AB94-388E1E4783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0447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some point in a world long long ago the dream of AMS was that it could help you realize this imagined world</a:t>
            </a:r>
            <a:r>
              <a:rPr lang="is-IS" baseline="0" dirty="0"/>
              <a:t>….. </a:t>
            </a:r>
            <a:r>
              <a:rPr lang="en-US" baseline="0" dirty="0"/>
              <a:t>B</a:t>
            </a:r>
            <a:r>
              <a:rPr lang="is-IS" baseline="0" dirty="0"/>
              <a:t>ut it isn’t working</a:t>
            </a:r>
          </a:p>
          <a:p>
            <a:endParaRPr lang="is-I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665476-343F-5848-AB94-388E1E47836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377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7F3AB-7808-464B-93A3-5D0B708165A0}"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202810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7F3AB-7808-464B-93A3-5D0B708165A0}"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202821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7F3AB-7808-464B-93A3-5D0B708165A0}"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372605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7F3AB-7808-464B-93A3-5D0B708165A0}"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31936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7F3AB-7808-464B-93A3-5D0B708165A0}"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369332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7F3AB-7808-464B-93A3-5D0B708165A0}" type="datetimeFigureOut">
              <a:rPr lang="en-US" smtClean="0"/>
              <a:t>3/28/22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393592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7F3AB-7808-464B-93A3-5D0B708165A0}" type="datetimeFigureOut">
              <a:rPr lang="en-US" smtClean="0"/>
              <a:t>3/28/22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100358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7F3AB-7808-464B-93A3-5D0B708165A0}" type="datetimeFigureOut">
              <a:rPr lang="en-US" smtClean="0"/>
              <a:t>3/28/22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218999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7F3AB-7808-464B-93A3-5D0B708165A0}" type="datetimeFigureOut">
              <a:rPr lang="en-US" smtClean="0"/>
              <a:t>3/28/22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266882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C7F3AB-7808-464B-93A3-5D0B708165A0}" type="datetimeFigureOut">
              <a:rPr lang="en-US" smtClean="0"/>
              <a:t>3/28/22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340257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C7F3AB-7808-464B-93A3-5D0B708165A0}" type="datetimeFigureOut">
              <a:rPr lang="en-US" smtClean="0"/>
              <a:t>3/28/22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326316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7F3AB-7808-464B-93A3-5D0B708165A0}" type="datetimeFigureOut">
              <a:rPr lang="en-US" smtClean="0"/>
              <a:t>3/28/22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95A9A-E48D-0742-BAE8-84750AAC0D1D}" type="slidenum">
              <a:rPr lang="en-US" smtClean="0"/>
              <a:t>‹#›</a:t>
            </a:fld>
            <a:endParaRPr lang="en-US"/>
          </a:p>
        </p:txBody>
      </p:sp>
    </p:spTree>
    <p:extLst>
      <p:ext uri="{BB962C8B-B14F-4D97-AF65-F5344CB8AC3E}">
        <p14:creationId xmlns:p14="http://schemas.microsoft.com/office/powerpoint/2010/main" val="350241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hyperlink" Target="http://www.ite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info@ite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help.memberclicks.com/hc/en-us/articles/360016195291-Whitelist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90118" y="2234576"/>
            <a:ext cx="5724849" cy="1200329"/>
          </a:xfrm>
          <a:prstGeom prst="rect">
            <a:avLst/>
          </a:prstGeom>
          <a:noFill/>
        </p:spPr>
        <p:txBody>
          <a:bodyPr wrap="square" rtlCol="0">
            <a:spAutoFit/>
          </a:bodyPr>
          <a:lstStyle/>
          <a:p>
            <a:pPr lvl="0" algn="ctr">
              <a:defRPr/>
            </a:pPr>
            <a:r>
              <a:rPr lang="en-US" sz="3600" kern="0" dirty="0">
                <a:solidFill>
                  <a:srgbClr val="0675AA"/>
                </a:solidFill>
                <a:latin typeface="Segoe UI" charset="0"/>
                <a:ea typeface="Segoe UI" charset="0"/>
                <a:cs typeface="Segoe UI" charset="0"/>
              </a:rPr>
              <a:t>Members Only Area</a:t>
            </a:r>
            <a:br>
              <a:rPr lang="en-US" sz="3600" kern="0" dirty="0">
                <a:solidFill>
                  <a:srgbClr val="0675AA"/>
                </a:solidFill>
                <a:latin typeface="Segoe UI" charset="0"/>
                <a:ea typeface="Segoe UI" charset="0"/>
                <a:cs typeface="Segoe UI" charset="0"/>
              </a:rPr>
            </a:br>
            <a:r>
              <a:rPr lang="en-US" sz="3600" b="1" kern="0" dirty="0">
                <a:solidFill>
                  <a:srgbClr val="0675AA"/>
                </a:solidFill>
                <a:latin typeface="Segoe UI" charset="0"/>
                <a:ea typeface="Segoe UI" charset="0"/>
                <a:cs typeface="Segoe UI" charset="0"/>
              </a:rPr>
              <a:t>Guide Book</a:t>
            </a:r>
            <a:endParaRPr kumimoji="0" lang="en-US" sz="3600" b="1" i="0" u="none" strike="noStrike" kern="0" cap="none" spc="0" normalizeH="0" baseline="0" noProof="0" dirty="0">
              <a:ln>
                <a:noFill/>
              </a:ln>
              <a:solidFill>
                <a:srgbClr val="0675AA"/>
              </a:solidFill>
              <a:effectLst/>
              <a:uLnTx/>
              <a:uFillTx/>
              <a:latin typeface="Segoe UI" charset="0"/>
              <a:ea typeface="Segoe UI" charset="0"/>
              <a:cs typeface="Segoe UI" charset="0"/>
            </a:endParaRPr>
          </a:p>
        </p:txBody>
      </p:sp>
      <p:sp>
        <p:nvSpPr>
          <p:cNvPr id="6" name="TextBox 5"/>
          <p:cNvSpPr txBox="1"/>
          <p:nvPr/>
        </p:nvSpPr>
        <p:spPr>
          <a:xfrm>
            <a:off x="3448982" y="3574030"/>
            <a:ext cx="7747553" cy="523220"/>
          </a:xfrm>
          <a:prstGeom prst="rect">
            <a:avLst/>
          </a:prstGeom>
          <a:noFill/>
        </p:spPr>
        <p:txBody>
          <a:bodyPr wrap="square" rtlCol="0">
            <a:spAutoFit/>
          </a:bodyPr>
          <a:lstStyle/>
          <a:p>
            <a:pPr lvl="0" algn="ctr">
              <a:defRPr/>
            </a:pPr>
            <a:r>
              <a:rPr lang="en-US" sz="2800" kern="0" dirty="0">
                <a:solidFill>
                  <a:schemeClr val="bg1">
                    <a:lumMod val="50000"/>
                  </a:schemeClr>
                </a:solidFill>
                <a:latin typeface="Segoe UI Light" charset="0"/>
                <a:ea typeface="Segoe UI Light" charset="0"/>
                <a:cs typeface="Segoe UI Light" charset="0"/>
              </a:rPr>
              <a:t>International Test &amp; Evaluation Association</a:t>
            </a:r>
          </a:p>
        </p:txBody>
      </p:sp>
      <p:sp>
        <p:nvSpPr>
          <p:cNvPr id="7" name="TextBox 6"/>
          <p:cNvSpPr txBox="1"/>
          <p:nvPr/>
        </p:nvSpPr>
        <p:spPr>
          <a:xfrm>
            <a:off x="2312851" y="4236375"/>
            <a:ext cx="7342497" cy="523220"/>
          </a:xfrm>
          <a:prstGeom prst="rect">
            <a:avLst/>
          </a:prstGeom>
          <a:noFill/>
        </p:spPr>
        <p:txBody>
          <a:bodyPr wrap="square" rtlCol="0">
            <a:spAutoFit/>
          </a:bodyPr>
          <a:lstStyle/>
          <a:p>
            <a:pPr lvl="0" algn="ctr">
              <a:defRPr/>
            </a:pPr>
            <a:r>
              <a:rPr lang="en-US" sz="1400" i="1" kern="0" dirty="0">
                <a:solidFill>
                  <a:srgbClr val="0675AA"/>
                </a:solidFill>
                <a:latin typeface="Segoe UI" charset="0"/>
                <a:ea typeface="Segoe UI" charset="0"/>
                <a:cs typeface="Segoe UI" charset="0"/>
              </a:rPr>
              <a:t>An illustrated guide to getting the most out of </a:t>
            </a:r>
          </a:p>
          <a:p>
            <a:pPr lvl="0" algn="ctr">
              <a:defRPr/>
            </a:pPr>
            <a:r>
              <a:rPr lang="en-US" sz="1400" i="1" kern="0" dirty="0">
                <a:solidFill>
                  <a:srgbClr val="0675AA"/>
                </a:solidFill>
                <a:latin typeface="Segoe UI" charset="0"/>
                <a:ea typeface="Segoe UI" charset="0"/>
                <a:cs typeface="Segoe UI" charset="0"/>
              </a:rPr>
              <a:t>our interactive and self-service website</a:t>
            </a:r>
          </a:p>
        </p:txBody>
      </p:sp>
      <p:pic>
        <p:nvPicPr>
          <p:cNvPr id="8" name="Picture 7">
            <a:extLst>
              <a:ext uri="{FF2B5EF4-FFF2-40B4-BE49-F238E27FC236}">
                <a16:creationId xmlns:a16="http://schemas.microsoft.com/office/drawing/2014/main" id="{C5BF6386-CA24-1847-8E64-8EDAC525CD00}"/>
              </a:ext>
            </a:extLst>
          </p:cNvPr>
          <p:cNvPicPr>
            <a:picLocks noChangeAspect="1"/>
          </p:cNvPicPr>
          <p:nvPr/>
        </p:nvPicPr>
        <p:blipFill rotWithShape="1">
          <a:blip r:embed="rId3">
            <a:extLst>
              <a:ext uri="{28A0092B-C50C-407E-A947-70E740481C1C}">
                <a14:useLocalDpi xmlns:a14="http://schemas.microsoft.com/office/drawing/2010/main" val="0"/>
              </a:ext>
            </a:extLst>
          </a:blip>
          <a:srcRect l="3756" r="13" b="1"/>
          <a:stretch/>
        </p:blipFill>
        <p:spPr>
          <a:xfrm>
            <a:off x="820864" y="1277575"/>
            <a:ext cx="3267942" cy="3395898"/>
          </a:xfrm>
          <a:prstGeom prst="rect">
            <a:avLst/>
          </a:prstGeom>
        </p:spPr>
      </p:pic>
    </p:spTree>
    <p:extLst>
      <p:ext uri="{BB962C8B-B14F-4D97-AF65-F5344CB8AC3E}">
        <p14:creationId xmlns:p14="http://schemas.microsoft.com/office/powerpoint/2010/main" val="166319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7E4821-410C-2A43-A9F0-C065EF6CBC76}"/>
              </a:ext>
            </a:extLst>
          </p:cNvPr>
          <p:cNvSpPr/>
          <p:nvPr/>
        </p:nvSpPr>
        <p:spPr>
          <a:xfrm>
            <a:off x="0" y="0"/>
            <a:ext cx="4331994"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643468" y="772832"/>
            <a:ext cx="3363974" cy="1597315"/>
          </a:xfrm>
          <a:noFill/>
          <a:ln w="19050">
            <a:solidFill>
              <a:schemeClr val="bg1"/>
            </a:solidFill>
          </a:ln>
        </p:spPr>
        <p:txBody>
          <a:bodyPr vert="horz" wrap="square" lIns="91440" tIns="45720" rIns="91440" bIns="45720" rtlCol="0" anchor="ctr">
            <a:normAutofit/>
          </a:bodyPr>
          <a:lstStyle/>
          <a:p>
            <a:pPr algn="ctr" defTabSz="914400"/>
            <a:br>
              <a:rPr lang="en-US" sz="2800" b="1" kern="1200" dirty="0">
                <a:solidFill>
                  <a:schemeClr val="bg1"/>
                </a:solidFill>
                <a:latin typeface="+mj-lt"/>
                <a:ea typeface="+mj-ea"/>
                <a:cs typeface="+mj-cs"/>
              </a:rPr>
            </a:br>
            <a:r>
              <a:rPr lang="en-US" sz="2800" b="1" kern="1200" dirty="0">
                <a:solidFill>
                  <a:schemeClr val="bg1"/>
                </a:solidFill>
                <a:latin typeface="+mj-lt"/>
                <a:ea typeface="+mj-ea"/>
                <a:cs typeface="+mj-cs"/>
              </a:rPr>
              <a:t>How to Renew Your Membership</a:t>
            </a:r>
          </a:p>
        </p:txBody>
      </p:sp>
      <p:sp>
        <p:nvSpPr>
          <p:cNvPr id="3" name="TextBox 2">
            <a:extLst>
              <a:ext uri="{FF2B5EF4-FFF2-40B4-BE49-F238E27FC236}">
                <a16:creationId xmlns:a16="http://schemas.microsoft.com/office/drawing/2014/main" id="{3966CA1B-C203-BC48-8EB7-B579DB5982AA}"/>
              </a:ext>
            </a:extLst>
          </p:cNvPr>
          <p:cNvSpPr txBox="1"/>
          <p:nvPr/>
        </p:nvSpPr>
        <p:spPr>
          <a:xfrm>
            <a:off x="643468" y="2638044"/>
            <a:ext cx="3363974" cy="341562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dirty="0">
                <a:solidFill>
                  <a:schemeClr val="bg1"/>
                </a:solidFill>
              </a:rPr>
              <a:t>A member can renew their own membership in one of three ways:</a:t>
            </a:r>
            <a:br>
              <a:rPr lang="en-US" dirty="0">
                <a:solidFill>
                  <a:schemeClr val="bg1"/>
                </a:solidFill>
              </a:rPr>
            </a:br>
            <a:endParaRPr lang="en-US" dirty="0">
              <a:solidFill>
                <a:schemeClr val="bg1"/>
              </a:solidFill>
            </a:endParaRPr>
          </a:p>
          <a:p>
            <a:pPr marL="285750" indent="-228600">
              <a:lnSpc>
                <a:spcPct val="90000"/>
              </a:lnSpc>
              <a:spcAft>
                <a:spcPts val="600"/>
              </a:spcAft>
              <a:buFont typeface="Arial" panose="020B0604020202020204" pitchFamily="34" charset="0"/>
              <a:buChar char="•"/>
            </a:pPr>
            <a:r>
              <a:rPr lang="en-US" dirty="0">
                <a:solidFill>
                  <a:schemeClr val="bg1"/>
                </a:solidFill>
              </a:rPr>
              <a:t>By paying the auto-generated Renewal invoice tied to your renewal notification</a:t>
            </a:r>
            <a:br>
              <a:rPr lang="en-US" dirty="0">
                <a:solidFill>
                  <a:schemeClr val="bg1"/>
                </a:solidFill>
              </a:rPr>
            </a:br>
            <a:endParaRPr lang="en-US" dirty="0">
              <a:solidFill>
                <a:schemeClr val="bg1"/>
              </a:solidFill>
            </a:endParaRPr>
          </a:p>
          <a:p>
            <a:pPr marL="285750" indent="-228600">
              <a:lnSpc>
                <a:spcPct val="90000"/>
              </a:lnSpc>
              <a:spcAft>
                <a:spcPts val="600"/>
              </a:spcAft>
              <a:buFont typeface="Arial" panose="020B0604020202020204" pitchFamily="34" charset="0"/>
              <a:buChar char="•"/>
            </a:pPr>
            <a:r>
              <a:rPr lang="en-US" dirty="0">
                <a:solidFill>
                  <a:schemeClr val="bg1"/>
                </a:solidFill>
              </a:rPr>
              <a:t>By logging in and submitting a Renewal Form</a:t>
            </a:r>
            <a:br>
              <a:rPr lang="en-US" dirty="0">
                <a:solidFill>
                  <a:schemeClr val="bg1"/>
                </a:solidFill>
              </a:rPr>
            </a:br>
            <a:endParaRPr lang="en-US" dirty="0">
              <a:solidFill>
                <a:schemeClr val="bg1"/>
              </a:solidFill>
            </a:endParaRPr>
          </a:p>
          <a:p>
            <a:pPr marL="285750" indent="-228600">
              <a:lnSpc>
                <a:spcPct val="90000"/>
              </a:lnSpc>
              <a:spcAft>
                <a:spcPts val="600"/>
              </a:spcAft>
              <a:buFont typeface="Arial" panose="020B0604020202020204" pitchFamily="34" charset="0"/>
              <a:buChar char="•"/>
            </a:pPr>
            <a:r>
              <a:rPr lang="en-US" dirty="0">
                <a:solidFill>
                  <a:schemeClr val="bg1"/>
                </a:solidFill>
              </a:rPr>
              <a:t>By logging in and using the ‘Renew’ option from the My Profile page</a:t>
            </a:r>
          </a:p>
        </p:txBody>
      </p:sp>
      <p:pic>
        <p:nvPicPr>
          <p:cNvPr id="12" name="Picture 11">
            <a:extLst>
              <a:ext uri="{FF2B5EF4-FFF2-40B4-BE49-F238E27FC236}">
                <a16:creationId xmlns:a16="http://schemas.microsoft.com/office/drawing/2014/main" id="{76728E55-78E6-2B48-A9E2-E91215BB5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092" y="1245185"/>
            <a:ext cx="5833099" cy="5410199"/>
          </a:xfrm>
          <a:prstGeom prst="rect">
            <a:avLst/>
          </a:prstGeom>
        </p:spPr>
      </p:pic>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363974" cy="3415622"/>
          </a:xfrm>
          <a:prstGeom prst="rect">
            <a:avLst/>
          </a:prstGeom>
        </p:spPr>
        <p:txBody>
          <a:bodyPr vert="horz" lIns="91440" tIns="45720" rIns="91440" bIns="45720" rtlCol="0">
            <a:normAutofit/>
          </a:bodyPr>
          <a:lstStyle/>
          <a:p>
            <a:pPr lvl="0">
              <a:lnSpc>
                <a:spcPct val="90000"/>
              </a:lnSpc>
              <a:spcAft>
                <a:spcPts val="600"/>
              </a:spcAft>
              <a:defRPr/>
            </a:pPr>
            <a:br>
              <a:rPr lang="en-US" sz="1600" dirty="0">
                <a:solidFill>
                  <a:schemeClr val="bg1"/>
                </a:solidFill>
              </a:rPr>
            </a:br>
            <a:r>
              <a:rPr lang="en-US" sz="1600" dirty="0">
                <a:solidFill>
                  <a:schemeClr val="bg1"/>
                </a:solidFill>
              </a:rPr>
              <a:t>                                                                                           	 	</a:t>
            </a: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sp>
        <p:nvSpPr>
          <p:cNvPr id="9" name="TextBox 8">
            <a:extLst>
              <a:ext uri="{FF2B5EF4-FFF2-40B4-BE49-F238E27FC236}">
                <a16:creationId xmlns:a16="http://schemas.microsoft.com/office/drawing/2014/main" id="{8E09C87B-97B5-3244-929B-C5EC0153F2C7}"/>
              </a:ext>
            </a:extLst>
          </p:cNvPr>
          <p:cNvSpPr txBox="1"/>
          <p:nvPr/>
        </p:nvSpPr>
        <p:spPr>
          <a:xfrm>
            <a:off x="5953699" y="229522"/>
            <a:ext cx="4869886" cy="1015663"/>
          </a:xfrm>
          <a:prstGeom prst="rect">
            <a:avLst/>
          </a:prstGeom>
          <a:noFill/>
        </p:spPr>
        <p:txBody>
          <a:bodyPr wrap="square" rtlCol="0">
            <a:spAutoFit/>
          </a:bodyPr>
          <a:lstStyle/>
          <a:p>
            <a:pPr algn="ctr"/>
            <a:r>
              <a:rPr lang="en-US" sz="2000" b="1" dirty="0"/>
              <a:t>Here's an example of a renewal email  that will be sent directly to your personal email inbox.  </a:t>
            </a:r>
          </a:p>
        </p:txBody>
      </p:sp>
    </p:spTree>
    <p:extLst>
      <p:ext uri="{BB962C8B-B14F-4D97-AF65-F5344CB8AC3E}">
        <p14:creationId xmlns:p14="http://schemas.microsoft.com/office/powerpoint/2010/main" val="363811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ame Side Corner Rectangle 4">
            <a:extLst>
              <a:ext uri="{FF2B5EF4-FFF2-40B4-BE49-F238E27FC236}">
                <a16:creationId xmlns:a16="http://schemas.microsoft.com/office/drawing/2014/main" id="{93C86275-2597-D248-B42C-6F812B5E450E}"/>
              </a:ext>
            </a:extLst>
          </p:cNvPr>
          <p:cNvSpPr/>
          <p:nvPr/>
        </p:nvSpPr>
        <p:spPr>
          <a:xfrm rot="5400000">
            <a:off x="1446713" y="600224"/>
            <a:ext cx="1655767" cy="3114352"/>
          </a:xfrm>
          <a:prstGeom prst="snip2SameRect">
            <a:avLst>
              <a:gd name="adj1" fmla="val 33705"/>
              <a:gd name="adj2" fmla="val 0"/>
            </a:avLst>
          </a:prstGeom>
          <a:solidFill>
            <a:schemeClr val="accent6">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966952" y="1204108"/>
            <a:ext cx="2669406" cy="1781175"/>
          </a:xfrm>
        </p:spPr>
        <p:txBody>
          <a:bodyPr vert="horz" lIns="91440" tIns="45720" rIns="91440" bIns="45720" rtlCol="0" anchor="ctr">
            <a:normAutofit/>
          </a:bodyPr>
          <a:lstStyle/>
          <a:p>
            <a:pPr lvl="0">
              <a:defRPr/>
            </a:pPr>
            <a:r>
              <a:rPr lang="en-US" sz="3200" b="1" kern="0" dirty="0">
                <a:solidFill>
                  <a:schemeClr val="bg1"/>
                </a:solidFill>
                <a:ea typeface="Segoe UI Semibold" charset="0"/>
                <a:cs typeface="Segoe UI Semibold" charset="0"/>
              </a:rPr>
              <a:t>Pay Your Renewal Invoice</a:t>
            </a:r>
          </a:p>
        </p:txBody>
      </p:sp>
      <p:sp>
        <p:nvSpPr>
          <p:cNvPr id="3" name="TextBox 2">
            <a:extLst>
              <a:ext uri="{FF2B5EF4-FFF2-40B4-BE49-F238E27FC236}">
                <a16:creationId xmlns:a16="http://schemas.microsoft.com/office/drawing/2014/main" id="{3966CA1B-C203-BC48-8EB7-B579DB5982AA}"/>
              </a:ext>
            </a:extLst>
          </p:cNvPr>
          <p:cNvSpPr txBox="1"/>
          <p:nvPr/>
        </p:nvSpPr>
        <p:spPr>
          <a:xfrm>
            <a:off x="717422" y="3355130"/>
            <a:ext cx="4667377" cy="3130337"/>
          </a:xfrm>
          <a:prstGeom prst="rect">
            <a:avLst/>
          </a:prstGeom>
        </p:spPr>
        <p:txBody>
          <a:bodyPr vert="horz" lIns="91440" tIns="45720" rIns="91440" bIns="45720" rtlCol="0">
            <a:normAutofit fontScale="92500"/>
          </a:bodyPr>
          <a:lstStyle/>
          <a:p>
            <a:r>
              <a:rPr lang="en-US" sz="2400" dirty="0"/>
              <a:t>Once you have clicked submit, you will be taken to your renewal invoice to pay. </a:t>
            </a:r>
          </a:p>
          <a:p>
            <a:endParaRPr lang="en-US" sz="2400" dirty="0"/>
          </a:p>
          <a:p>
            <a:r>
              <a:rPr lang="en-US" sz="2400" b="1" dirty="0"/>
              <a:t>Paying an Invoice: </a:t>
            </a:r>
            <a:r>
              <a:rPr lang="en-US" sz="2400" dirty="0"/>
              <a:t>Paying an invoice couldn’t be easier. Simply click on the button at the bottom ‘Pay Now’. Our payment area will come up for you to enter your card and billing information. </a:t>
            </a:r>
          </a:p>
          <a:p>
            <a:pPr indent="-228600">
              <a:lnSpc>
                <a:spcPct val="90000"/>
              </a:lnSpc>
              <a:spcAft>
                <a:spcPts val="600"/>
              </a:spcAft>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363974" cy="3415622"/>
          </a:xfrm>
          <a:prstGeom prst="rect">
            <a:avLst/>
          </a:prstGeom>
        </p:spPr>
        <p:txBody>
          <a:bodyPr vert="horz" lIns="91440" tIns="45720" rIns="91440" bIns="45720" rtlCol="0">
            <a:normAutofit/>
          </a:bodyPr>
          <a:lstStyle/>
          <a:p>
            <a:pPr lvl="0">
              <a:lnSpc>
                <a:spcPct val="90000"/>
              </a:lnSpc>
              <a:spcAft>
                <a:spcPts val="600"/>
              </a:spcAft>
              <a:defRPr/>
            </a:pPr>
            <a:br>
              <a:rPr lang="en-US" sz="1600" dirty="0">
                <a:solidFill>
                  <a:schemeClr val="bg1"/>
                </a:solidFill>
              </a:rPr>
            </a:b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pic>
        <p:nvPicPr>
          <p:cNvPr id="6" name="Picture 5">
            <a:extLst>
              <a:ext uri="{FF2B5EF4-FFF2-40B4-BE49-F238E27FC236}">
                <a16:creationId xmlns:a16="http://schemas.microsoft.com/office/drawing/2014/main" id="{A5FE1CC7-A5C0-5546-BEAB-635AED3A1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536" y="102110"/>
            <a:ext cx="5703416" cy="6696623"/>
          </a:xfrm>
          <a:prstGeom prst="rect">
            <a:avLst/>
          </a:prstGeom>
        </p:spPr>
      </p:pic>
    </p:spTree>
    <p:extLst>
      <p:ext uri="{BB962C8B-B14F-4D97-AF65-F5344CB8AC3E}">
        <p14:creationId xmlns:p14="http://schemas.microsoft.com/office/powerpoint/2010/main" val="5207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110D57-5AB2-074F-B4AA-90C7AC4DA915}"/>
              </a:ext>
            </a:extLst>
          </p:cNvPr>
          <p:cNvSpPr/>
          <p:nvPr/>
        </p:nvSpPr>
        <p:spPr>
          <a:xfrm>
            <a:off x="0" y="0"/>
            <a:ext cx="486383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46A23B-6AA2-D949-AF49-3D9963FEAE23}"/>
              </a:ext>
            </a:extLst>
          </p:cNvPr>
          <p:cNvSpPr>
            <a:spLocks noGrp="1"/>
          </p:cNvSpPr>
          <p:nvPr>
            <p:ph idx="1"/>
          </p:nvPr>
        </p:nvSpPr>
        <p:spPr>
          <a:xfrm>
            <a:off x="402518" y="1200679"/>
            <a:ext cx="4128169" cy="4456642"/>
          </a:xfrm>
        </p:spPr>
        <p:txBody>
          <a:bodyPr>
            <a:noAutofit/>
          </a:bodyPr>
          <a:lstStyle/>
          <a:p>
            <a:pPr marL="0" indent="0">
              <a:buNone/>
            </a:pPr>
            <a:r>
              <a:rPr lang="en-US" sz="2400" dirty="0">
                <a:solidFill>
                  <a:schemeClr val="bg1"/>
                </a:solidFill>
              </a:rPr>
              <a:t>Please take our renewal form to renew your membership for the next year. </a:t>
            </a:r>
          </a:p>
          <a:p>
            <a:pPr marL="0" indent="0">
              <a:buNone/>
            </a:pPr>
            <a:r>
              <a:rPr lang="en-US" sz="2400" dirty="0">
                <a:solidFill>
                  <a:schemeClr val="bg1"/>
                </a:solidFill>
              </a:rPr>
              <a:t>By taking the renewal form, it allows you the opportunity to update your information, and add any linked profiles as needed. </a:t>
            </a:r>
          </a:p>
          <a:p>
            <a:pPr marL="0" indent="0">
              <a:buNone/>
            </a:pPr>
            <a:r>
              <a:rPr lang="en-US" sz="2400" dirty="0">
                <a:solidFill>
                  <a:schemeClr val="bg1"/>
                </a:solidFill>
              </a:rPr>
              <a:t>Once you have completed our renewal form, a renewal invoice will be generated and emailed to you. </a:t>
            </a:r>
          </a:p>
          <a:p>
            <a:pPr marL="0" indent="0">
              <a:buNone/>
            </a:pPr>
            <a:r>
              <a:rPr lang="en-US" sz="2400" b="1" i="1" dirty="0">
                <a:solidFill>
                  <a:schemeClr val="accent6"/>
                </a:solidFill>
              </a:rPr>
              <a:t>Note: In order to renew, you must have received a renewal email notification. </a:t>
            </a:r>
          </a:p>
        </p:txBody>
      </p:sp>
      <p:pic>
        <p:nvPicPr>
          <p:cNvPr id="6" name="Picture 5">
            <a:extLst>
              <a:ext uri="{FF2B5EF4-FFF2-40B4-BE49-F238E27FC236}">
                <a16:creationId xmlns:a16="http://schemas.microsoft.com/office/drawing/2014/main" id="{9860638E-0D78-5844-9297-BEF2EB317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533" y="365125"/>
            <a:ext cx="5334000" cy="6108700"/>
          </a:xfrm>
          <a:prstGeom prst="rect">
            <a:avLst/>
          </a:prstGeom>
        </p:spPr>
      </p:pic>
      <p:sp>
        <p:nvSpPr>
          <p:cNvPr id="9" name="Title 1">
            <a:extLst>
              <a:ext uri="{FF2B5EF4-FFF2-40B4-BE49-F238E27FC236}">
                <a16:creationId xmlns:a16="http://schemas.microsoft.com/office/drawing/2014/main" id="{339E538D-C98C-C746-84A9-DB310E911AD3}"/>
              </a:ext>
            </a:extLst>
          </p:cNvPr>
          <p:cNvSpPr txBox="1">
            <a:spLocks/>
          </p:cNvSpPr>
          <p:nvPr/>
        </p:nvSpPr>
        <p:spPr>
          <a:xfrm>
            <a:off x="-298370" y="0"/>
            <a:ext cx="5529943"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Renewal Form</a:t>
            </a:r>
          </a:p>
        </p:txBody>
      </p:sp>
    </p:spTree>
    <p:extLst>
      <p:ext uri="{BB962C8B-B14F-4D97-AF65-F5344CB8AC3E}">
        <p14:creationId xmlns:p14="http://schemas.microsoft.com/office/powerpoint/2010/main" val="344291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26A321-7177-B143-A812-F0111E6EC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13214"/>
            <a:ext cx="5779359" cy="4262275"/>
          </a:xfrm>
          <a:prstGeom prst="rect">
            <a:avLst/>
          </a:prstGeom>
        </p:spPr>
      </p:pic>
      <p:sp>
        <p:nvSpPr>
          <p:cNvPr id="2" name="Title 1">
            <a:extLst>
              <a:ext uri="{FF2B5EF4-FFF2-40B4-BE49-F238E27FC236}">
                <a16:creationId xmlns:a16="http://schemas.microsoft.com/office/drawing/2014/main" id="{ED04D958-B951-6E40-89CF-ECF8D6DEBEDC}"/>
              </a:ext>
            </a:extLst>
          </p:cNvPr>
          <p:cNvSpPr>
            <a:spLocks noGrp="1"/>
          </p:cNvSpPr>
          <p:nvPr>
            <p:ph type="title"/>
          </p:nvPr>
        </p:nvSpPr>
        <p:spPr>
          <a:xfrm>
            <a:off x="838199" y="365125"/>
            <a:ext cx="5529943" cy="1325563"/>
          </a:xfrm>
        </p:spPr>
        <p:txBody>
          <a:bodyPr>
            <a:normAutofit/>
          </a:bodyPr>
          <a:lstStyle/>
          <a:p>
            <a:r>
              <a:rPr lang="en-US" b="1" dirty="0"/>
              <a:t>Renew From Your Profile</a:t>
            </a:r>
          </a:p>
        </p:txBody>
      </p:sp>
      <p:graphicFrame>
        <p:nvGraphicFramePr>
          <p:cNvPr id="17" name="Content Placeholder 2">
            <a:extLst>
              <a:ext uri="{FF2B5EF4-FFF2-40B4-BE49-F238E27FC236}">
                <a16:creationId xmlns:a16="http://schemas.microsoft.com/office/drawing/2014/main" id="{A39DB297-43B4-4296-8923-00068D880B5F}"/>
              </a:ext>
            </a:extLst>
          </p:cNvPr>
          <p:cNvGraphicFramePr>
            <a:graphicFrameLocks noGrp="1"/>
          </p:cNvGraphicFramePr>
          <p:nvPr>
            <p:ph idx="1"/>
            <p:extLst>
              <p:ext uri="{D42A27DB-BD31-4B8C-83A1-F6EECF244321}">
                <p14:modId xmlns:p14="http://schemas.microsoft.com/office/powerpoint/2010/main" val="743946039"/>
              </p:ext>
            </p:extLst>
          </p:nvPr>
        </p:nvGraphicFramePr>
        <p:xfrm>
          <a:off x="231806" y="2055813"/>
          <a:ext cx="4853012" cy="3819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770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3D379D-FDB8-EA43-B08A-978042B2B627}"/>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762001" y="803325"/>
            <a:ext cx="5314536" cy="1325563"/>
          </a:xfrm>
          <a:prstGeom prst="ellipse">
            <a:avLst/>
          </a:prstGeom>
        </p:spPr>
        <p:txBody>
          <a:bodyPr vert="horz" lIns="91440" tIns="45720" rIns="91440" bIns="45720" rtlCol="0">
            <a:normAutofit/>
          </a:bodyPr>
          <a:lstStyle/>
          <a:p>
            <a:pPr lvl="0" defTabSz="914400">
              <a:defRPr/>
            </a:pPr>
            <a:r>
              <a:rPr lang="en-US" sz="2800" b="1" kern="1200" dirty="0">
                <a:solidFill>
                  <a:schemeClr val="bg1"/>
                </a:solidFill>
                <a:latin typeface="+mn-lt"/>
                <a:ea typeface="+mj-ea"/>
                <a:cs typeface="+mj-cs"/>
              </a:rPr>
              <a:t>Organization Structure </a:t>
            </a: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graphicFrame>
        <p:nvGraphicFramePr>
          <p:cNvPr id="75" name="TextBox 6">
            <a:extLst>
              <a:ext uri="{FF2B5EF4-FFF2-40B4-BE49-F238E27FC236}">
                <a16:creationId xmlns:a16="http://schemas.microsoft.com/office/drawing/2014/main" id="{3E86ABCF-709B-44AB-A964-8E5EB170BAEF}"/>
              </a:ext>
            </a:extLst>
          </p:cNvPr>
          <p:cNvGraphicFramePr/>
          <p:nvPr/>
        </p:nvGraphicFramePr>
        <p:xfrm>
          <a:off x="701278" y="1743125"/>
          <a:ext cx="5609219" cy="391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FC753B4-F3B5-E449-B289-77551CF152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7193" y="803325"/>
            <a:ext cx="4513746" cy="3345342"/>
          </a:xfrm>
          <a:prstGeom prst="rect">
            <a:avLst/>
          </a:prstGeom>
          <a:ln w="57150">
            <a:solidFill>
              <a:schemeClr val="accent6"/>
            </a:solidFill>
          </a:ln>
        </p:spPr>
      </p:pic>
    </p:spTree>
    <p:extLst>
      <p:ext uri="{BB962C8B-B14F-4D97-AF65-F5344CB8AC3E}">
        <p14:creationId xmlns:p14="http://schemas.microsoft.com/office/powerpoint/2010/main" val="1820435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75957A-EBAF-4D48-9598-637DAF06B05C}"/>
              </a:ext>
            </a:extLst>
          </p:cNvPr>
          <p:cNvSpPr/>
          <p:nvPr/>
        </p:nvSpPr>
        <p:spPr>
          <a:xfrm>
            <a:off x="5963055" y="0"/>
            <a:ext cx="6228945"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6392598" y="640263"/>
            <a:ext cx="5221266" cy="1344975"/>
          </a:xfrm>
          <a:prstGeom prst="ellipse">
            <a:avLst/>
          </a:prstGeom>
        </p:spPr>
        <p:txBody>
          <a:bodyPr vert="horz" lIns="91440" tIns="45720" rIns="91440" bIns="45720" rtlCol="0" anchor="ctr">
            <a:normAutofit/>
          </a:bodyPr>
          <a:lstStyle/>
          <a:p>
            <a:pPr defTabSz="914400"/>
            <a:r>
              <a:rPr lang="en-US" sz="4000" b="1" kern="1200" dirty="0">
                <a:solidFill>
                  <a:schemeClr val="tx1"/>
                </a:solidFill>
                <a:latin typeface="+mj-lt"/>
                <a:ea typeface="+mj-ea"/>
                <a:cs typeface="+mj-cs"/>
              </a:rPr>
              <a:t>   </a:t>
            </a:r>
            <a:r>
              <a:rPr lang="en-US" sz="4000" b="1" kern="1200" dirty="0">
                <a:solidFill>
                  <a:schemeClr val="bg1"/>
                </a:solidFill>
                <a:latin typeface="+mj-lt"/>
                <a:ea typeface="+mj-ea"/>
                <a:cs typeface="+mj-cs"/>
              </a:rPr>
              <a:t>Key Contacts</a:t>
            </a:r>
          </a:p>
        </p:txBody>
      </p:sp>
      <p:pic>
        <p:nvPicPr>
          <p:cNvPr id="7" name="Picture 6">
            <a:extLst>
              <a:ext uri="{FF2B5EF4-FFF2-40B4-BE49-F238E27FC236}">
                <a16:creationId xmlns:a16="http://schemas.microsoft.com/office/drawing/2014/main" id="{DF4CF965-E087-4F40-9F6A-A384E9114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587536"/>
            <a:ext cx="5126736" cy="5527479"/>
          </a:xfrm>
          <a:prstGeom prst="rect">
            <a:avLst/>
          </a:prstGeom>
        </p:spPr>
      </p:pic>
      <p:sp>
        <p:nvSpPr>
          <p:cNvPr id="50" name="TextBox 6">
            <a:extLst>
              <a:ext uri="{FF2B5EF4-FFF2-40B4-BE49-F238E27FC236}">
                <a16:creationId xmlns:a16="http://schemas.microsoft.com/office/drawing/2014/main" id="{A1497300-0090-8E48-B22D-4C81FBAAF655}"/>
              </a:ext>
            </a:extLst>
          </p:cNvPr>
          <p:cNvSpPr txBox="1"/>
          <p:nvPr/>
        </p:nvSpPr>
        <p:spPr>
          <a:xfrm>
            <a:off x="6391903" y="2121763"/>
            <a:ext cx="5235490" cy="3773010"/>
          </a:xfrm>
          <a:prstGeom prst="rect">
            <a:avLst/>
          </a:prstGeom>
        </p:spPr>
        <p:txBody>
          <a:bodyPr vert="horz" lIns="91440" tIns="45720" rIns="91440" bIns="45720" rtlCol="0">
            <a:normAutofit/>
          </a:bodyPr>
          <a:lstStyle/>
          <a:p>
            <a:pPr marL="285750" lvl="0" indent="-228600">
              <a:lnSpc>
                <a:spcPct val="90000"/>
              </a:lnSpc>
              <a:spcAft>
                <a:spcPts val="600"/>
              </a:spcAft>
              <a:buFont typeface="Arial" panose="020B0604020202020204" pitchFamily="34" charset="0"/>
              <a:buChar char="•"/>
              <a:defRPr/>
            </a:pPr>
            <a:r>
              <a:rPr lang="en-US" sz="1900" dirty="0">
                <a:solidFill>
                  <a:schemeClr val="bg1"/>
                </a:solidFill>
              </a:rPr>
              <a:t>Information here can be used on your Directory listings or for communications we send.</a:t>
            </a:r>
            <a:br>
              <a:rPr lang="en-US" sz="1900" dirty="0">
                <a:solidFill>
                  <a:schemeClr val="bg1"/>
                </a:solidFill>
              </a:rPr>
            </a:br>
            <a:endParaRPr lang="en-US" sz="1900" dirty="0">
              <a:solidFill>
                <a:schemeClr val="bg1"/>
              </a:solidFill>
            </a:endParaRPr>
          </a:p>
          <a:p>
            <a:pPr marL="342900" lvl="0" indent="-228600">
              <a:lnSpc>
                <a:spcPct val="90000"/>
              </a:lnSpc>
              <a:spcAft>
                <a:spcPts val="600"/>
              </a:spcAft>
              <a:buFont typeface="Arial" panose="020B0604020202020204" pitchFamily="34" charset="0"/>
              <a:buChar char="•"/>
              <a:defRPr/>
            </a:pPr>
            <a:r>
              <a:rPr lang="en-US" sz="1900" dirty="0">
                <a:solidFill>
                  <a:schemeClr val="bg1"/>
                </a:solidFill>
              </a:rPr>
              <a:t>These fields show you what information we have now. Please fill in any blanks.</a:t>
            </a:r>
            <a:br>
              <a:rPr lang="en-US" sz="1900" dirty="0">
                <a:solidFill>
                  <a:schemeClr val="bg1"/>
                </a:solidFill>
              </a:rPr>
            </a:br>
            <a:endParaRPr lang="en-US" sz="1900" dirty="0">
              <a:solidFill>
                <a:schemeClr val="bg1"/>
              </a:solidFill>
            </a:endParaRPr>
          </a:p>
          <a:p>
            <a:pPr marL="342900" lvl="0" indent="-228600">
              <a:lnSpc>
                <a:spcPct val="90000"/>
              </a:lnSpc>
              <a:spcAft>
                <a:spcPts val="600"/>
              </a:spcAft>
              <a:buFont typeface="Arial" panose="020B0604020202020204" pitchFamily="34" charset="0"/>
              <a:buChar char="•"/>
              <a:defRPr/>
            </a:pPr>
            <a:r>
              <a:rPr lang="en-US" sz="1900" b="1" i="1" dirty="0">
                <a:solidFill>
                  <a:schemeClr val="bg1"/>
                </a:solidFill>
              </a:rPr>
              <a:t>Note: the email field is the email address we will send your renewal notice to. </a:t>
            </a:r>
          </a:p>
          <a:p>
            <a:pPr lvl="0" indent="-228600">
              <a:lnSpc>
                <a:spcPct val="90000"/>
              </a:lnSpc>
              <a:spcAft>
                <a:spcPts val="600"/>
              </a:spcAft>
              <a:buFont typeface="Arial" panose="020B0604020202020204" pitchFamily="34" charset="0"/>
              <a:buChar char="•"/>
              <a:defRPr/>
            </a:pPr>
            <a:endParaRPr lang="en-US" sz="1900" dirty="0">
              <a:solidFill>
                <a:schemeClr val="bg1"/>
              </a:solidFill>
            </a:endParaRPr>
          </a:p>
          <a:p>
            <a:pPr marL="342900" lvl="0" indent="-228600">
              <a:lnSpc>
                <a:spcPct val="90000"/>
              </a:lnSpc>
              <a:spcAft>
                <a:spcPts val="600"/>
              </a:spcAft>
              <a:buFont typeface="Arial" panose="020B0604020202020204" pitchFamily="34" charset="0"/>
              <a:buChar char="•"/>
              <a:defRPr/>
            </a:pPr>
            <a:r>
              <a:rPr lang="en-US" sz="1900" dirty="0">
                <a:solidFill>
                  <a:schemeClr val="bg1"/>
                </a:solidFill>
              </a:rPr>
              <a:t>Make sure to click Save at the end of the process</a:t>
            </a: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spTree>
    <p:extLst>
      <p:ext uri="{BB962C8B-B14F-4D97-AF65-F5344CB8AC3E}">
        <p14:creationId xmlns:p14="http://schemas.microsoft.com/office/powerpoint/2010/main" val="1588391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6392598" y="640263"/>
            <a:ext cx="5221266" cy="1344975"/>
          </a:xfrm>
          <a:prstGeom prst="ellipse">
            <a:avLst/>
          </a:prstGeom>
        </p:spPr>
        <p:txBody>
          <a:bodyPr vert="horz" lIns="91440" tIns="45720" rIns="91440" bIns="45720" rtlCol="0" anchor="ctr">
            <a:normAutofit/>
          </a:bodyPr>
          <a:lstStyle/>
          <a:p>
            <a:pPr defTabSz="914400"/>
            <a:r>
              <a:rPr lang="en-US" sz="4000" b="1" kern="1200">
                <a:solidFill>
                  <a:schemeClr val="tx1"/>
                </a:solidFill>
                <a:latin typeface="+mj-lt"/>
                <a:ea typeface="+mj-ea"/>
                <a:cs typeface="+mj-cs"/>
              </a:rPr>
              <a:t>   Key Contacts</a:t>
            </a:r>
          </a:p>
        </p:txBody>
      </p:sp>
      <p:sp>
        <p:nvSpPr>
          <p:cNvPr id="50" name="TextBox 6">
            <a:extLst>
              <a:ext uri="{FF2B5EF4-FFF2-40B4-BE49-F238E27FC236}">
                <a16:creationId xmlns:a16="http://schemas.microsoft.com/office/drawing/2014/main" id="{A1497300-0090-8E48-B22D-4C81FBAAF655}"/>
              </a:ext>
            </a:extLst>
          </p:cNvPr>
          <p:cNvSpPr txBox="1"/>
          <p:nvPr/>
        </p:nvSpPr>
        <p:spPr>
          <a:xfrm>
            <a:off x="6391903" y="2121763"/>
            <a:ext cx="5235490" cy="3773010"/>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defRPr/>
            </a:pPr>
            <a:r>
              <a:rPr lang="en-US" sz="2400" dirty="0"/>
              <a:t>Key contacts can pay dues on behalf of the organization</a:t>
            </a:r>
          </a:p>
          <a:p>
            <a:pPr marL="285750" indent="-228600">
              <a:lnSpc>
                <a:spcPct val="90000"/>
              </a:lnSpc>
              <a:spcAft>
                <a:spcPts val="600"/>
              </a:spcAft>
              <a:buFont typeface="Arial" panose="020B0604020202020204" pitchFamily="34" charset="0"/>
              <a:buChar char="•"/>
              <a:defRPr/>
            </a:pPr>
            <a:r>
              <a:rPr lang="en-US" sz="2400" dirty="0"/>
              <a:t>Log in to your profile&gt; click ‘Renew’</a:t>
            </a:r>
          </a:p>
          <a:p>
            <a:pPr marL="285750" indent="-228600">
              <a:lnSpc>
                <a:spcPct val="90000"/>
              </a:lnSpc>
              <a:spcAft>
                <a:spcPts val="600"/>
              </a:spcAft>
              <a:buFont typeface="Arial" panose="020B0604020202020204" pitchFamily="34" charset="0"/>
              <a:buChar char="•"/>
              <a:defRPr/>
            </a:pPr>
            <a:r>
              <a:rPr lang="en-US" sz="2400" dirty="0"/>
              <a:t>This will take you to a page to review, add, and unlink any current linked profiles. </a:t>
            </a:r>
          </a:p>
          <a:p>
            <a:pPr marL="285750" indent="-228600">
              <a:lnSpc>
                <a:spcPct val="90000"/>
              </a:lnSpc>
              <a:spcAft>
                <a:spcPts val="600"/>
              </a:spcAft>
              <a:buFont typeface="Arial" panose="020B0604020202020204" pitchFamily="34" charset="0"/>
              <a:buChar char="•"/>
              <a:defRPr/>
            </a:pPr>
            <a:r>
              <a:rPr lang="en-US" sz="2400" dirty="0"/>
              <a:t>Once you are finished reviewing/ making changes to this area, click ‘Submit’ at the bottom. </a:t>
            </a:r>
          </a:p>
          <a:p>
            <a:pPr marL="285750" indent="-228600">
              <a:lnSpc>
                <a:spcPct val="90000"/>
              </a:lnSpc>
              <a:spcAft>
                <a:spcPts val="600"/>
              </a:spcAft>
              <a:buFont typeface="Arial" panose="020B0604020202020204" pitchFamily="34" charset="0"/>
              <a:buChar char="•"/>
              <a:defRPr/>
            </a:pPr>
            <a:r>
              <a:rPr lang="en-US" sz="2400" dirty="0"/>
              <a:t>You will now be taken to your renewal invoice to pay or download. </a:t>
            </a:r>
          </a:p>
          <a:p>
            <a:pPr marL="285750" lvl="0" indent="-228600">
              <a:lnSpc>
                <a:spcPct val="90000"/>
              </a:lnSpc>
              <a:spcAft>
                <a:spcPts val="600"/>
              </a:spcAft>
              <a:buFont typeface="Arial" panose="020B0604020202020204" pitchFamily="34" charset="0"/>
              <a:buChar char="•"/>
              <a:defRPr/>
            </a:pPr>
            <a:endParaRPr lang="en-US" sz="1900" dirty="0"/>
          </a:p>
        </p:txBody>
      </p:sp>
      <p:pic>
        <p:nvPicPr>
          <p:cNvPr id="5" name="Picture 4">
            <a:extLst>
              <a:ext uri="{FF2B5EF4-FFF2-40B4-BE49-F238E27FC236}">
                <a16:creationId xmlns:a16="http://schemas.microsoft.com/office/drawing/2014/main" id="{E1DFA977-749B-754A-A9EB-61DFF3819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91" y="640263"/>
            <a:ext cx="5092700" cy="6083300"/>
          </a:xfrm>
          <a:prstGeom prst="rect">
            <a:avLst/>
          </a:prstGeom>
        </p:spPr>
      </p:pic>
      <p:pic>
        <p:nvPicPr>
          <p:cNvPr id="11" name="Picture 10">
            <a:extLst>
              <a:ext uri="{FF2B5EF4-FFF2-40B4-BE49-F238E27FC236}">
                <a16:creationId xmlns:a16="http://schemas.microsoft.com/office/drawing/2014/main" id="{BC478233-BA5B-5F48-8AEB-8CD44F39E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spTree>
    <p:extLst>
      <p:ext uri="{BB962C8B-B14F-4D97-AF65-F5344CB8AC3E}">
        <p14:creationId xmlns:p14="http://schemas.microsoft.com/office/powerpoint/2010/main" val="341931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90118" y="2234576"/>
            <a:ext cx="5724849" cy="646331"/>
          </a:xfrm>
          <a:prstGeom prst="rect">
            <a:avLst/>
          </a:prstGeom>
          <a:noFill/>
        </p:spPr>
        <p:txBody>
          <a:bodyPr wrap="square" rtlCol="0">
            <a:spAutoFit/>
          </a:bodyPr>
          <a:lstStyle/>
          <a:p>
            <a:pPr lvl="0" algn="ctr">
              <a:defRPr/>
            </a:pPr>
            <a:r>
              <a:rPr lang="en-US" sz="3600" b="1" kern="0" dirty="0">
                <a:solidFill>
                  <a:srgbClr val="0675AA"/>
                </a:solidFill>
                <a:latin typeface="Segoe UI" charset="0"/>
                <a:ea typeface="Segoe UI" charset="0"/>
                <a:cs typeface="Segoe UI" charset="0"/>
              </a:rPr>
              <a:t>COMING SOON</a:t>
            </a:r>
            <a:endParaRPr kumimoji="0" lang="en-US" sz="3600" b="1" i="0" u="none" strike="noStrike" kern="0" cap="none" spc="0" normalizeH="0" baseline="0" noProof="0" dirty="0">
              <a:ln>
                <a:noFill/>
              </a:ln>
              <a:solidFill>
                <a:srgbClr val="0675AA"/>
              </a:solidFill>
              <a:effectLst/>
              <a:uLnTx/>
              <a:uFillTx/>
              <a:latin typeface="Segoe UI" charset="0"/>
              <a:ea typeface="Segoe UI" charset="0"/>
              <a:cs typeface="Segoe UI" charset="0"/>
            </a:endParaRPr>
          </a:p>
        </p:txBody>
      </p:sp>
      <p:sp>
        <p:nvSpPr>
          <p:cNvPr id="7" name="TextBox 6"/>
          <p:cNvSpPr txBox="1"/>
          <p:nvPr/>
        </p:nvSpPr>
        <p:spPr>
          <a:xfrm>
            <a:off x="2481293" y="2992360"/>
            <a:ext cx="7342497" cy="307777"/>
          </a:xfrm>
          <a:prstGeom prst="rect">
            <a:avLst/>
          </a:prstGeom>
          <a:noFill/>
        </p:spPr>
        <p:txBody>
          <a:bodyPr wrap="square" rtlCol="0">
            <a:spAutoFit/>
          </a:bodyPr>
          <a:lstStyle/>
          <a:p>
            <a:pPr lvl="0" algn="ctr">
              <a:defRPr/>
            </a:pPr>
            <a:r>
              <a:rPr lang="en-US" sz="1400" i="1" kern="0" dirty="0">
                <a:solidFill>
                  <a:srgbClr val="0675AA"/>
                </a:solidFill>
                <a:latin typeface="Segoe UI" charset="0"/>
                <a:ea typeface="Segoe UI" charset="0"/>
                <a:cs typeface="Segoe UI" charset="0"/>
              </a:rPr>
              <a:t>These Features will be available soon!</a:t>
            </a:r>
          </a:p>
        </p:txBody>
      </p:sp>
      <p:pic>
        <p:nvPicPr>
          <p:cNvPr id="8" name="Picture 7">
            <a:extLst>
              <a:ext uri="{FF2B5EF4-FFF2-40B4-BE49-F238E27FC236}">
                <a16:creationId xmlns:a16="http://schemas.microsoft.com/office/drawing/2014/main" id="{C5BF6386-CA24-1847-8E64-8EDAC525CD00}"/>
              </a:ext>
            </a:extLst>
          </p:cNvPr>
          <p:cNvPicPr>
            <a:picLocks noChangeAspect="1"/>
          </p:cNvPicPr>
          <p:nvPr/>
        </p:nvPicPr>
        <p:blipFill rotWithShape="1">
          <a:blip r:embed="rId3">
            <a:extLst>
              <a:ext uri="{28A0092B-C50C-407E-A947-70E740481C1C}">
                <a14:useLocalDpi xmlns:a14="http://schemas.microsoft.com/office/drawing/2010/main" val="0"/>
              </a:ext>
            </a:extLst>
          </a:blip>
          <a:srcRect l="3756" r="13" b="1"/>
          <a:stretch/>
        </p:blipFill>
        <p:spPr>
          <a:xfrm>
            <a:off x="820864" y="1277575"/>
            <a:ext cx="3267942" cy="3395898"/>
          </a:xfrm>
          <a:prstGeom prst="rect">
            <a:avLst/>
          </a:prstGeom>
        </p:spPr>
      </p:pic>
    </p:spTree>
    <p:extLst>
      <p:ext uri="{BB962C8B-B14F-4D97-AF65-F5344CB8AC3E}">
        <p14:creationId xmlns:p14="http://schemas.microsoft.com/office/powerpoint/2010/main" val="600171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966952" y="1204108"/>
            <a:ext cx="2669406" cy="1781175"/>
          </a:xfrm>
        </p:spPr>
        <p:txBody>
          <a:bodyPr vert="horz" lIns="91440" tIns="45720" rIns="91440" bIns="45720" rtlCol="0" anchor="ctr">
            <a:normAutofit/>
          </a:bodyPr>
          <a:lstStyle/>
          <a:p>
            <a:pPr defTabSz="914400"/>
            <a:r>
              <a:rPr lang="en-US" sz="3200" b="1" kern="1200">
                <a:solidFill>
                  <a:srgbClr val="FFFFFF"/>
                </a:solidFill>
                <a:latin typeface="+mj-lt"/>
                <a:ea typeface="+mj-ea"/>
                <a:cs typeface="+mj-cs"/>
              </a:rPr>
              <a:t>Member Directory</a:t>
            </a:r>
          </a:p>
        </p:txBody>
      </p:sp>
      <p:sp>
        <p:nvSpPr>
          <p:cNvPr id="3" name="TextBox 2">
            <a:extLst>
              <a:ext uri="{FF2B5EF4-FFF2-40B4-BE49-F238E27FC236}">
                <a16:creationId xmlns:a16="http://schemas.microsoft.com/office/drawing/2014/main" id="{3966CA1B-C203-BC48-8EB7-B579DB5982AA}"/>
              </a:ext>
            </a:extLst>
          </p:cNvPr>
          <p:cNvSpPr txBox="1"/>
          <p:nvPr/>
        </p:nvSpPr>
        <p:spPr>
          <a:xfrm>
            <a:off x="717423" y="3355130"/>
            <a:ext cx="3363974" cy="3130337"/>
          </a:xfrm>
          <a:prstGeom prst="rect">
            <a:avLst/>
          </a:prstGeom>
        </p:spPr>
        <p:txBody>
          <a:bodyPr vert="horz" lIns="91440" tIns="45720" rIns="91440" bIns="45720" rtlCol="0">
            <a:normAutofit lnSpcReduction="10000"/>
          </a:bodyPr>
          <a:lstStyle/>
          <a:p>
            <a:pPr lvl="0">
              <a:lnSpc>
                <a:spcPct val="90000"/>
              </a:lnSpc>
              <a:spcAft>
                <a:spcPts val="600"/>
              </a:spcAft>
              <a:defRPr/>
            </a:pPr>
            <a:r>
              <a:rPr lang="en-US" sz="2400" dirty="0"/>
              <a:t>Our Member Directory can be valuable in connecting you with other members. To update what displays for your profile in the directory listing, please edit your profile that was provided in the earlier steps. </a:t>
            </a:r>
          </a:p>
          <a:p>
            <a:pPr indent="-228600">
              <a:lnSpc>
                <a:spcPct val="90000"/>
              </a:lnSpc>
              <a:spcAft>
                <a:spcPts val="600"/>
              </a:spcAft>
              <a:buFont typeface="Arial" panose="020B0604020202020204" pitchFamily="34" charset="0"/>
              <a:buChar char="•"/>
            </a:pPr>
            <a:endParaRPr lang="en-US" sz="1600" dirty="0"/>
          </a:p>
        </p:txBody>
      </p:sp>
      <p:pic>
        <p:nvPicPr>
          <p:cNvPr id="8" name="Picture 7">
            <a:extLst>
              <a:ext uri="{FF2B5EF4-FFF2-40B4-BE49-F238E27FC236}">
                <a16:creationId xmlns:a16="http://schemas.microsoft.com/office/drawing/2014/main" id="{65143A46-9F88-F74B-A380-C16BC429C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355" y="952500"/>
            <a:ext cx="6355216" cy="4829963"/>
          </a:xfrm>
          <a:prstGeom prst="rect">
            <a:avLst/>
          </a:prstGeom>
        </p:spPr>
      </p:pic>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363974" cy="3415622"/>
          </a:xfrm>
          <a:prstGeom prst="rect">
            <a:avLst/>
          </a:prstGeom>
        </p:spPr>
        <p:txBody>
          <a:bodyPr vert="horz" lIns="91440" tIns="45720" rIns="91440" bIns="45720" rtlCol="0">
            <a:normAutofit/>
          </a:bodyPr>
          <a:lstStyle/>
          <a:p>
            <a:pPr lvl="0">
              <a:lnSpc>
                <a:spcPct val="90000"/>
              </a:lnSpc>
              <a:spcAft>
                <a:spcPts val="600"/>
              </a:spcAft>
              <a:defRPr/>
            </a:pPr>
            <a:br>
              <a:rPr lang="en-US" sz="1600" dirty="0">
                <a:solidFill>
                  <a:schemeClr val="bg1"/>
                </a:solidFill>
              </a:rPr>
            </a:b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spTree>
    <p:extLst>
      <p:ext uri="{BB962C8B-B14F-4D97-AF65-F5344CB8AC3E}">
        <p14:creationId xmlns:p14="http://schemas.microsoft.com/office/powerpoint/2010/main" val="552890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defTabSz="914400"/>
            <a:r>
              <a:rPr lang="en-US" sz="2800" b="1" kern="1200" dirty="0">
                <a:solidFill>
                  <a:schemeClr val="bg1"/>
                </a:solidFill>
                <a:latin typeface="+mj-lt"/>
                <a:ea typeface="+mj-ea"/>
                <a:cs typeface="+mj-cs"/>
              </a:rPr>
              <a:t>Connections</a:t>
            </a:r>
          </a:p>
        </p:txBody>
      </p:sp>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363974" cy="3415622"/>
          </a:xfrm>
          <a:prstGeom prst="rect">
            <a:avLst/>
          </a:prstGeom>
        </p:spPr>
        <p:txBody>
          <a:bodyPr vert="horz" lIns="91440" tIns="45720" rIns="91440" bIns="45720" rtlCol="0">
            <a:normAutofit/>
          </a:bodyPr>
          <a:lstStyle/>
          <a:p>
            <a:pPr lvl="0">
              <a:lnSpc>
                <a:spcPct val="90000"/>
              </a:lnSpc>
              <a:spcAft>
                <a:spcPts val="600"/>
              </a:spcAft>
              <a:defRPr/>
            </a:pPr>
            <a:br>
              <a:rPr lang="en-US" sz="1600" dirty="0">
                <a:solidFill>
                  <a:schemeClr val="bg1"/>
                </a:solidFill>
              </a:rPr>
            </a:b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sp>
        <p:nvSpPr>
          <p:cNvPr id="3" name="TextBox 2">
            <a:extLst>
              <a:ext uri="{FF2B5EF4-FFF2-40B4-BE49-F238E27FC236}">
                <a16:creationId xmlns:a16="http://schemas.microsoft.com/office/drawing/2014/main" id="{3966CA1B-C203-BC48-8EB7-B579DB5982AA}"/>
              </a:ext>
            </a:extLst>
          </p:cNvPr>
          <p:cNvSpPr txBox="1"/>
          <p:nvPr/>
        </p:nvSpPr>
        <p:spPr>
          <a:xfrm>
            <a:off x="331061" y="2622643"/>
            <a:ext cx="3745832" cy="3785652"/>
          </a:xfrm>
          <a:prstGeom prst="rect">
            <a:avLst/>
          </a:prstGeom>
          <a:noFill/>
        </p:spPr>
        <p:txBody>
          <a:bodyPr wrap="square" rtlCol="0">
            <a:spAutoFit/>
          </a:bodyPr>
          <a:lstStyle/>
          <a:p>
            <a:r>
              <a:rPr lang="en-US" sz="2000" dirty="0">
                <a:solidFill>
                  <a:schemeClr val="bg1"/>
                </a:solidFill>
              </a:rPr>
              <a:t>This area provides the opportunity to connect and build relationships with other members. You can;</a:t>
            </a:r>
          </a:p>
          <a:p>
            <a:pPr marL="342900" indent="-342900">
              <a:buFont typeface="Arial" panose="020B0604020202020204" pitchFamily="34" charset="0"/>
              <a:buChar char="•"/>
            </a:pPr>
            <a:r>
              <a:rPr lang="en-US" sz="2000" dirty="0">
                <a:solidFill>
                  <a:schemeClr val="bg1"/>
                </a:solidFill>
              </a:rPr>
              <a:t>See all your connections with other members</a:t>
            </a:r>
          </a:p>
          <a:p>
            <a:pPr marL="342900" indent="-342900">
              <a:buFont typeface="Arial" panose="020B0604020202020204" pitchFamily="34" charset="0"/>
              <a:buChar char="•"/>
            </a:pPr>
            <a:r>
              <a:rPr lang="en-US" sz="2000" dirty="0">
                <a:solidFill>
                  <a:schemeClr val="bg1"/>
                </a:solidFill>
              </a:rPr>
              <a:t>Browse the directory</a:t>
            </a:r>
          </a:p>
          <a:p>
            <a:pPr marL="342900" indent="-342900">
              <a:buFont typeface="Arial" panose="020B0604020202020204" pitchFamily="34" charset="0"/>
              <a:buChar char="•"/>
            </a:pPr>
            <a:r>
              <a:rPr lang="en-US" sz="2000" dirty="0">
                <a:solidFill>
                  <a:schemeClr val="bg1"/>
                </a:solidFill>
              </a:rPr>
              <a:t>Search for members</a:t>
            </a:r>
          </a:p>
          <a:p>
            <a:pPr marL="342900" indent="-342900">
              <a:buFont typeface="Arial" panose="020B0604020202020204" pitchFamily="34" charset="0"/>
              <a:buChar char="•"/>
            </a:pPr>
            <a:r>
              <a:rPr lang="en-US" sz="2000" dirty="0">
                <a:solidFill>
                  <a:schemeClr val="bg1"/>
                </a:solidFill>
              </a:rPr>
              <a:t>View your connection requests to other members. </a:t>
            </a:r>
          </a:p>
          <a:p>
            <a:pPr marL="342900" indent="-342900">
              <a:buFont typeface="Arial" panose="020B0604020202020204" pitchFamily="34" charset="0"/>
              <a:buChar char="•"/>
            </a:pPr>
            <a:r>
              <a:rPr lang="en-US" sz="2000" dirty="0">
                <a:solidFill>
                  <a:schemeClr val="bg1"/>
                </a:solidFill>
              </a:rPr>
              <a:t>See requests from other members to connect with you. </a:t>
            </a:r>
          </a:p>
        </p:txBody>
      </p:sp>
      <p:pic>
        <p:nvPicPr>
          <p:cNvPr id="13" name="Picture 12">
            <a:extLst>
              <a:ext uri="{FF2B5EF4-FFF2-40B4-BE49-F238E27FC236}">
                <a16:creationId xmlns:a16="http://schemas.microsoft.com/office/drawing/2014/main" id="{3CE53307-872A-E748-9154-A6E749044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357" y="1624772"/>
            <a:ext cx="5651799" cy="3608456"/>
          </a:xfrm>
          <a:prstGeom prst="rect">
            <a:avLst/>
          </a:prstGeom>
        </p:spPr>
      </p:pic>
    </p:spTree>
    <p:extLst>
      <p:ext uri="{BB962C8B-B14F-4D97-AF65-F5344CB8AC3E}">
        <p14:creationId xmlns:p14="http://schemas.microsoft.com/office/powerpoint/2010/main" val="51900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9498" y="908344"/>
            <a:ext cx="5244301" cy="1538130"/>
          </a:xfrm>
        </p:spPr>
        <p:txBody>
          <a:bodyPr>
            <a:normAutofit/>
          </a:bodyPr>
          <a:lstStyle/>
          <a:p>
            <a:pPr lvl="0">
              <a:defRPr/>
            </a:pPr>
            <a:r>
              <a:rPr lang="en-US" b="1" kern="0">
                <a:ea typeface="Segoe UI Semibold" charset="0"/>
                <a:cs typeface="Segoe UI Semibold" charset="0"/>
              </a:rPr>
              <a:t>Membership Has its Privileges</a:t>
            </a:r>
          </a:p>
        </p:txBody>
      </p:sp>
      <p:sp>
        <p:nvSpPr>
          <p:cNvPr id="43"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7" name="Picture 6">
            <a:extLst>
              <a:ext uri="{FF2B5EF4-FFF2-40B4-BE49-F238E27FC236}">
                <a16:creationId xmlns:a16="http://schemas.microsoft.com/office/drawing/2014/main" id="{1D0849DD-0627-2841-A40C-118394C6E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173" y="2632228"/>
            <a:ext cx="3267942" cy="1584951"/>
          </a:xfrm>
          <a:prstGeom prst="rect">
            <a:avLst/>
          </a:prstGeom>
        </p:spPr>
      </p:pic>
      <p:sp>
        <p:nvSpPr>
          <p:cNvPr id="3" name="Content Placeholder 2"/>
          <p:cNvSpPr>
            <a:spLocks noGrp="1"/>
          </p:cNvSpPr>
          <p:nvPr>
            <p:ph idx="1"/>
          </p:nvPr>
        </p:nvSpPr>
        <p:spPr>
          <a:xfrm>
            <a:off x="5911158" y="2706865"/>
            <a:ext cx="5383652" cy="3470097"/>
          </a:xfrm>
        </p:spPr>
        <p:txBody>
          <a:bodyPr>
            <a:normAutofit/>
          </a:bodyPr>
          <a:lstStyle/>
          <a:p>
            <a:pPr marL="342900" lvl="0" indent="-342900">
              <a:buFont typeface="Arial" panose="020B0604020202020204" pitchFamily="34" charset="0"/>
              <a:buChar char="•"/>
              <a:defRPr/>
            </a:pPr>
            <a:r>
              <a:rPr lang="en-US" sz="1500" kern="0" dirty="0">
                <a:ea typeface="Segoe UI Semilight" charset="0"/>
                <a:cs typeface="Segoe UI Semilight" charset="0"/>
              </a:rPr>
              <a:t>Our membership portal is powered by </a:t>
            </a:r>
            <a:r>
              <a:rPr lang="en-US" sz="1500" kern="0" dirty="0" err="1">
                <a:ea typeface="Segoe UI Semilight" charset="0"/>
                <a:cs typeface="Segoe UI Semilight" charset="0"/>
              </a:rPr>
              <a:t>MemberClicks</a:t>
            </a:r>
            <a:r>
              <a:rPr lang="en-US" sz="1500" kern="0" dirty="0">
                <a:ea typeface="Segoe UI Semilight" charset="0"/>
                <a:cs typeface="Segoe UI Semilight" charset="0"/>
              </a:rPr>
              <a:t>, the association industry’s most powerful Association Management Software systems.</a:t>
            </a:r>
          </a:p>
          <a:p>
            <a:pPr marL="342900" lvl="0" indent="-342900">
              <a:buFont typeface="Arial" panose="020B0604020202020204" pitchFamily="34" charset="0"/>
              <a:buChar char="•"/>
              <a:defRPr/>
            </a:pPr>
            <a:r>
              <a:rPr lang="en-US" sz="1500" kern="0" dirty="0">
                <a:ea typeface="Segoe UI Semilight" charset="0"/>
                <a:cs typeface="Segoe UI Semilight" charset="0"/>
              </a:rPr>
              <a:t>Our site offers many self-service and exclusive benefits that only members can take advantage of.</a:t>
            </a:r>
          </a:p>
          <a:p>
            <a:pPr marL="342900" lvl="0" indent="-342900">
              <a:buFont typeface="Arial" panose="020B0604020202020204" pitchFamily="34" charset="0"/>
              <a:buChar char="•"/>
              <a:defRPr/>
            </a:pPr>
            <a:r>
              <a:rPr lang="en-US" sz="1500" kern="0" dirty="0">
                <a:ea typeface="Segoe UI Semilight" charset="0"/>
                <a:cs typeface="Segoe UI Semilight" charset="0"/>
              </a:rPr>
              <a:t>To ensure only Members receive these benefits, these areas of our site require a valid log in.</a:t>
            </a:r>
          </a:p>
          <a:p>
            <a:pPr marL="342900" lvl="0" indent="-342900">
              <a:buFont typeface="Arial" panose="020B0604020202020204" pitchFamily="34" charset="0"/>
              <a:buChar char="•"/>
              <a:defRPr/>
            </a:pPr>
            <a:r>
              <a:rPr lang="en-US" sz="1500" kern="0" dirty="0">
                <a:ea typeface="Segoe UI Semilight" charset="0"/>
                <a:cs typeface="Segoe UI Semilight" charset="0"/>
              </a:rPr>
              <a:t>The pages in this guide will teach you how to log in and update your information, as well as take advantage of as many benefits as possible.</a:t>
            </a:r>
          </a:p>
          <a:p>
            <a:pPr marL="342900" lvl="0" indent="-342900">
              <a:buFont typeface="Arial" panose="020B0604020202020204" pitchFamily="34" charset="0"/>
              <a:buChar char="•"/>
              <a:defRPr/>
            </a:pPr>
            <a:r>
              <a:rPr lang="en-US" sz="1500" b="1" kern="0" dirty="0">
                <a:ea typeface="Segoe UI Semilight" charset="0"/>
                <a:cs typeface="Segoe UI Semilight" charset="0"/>
              </a:rPr>
              <a:t>The more you update and personalize your membership, the more value you will receive from us.</a:t>
            </a:r>
          </a:p>
        </p:txBody>
      </p:sp>
      <p:pic>
        <p:nvPicPr>
          <p:cNvPr id="8" name="Picture 7">
            <a:extLst>
              <a:ext uri="{FF2B5EF4-FFF2-40B4-BE49-F238E27FC236}">
                <a16:creationId xmlns:a16="http://schemas.microsoft.com/office/drawing/2014/main" id="{2EF7A60A-BB31-E444-A166-2DD3EA97C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spTree>
    <p:extLst>
      <p:ext uri="{BB962C8B-B14F-4D97-AF65-F5344CB8AC3E}">
        <p14:creationId xmlns:p14="http://schemas.microsoft.com/office/powerpoint/2010/main" val="899572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defTabSz="914400"/>
            <a:r>
              <a:rPr lang="en-US" sz="2800" b="1" kern="1200" dirty="0">
                <a:solidFill>
                  <a:schemeClr val="bg1"/>
                </a:solidFill>
                <a:latin typeface="+mj-lt"/>
                <a:ea typeface="+mj-ea"/>
                <a:cs typeface="+mj-cs"/>
              </a:rPr>
              <a:t>My Features</a:t>
            </a:r>
          </a:p>
        </p:txBody>
      </p:sp>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363974" cy="3415622"/>
          </a:xfrm>
          <a:prstGeom prst="rect">
            <a:avLst/>
          </a:prstGeom>
        </p:spPr>
        <p:txBody>
          <a:bodyPr vert="horz" lIns="91440" tIns="45720" rIns="91440" bIns="45720" rtlCol="0">
            <a:normAutofit/>
          </a:bodyPr>
          <a:lstStyle/>
          <a:p>
            <a:pPr lvl="0">
              <a:lnSpc>
                <a:spcPct val="90000"/>
              </a:lnSpc>
              <a:spcAft>
                <a:spcPts val="600"/>
              </a:spcAft>
              <a:defRPr/>
            </a:pPr>
            <a:br>
              <a:rPr lang="en-US" sz="1600" dirty="0">
                <a:solidFill>
                  <a:schemeClr val="bg1"/>
                </a:solidFill>
              </a:rPr>
            </a:b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sp>
        <p:nvSpPr>
          <p:cNvPr id="3" name="TextBox 2">
            <a:extLst>
              <a:ext uri="{FF2B5EF4-FFF2-40B4-BE49-F238E27FC236}">
                <a16:creationId xmlns:a16="http://schemas.microsoft.com/office/drawing/2014/main" id="{3966CA1B-C203-BC48-8EB7-B579DB5982AA}"/>
              </a:ext>
            </a:extLst>
          </p:cNvPr>
          <p:cNvSpPr txBox="1"/>
          <p:nvPr/>
        </p:nvSpPr>
        <p:spPr>
          <a:xfrm>
            <a:off x="331061" y="2622643"/>
            <a:ext cx="3745832" cy="1323439"/>
          </a:xfrm>
          <a:prstGeom prst="rect">
            <a:avLst/>
          </a:prstGeom>
          <a:noFill/>
        </p:spPr>
        <p:txBody>
          <a:bodyPr wrap="square" rtlCol="0">
            <a:spAutoFit/>
          </a:bodyPr>
          <a:lstStyle/>
          <a:p>
            <a:pPr algn="ctr"/>
            <a:r>
              <a:rPr lang="en-US" sz="2000" dirty="0">
                <a:solidFill>
                  <a:schemeClr val="bg1"/>
                </a:solidFill>
              </a:rPr>
              <a:t>Your member profile is now a gateway to connect and engage with other members of our community. </a:t>
            </a:r>
          </a:p>
        </p:txBody>
      </p:sp>
      <p:pic>
        <p:nvPicPr>
          <p:cNvPr id="6" name="Picture 5">
            <a:extLst>
              <a:ext uri="{FF2B5EF4-FFF2-40B4-BE49-F238E27FC236}">
                <a16:creationId xmlns:a16="http://schemas.microsoft.com/office/drawing/2014/main" id="{C49C84DD-4B2B-F342-9B33-CD7147702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233" y="229522"/>
            <a:ext cx="4758228" cy="2937846"/>
          </a:xfrm>
          <a:prstGeom prst="rect">
            <a:avLst/>
          </a:prstGeom>
        </p:spPr>
      </p:pic>
      <p:sp>
        <p:nvSpPr>
          <p:cNvPr id="9" name="TextBox 8">
            <a:extLst>
              <a:ext uri="{FF2B5EF4-FFF2-40B4-BE49-F238E27FC236}">
                <a16:creationId xmlns:a16="http://schemas.microsoft.com/office/drawing/2014/main" id="{4FC9BCED-9FF3-0A43-BEFD-431B1D551330}"/>
              </a:ext>
            </a:extLst>
          </p:cNvPr>
          <p:cNvSpPr txBox="1"/>
          <p:nvPr/>
        </p:nvSpPr>
        <p:spPr>
          <a:xfrm>
            <a:off x="4720361" y="3314179"/>
            <a:ext cx="7173972" cy="3693319"/>
          </a:xfrm>
          <a:prstGeom prst="rect">
            <a:avLst/>
          </a:prstGeom>
          <a:noFill/>
        </p:spPr>
        <p:txBody>
          <a:bodyPr wrap="square" rtlCol="0">
            <a:spAutoFit/>
          </a:bodyPr>
          <a:lstStyle/>
          <a:p>
            <a:r>
              <a:rPr lang="en-US" dirty="0"/>
              <a:t>Some of the new features of our website include: </a:t>
            </a:r>
          </a:p>
          <a:p>
            <a:endParaRPr lang="en-US" dirty="0"/>
          </a:p>
          <a:p>
            <a:pPr marL="285750" indent="-285750">
              <a:buFont typeface="Arial" panose="020B0604020202020204" pitchFamily="34" charset="0"/>
              <a:buChar char="•"/>
            </a:pPr>
            <a:r>
              <a:rPr lang="en-US" dirty="0"/>
              <a:t>Similar to Facebook™ friends or LinkedIn™ connections, you can now form connections with your friends and colleagues. </a:t>
            </a:r>
          </a:p>
          <a:p>
            <a:pPr marL="285750" indent="-285750">
              <a:buFont typeface="Arial" panose="020B0604020202020204" pitchFamily="34" charset="0"/>
              <a:buChar char="•"/>
            </a:pPr>
            <a:r>
              <a:rPr lang="en-US" dirty="0"/>
              <a:t>Create albums and upload photos to your profile to share with other members. </a:t>
            </a:r>
          </a:p>
          <a:p>
            <a:pPr marL="285750" indent="-285750">
              <a:buFont typeface="Arial" panose="020B0604020202020204" pitchFamily="34" charset="0"/>
              <a:buChar char="•"/>
            </a:pPr>
            <a:r>
              <a:rPr lang="en-US" dirty="0"/>
              <a:t>Status messages give you a way to share what you’re working on with other members. </a:t>
            </a:r>
          </a:p>
          <a:p>
            <a:pPr marL="285750" indent="-285750">
              <a:buFont typeface="Arial" panose="020B0604020202020204" pitchFamily="34" charset="0"/>
              <a:buChar char="•"/>
            </a:pPr>
            <a:r>
              <a:rPr lang="en-US" dirty="0"/>
              <a:t>Profiles have a “wall” where connections can leave messages for each other. </a:t>
            </a:r>
          </a:p>
          <a:p>
            <a:pPr marL="285750" indent="-285750">
              <a:buFont typeface="Arial" panose="020B0604020202020204" pitchFamily="34" charset="0"/>
              <a:buChar char="•"/>
            </a:pPr>
            <a:r>
              <a:rPr lang="en-US" dirty="0"/>
              <a:t>Join user driven circles for special interest and discussion groups. You can create photo albums within Circles too!</a:t>
            </a:r>
          </a:p>
          <a:p>
            <a:endParaRPr lang="en-US" dirty="0"/>
          </a:p>
        </p:txBody>
      </p:sp>
    </p:spTree>
    <p:extLst>
      <p:ext uri="{BB962C8B-B14F-4D97-AF65-F5344CB8AC3E}">
        <p14:creationId xmlns:p14="http://schemas.microsoft.com/office/powerpoint/2010/main" val="106177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82309B-4F7A-7B4D-91CA-35C421E28FC9}"/>
              </a:ext>
            </a:extLst>
          </p:cNvPr>
          <p:cNvSpPr>
            <a:spLocks noGrp="1"/>
          </p:cNvSpPr>
          <p:nvPr>
            <p:ph type="title"/>
          </p:nvPr>
        </p:nvSpPr>
        <p:spPr>
          <a:xfrm>
            <a:off x="5297762" y="1053711"/>
            <a:ext cx="5638994" cy="1424446"/>
          </a:xfrm>
        </p:spPr>
        <p:txBody>
          <a:bodyPr>
            <a:normAutofit/>
          </a:bodyPr>
          <a:lstStyle/>
          <a:p>
            <a:r>
              <a:rPr lang="en-US" b="1" dirty="0">
                <a:solidFill>
                  <a:srgbClr val="FFFFFF"/>
                </a:solidFill>
                <a:latin typeface="+mn-lt"/>
              </a:rPr>
              <a:t>Circles</a:t>
            </a:r>
          </a:p>
        </p:txBody>
      </p:sp>
      <p:pic>
        <p:nvPicPr>
          <p:cNvPr id="20" name="Graphic 19" descr="Users">
            <a:extLst>
              <a:ext uri="{FF2B5EF4-FFF2-40B4-BE49-F238E27FC236}">
                <a16:creationId xmlns:a16="http://schemas.microsoft.com/office/drawing/2014/main" id="{1C1A98BD-99C4-40B3-AAFC-8CA97042D8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300" y="478232"/>
            <a:ext cx="2789902" cy="2789902"/>
          </a:xfrm>
          <a:prstGeom prst="rect">
            <a:avLst/>
          </a:prstGeom>
        </p:spPr>
      </p:pic>
      <p:cxnSp>
        <p:nvCxnSpPr>
          <p:cNvPr id="52" name="Straight Connector 5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6588240-240F-6A47-9346-A2F9272F0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28" y="3160739"/>
            <a:ext cx="4252568" cy="2221965"/>
          </a:xfrm>
          <a:prstGeom prst="rect">
            <a:avLst/>
          </a:prstGeom>
        </p:spPr>
      </p:pic>
      <p:sp>
        <p:nvSpPr>
          <p:cNvPr id="3" name="Content Placeholder 2">
            <a:extLst>
              <a:ext uri="{FF2B5EF4-FFF2-40B4-BE49-F238E27FC236}">
                <a16:creationId xmlns:a16="http://schemas.microsoft.com/office/drawing/2014/main" id="{3ADD700D-B183-854A-BDA4-3C55C3F1A6CA}"/>
              </a:ext>
            </a:extLst>
          </p:cNvPr>
          <p:cNvSpPr>
            <a:spLocks noGrp="1"/>
          </p:cNvSpPr>
          <p:nvPr>
            <p:ph idx="1"/>
          </p:nvPr>
        </p:nvSpPr>
        <p:spPr>
          <a:xfrm>
            <a:off x="5297762" y="2799889"/>
            <a:ext cx="5747187" cy="2987543"/>
          </a:xfrm>
        </p:spPr>
        <p:txBody>
          <a:bodyPr anchor="t">
            <a:normAutofit/>
          </a:bodyPr>
          <a:lstStyle/>
          <a:p>
            <a:r>
              <a:rPr lang="en-US" sz="2400" dirty="0">
                <a:solidFill>
                  <a:srgbClr val="FFFFFF"/>
                </a:solidFill>
              </a:rPr>
              <a:t>User driven area for discussions and networking. Circles allow members to create and manage special interest groups within the social community area of their profile. Circle participation allows members to share photo albums, announcements and private discussion forums. </a:t>
            </a:r>
          </a:p>
        </p:txBody>
      </p:sp>
    </p:spTree>
    <p:extLst>
      <p:ext uri="{BB962C8B-B14F-4D97-AF65-F5344CB8AC3E}">
        <p14:creationId xmlns:p14="http://schemas.microsoft.com/office/powerpoint/2010/main" val="66098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1B894C-D2C6-EC4E-BEF3-8A5898A6A2E4}"/>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defTabSz="914400"/>
            <a:r>
              <a:rPr lang="en-US" sz="5400" kern="1200">
                <a:solidFill>
                  <a:srgbClr val="FFFFFF"/>
                </a:solidFill>
                <a:latin typeface="+mj-lt"/>
                <a:ea typeface="+mj-ea"/>
                <a:cs typeface="+mj-cs"/>
              </a:rPr>
              <a:t>Photos</a:t>
            </a:r>
          </a:p>
        </p:txBody>
      </p:sp>
      <p:sp>
        <p:nvSpPr>
          <p:cNvPr id="3" name="Content Placeholder 2">
            <a:extLst>
              <a:ext uri="{FF2B5EF4-FFF2-40B4-BE49-F238E27FC236}">
                <a16:creationId xmlns:a16="http://schemas.microsoft.com/office/drawing/2014/main" id="{40555308-22C5-5147-B9A3-EEBDED30C20E}"/>
              </a:ext>
            </a:extLst>
          </p:cNvPr>
          <p:cNvSpPr>
            <a:spLocks noGrp="1"/>
          </p:cNvSpPr>
          <p:nvPr>
            <p:ph idx="1"/>
          </p:nvPr>
        </p:nvSpPr>
        <p:spPr>
          <a:xfrm>
            <a:off x="1524000" y="1525638"/>
            <a:ext cx="9144000" cy="420001"/>
          </a:xfrm>
        </p:spPr>
        <p:txBody>
          <a:bodyPr vert="horz" lIns="91440" tIns="45720" rIns="91440" bIns="45720" rtlCol="0">
            <a:normAutofit/>
          </a:bodyPr>
          <a:lstStyle/>
          <a:p>
            <a:pPr marL="0" indent="0" algn="ctr" defTabSz="914400">
              <a:buNone/>
            </a:pPr>
            <a:r>
              <a:rPr lang="en-US" sz="1700" kern="1200" dirty="0">
                <a:solidFill>
                  <a:srgbClr val="6BCAEB"/>
                </a:solidFill>
                <a:latin typeface="+mn-lt"/>
                <a:ea typeface="+mn-ea"/>
                <a:cs typeface="+mn-cs"/>
              </a:rPr>
              <a:t>Members can add photo albums to their profiles or they can share photos within their circles </a:t>
            </a:r>
          </a:p>
        </p:txBody>
      </p:sp>
      <p:cxnSp>
        <p:nvCxnSpPr>
          <p:cNvPr id="47" name="Straight Connector 4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22A4F5A-91E5-FB4A-9408-858C166E9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42" y="2509911"/>
            <a:ext cx="11340816" cy="3997637"/>
          </a:xfrm>
          <a:prstGeom prst="rect">
            <a:avLst/>
          </a:prstGeom>
        </p:spPr>
      </p:pic>
    </p:spTree>
    <p:extLst>
      <p:ext uri="{BB962C8B-B14F-4D97-AF65-F5344CB8AC3E}">
        <p14:creationId xmlns:p14="http://schemas.microsoft.com/office/powerpoint/2010/main" val="3498210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defTabSz="914400"/>
            <a:r>
              <a:rPr lang="en-US" sz="2800" b="1" kern="1200" dirty="0">
                <a:solidFill>
                  <a:schemeClr val="bg1"/>
                </a:solidFill>
                <a:latin typeface="+mj-lt"/>
                <a:ea typeface="+mj-ea"/>
                <a:cs typeface="+mj-cs"/>
              </a:rPr>
              <a:t>Inbox</a:t>
            </a:r>
          </a:p>
        </p:txBody>
      </p:sp>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363974" cy="3415622"/>
          </a:xfrm>
          <a:prstGeom prst="rect">
            <a:avLst/>
          </a:prstGeom>
        </p:spPr>
        <p:txBody>
          <a:bodyPr vert="horz" lIns="91440" tIns="45720" rIns="91440" bIns="45720" rtlCol="0">
            <a:normAutofit/>
          </a:bodyPr>
          <a:lstStyle/>
          <a:p>
            <a:pPr lvl="0">
              <a:lnSpc>
                <a:spcPct val="90000"/>
              </a:lnSpc>
              <a:spcAft>
                <a:spcPts val="600"/>
              </a:spcAft>
              <a:defRPr/>
            </a:pPr>
            <a:br>
              <a:rPr lang="en-US" sz="1600" dirty="0">
                <a:solidFill>
                  <a:schemeClr val="bg1"/>
                </a:solidFill>
              </a:rPr>
            </a:b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sp>
        <p:nvSpPr>
          <p:cNvPr id="3" name="TextBox 2">
            <a:extLst>
              <a:ext uri="{FF2B5EF4-FFF2-40B4-BE49-F238E27FC236}">
                <a16:creationId xmlns:a16="http://schemas.microsoft.com/office/drawing/2014/main" id="{3966CA1B-C203-BC48-8EB7-B579DB5982AA}"/>
              </a:ext>
            </a:extLst>
          </p:cNvPr>
          <p:cNvSpPr txBox="1"/>
          <p:nvPr/>
        </p:nvSpPr>
        <p:spPr>
          <a:xfrm>
            <a:off x="331061" y="2622643"/>
            <a:ext cx="3745832" cy="1631216"/>
          </a:xfrm>
          <a:prstGeom prst="rect">
            <a:avLst/>
          </a:prstGeom>
          <a:noFill/>
        </p:spPr>
        <p:txBody>
          <a:bodyPr wrap="square" rtlCol="0">
            <a:spAutoFit/>
          </a:bodyPr>
          <a:lstStyle/>
          <a:p>
            <a:pPr algn="ctr"/>
            <a:r>
              <a:rPr lang="en-US" sz="2000" dirty="0">
                <a:solidFill>
                  <a:schemeClr val="bg1"/>
                </a:solidFill>
              </a:rPr>
              <a:t>Your Inbox will show you messages between you and other members. These are private direct messages between you and one other member. </a:t>
            </a:r>
          </a:p>
        </p:txBody>
      </p:sp>
      <p:pic>
        <p:nvPicPr>
          <p:cNvPr id="11" name="Picture 10">
            <a:extLst>
              <a:ext uri="{FF2B5EF4-FFF2-40B4-BE49-F238E27FC236}">
                <a16:creationId xmlns:a16="http://schemas.microsoft.com/office/drawing/2014/main" id="{132E748E-4DC1-4E4F-A511-247DB6E66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751" y="228234"/>
            <a:ext cx="4927536" cy="3298433"/>
          </a:xfrm>
          <a:prstGeom prst="rect">
            <a:avLst/>
          </a:prstGeom>
        </p:spPr>
      </p:pic>
      <p:pic>
        <p:nvPicPr>
          <p:cNvPr id="13" name="Picture 12">
            <a:extLst>
              <a:ext uri="{FF2B5EF4-FFF2-40B4-BE49-F238E27FC236}">
                <a16:creationId xmlns:a16="http://schemas.microsoft.com/office/drawing/2014/main" id="{437AEBCD-EFD6-5144-B9DD-978E185EF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751" y="3595940"/>
            <a:ext cx="5201626" cy="2457726"/>
          </a:xfrm>
          <a:prstGeom prst="rect">
            <a:avLst/>
          </a:prstGeom>
        </p:spPr>
      </p:pic>
    </p:spTree>
    <p:extLst>
      <p:ext uri="{BB962C8B-B14F-4D97-AF65-F5344CB8AC3E}">
        <p14:creationId xmlns:p14="http://schemas.microsoft.com/office/powerpoint/2010/main" val="940859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194790" y="1811151"/>
            <a:ext cx="5724849" cy="2308324"/>
          </a:xfrm>
          <a:prstGeom prst="rect">
            <a:avLst/>
          </a:prstGeom>
          <a:noFill/>
        </p:spPr>
        <p:txBody>
          <a:bodyPr wrap="square" rtlCol="0">
            <a:spAutoFit/>
          </a:bodyPr>
          <a:lstStyle/>
          <a:p>
            <a:pPr lvl="0" algn="ctr">
              <a:defRPr/>
            </a:pPr>
            <a:r>
              <a:rPr lang="en-US" sz="3600" kern="0" dirty="0">
                <a:solidFill>
                  <a:srgbClr val="0675AA"/>
                </a:solidFill>
                <a:latin typeface="Segoe UI" charset="0"/>
                <a:ea typeface="Segoe UI" charset="0"/>
                <a:cs typeface="Segoe UI" charset="0"/>
              </a:rPr>
              <a:t>Questions?</a:t>
            </a:r>
          </a:p>
          <a:p>
            <a:pPr lvl="0" algn="ctr">
              <a:defRPr/>
            </a:pPr>
            <a:endParaRPr kumimoji="0" lang="en-US" sz="3600" b="1" i="0" u="none" strike="noStrike" kern="0" cap="none" spc="0" normalizeH="0" baseline="0" noProof="0" dirty="0">
              <a:ln>
                <a:noFill/>
              </a:ln>
              <a:solidFill>
                <a:srgbClr val="0675AA"/>
              </a:solidFill>
              <a:effectLst/>
              <a:uLnTx/>
              <a:uFillTx/>
              <a:latin typeface="Segoe UI" charset="0"/>
              <a:ea typeface="Segoe UI" charset="0"/>
              <a:cs typeface="Segoe UI" charset="0"/>
            </a:endParaRPr>
          </a:p>
          <a:p>
            <a:pPr lvl="0" algn="ctr">
              <a:defRPr/>
            </a:pPr>
            <a:r>
              <a:rPr lang="en-US" dirty="0"/>
              <a:t>ELK Management Group</a:t>
            </a:r>
            <a:br>
              <a:rPr lang="en-US" sz="3600" dirty="0"/>
            </a:br>
            <a:r>
              <a:rPr lang="en-US" dirty="0"/>
              <a:t>Executive Team for ITEA</a:t>
            </a:r>
            <a:br>
              <a:rPr lang="en-US" sz="3600" dirty="0"/>
            </a:br>
            <a:r>
              <a:rPr lang="en-US" dirty="0"/>
              <a:t>Phone: 703-631-6220</a:t>
            </a:r>
            <a:br>
              <a:rPr lang="en-US" sz="3600" dirty="0"/>
            </a:br>
            <a:r>
              <a:rPr lang="en-US" dirty="0">
                <a:hlinkClick r:id="rId3"/>
              </a:rPr>
              <a:t>www.itea.org</a:t>
            </a:r>
            <a:r>
              <a:rPr lang="en-US" dirty="0"/>
              <a:t> | </a:t>
            </a:r>
            <a:r>
              <a:rPr lang="en-US" dirty="0">
                <a:hlinkClick r:id="rId4"/>
              </a:rPr>
              <a:t>info@itea.org</a:t>
            </a:r>
            <a:endParaRPr kumimoji="0" lang="en-US" sz="3600" b="1" i="0" u="none" strike="noStrike" kern="0" cap="none" spc="0" normalizeH="0" baseline="0" noProof="0" dirty="0">
              <a:ln>
                <a:noFill/>
              </a:ln>
              <a:solidFill>
                <a:srgbClr val="0675AA"/>
              </a:solidFill>
              <a:effectLst/>
              <a:uLnTx/>
              <a:uFillTx/>
              <a:latin typeface="Segoe UI" charset="0"/>
              <a:ea typeface="Segoe UI" charset="0"/>
              <a:cs typeface="Segoe UI" charset="0"/>
            </a:endParaRPr>
          </a:p>
        </p:txBody>
      </p:sp>
      <p:pic>
        <p:nvPicPr>
          <p:cNvPr id="8" name="Picture 7">
            <a:extLst>
              <a:ext uri="{FF2B5EF4-FFF2-40B4-BE49-F238E27FC236}">
                <a16:creationId xmlns:a16="http://schemas.microsoft.com/office/drawing/2014/main" id="{C5BF6386-CA24-1847-8E64-8EDAC525CD00}"/>
              </a:ext>
            </a:extLst>
          </p:cNvPr>
          <p:cNvPicPr>
            <a:picLocks noChangeAspect="1"/>
          </p:cNvPicPr>
          <p:nvPr/>
        </p:nvPicPr>
        <p:blipFill rotWithShape="1">
          <a:blip r:embed="rId5">
            <a:extLst>
              <a:ext uri="{28A0092B-C50C-407E-A947-70E740481C1C}">
                <a14:useLocalDpi xmlns:a14="http://schemas.microsoft.com/office/drawing/2010/main" val="0"/>
              </a:ext>
            </a:extLst>
          </a:blip>
          <a:srcRect l="3756" r="13" b="1"/>
          <a:stretch/>
        </p:blipFill>
        <p:spPr>
          <a:xfrm>
            <a:off x="820864" y="1277575"/>
            <a:ext cx="3267942" cy="3395898"/>
          </a:xfrm>
          <a:prstGeom prst="rect">
            <a:avLst/>
          </a:prstGeom>
        </p:spPr>
      </p:pic>
    </p:spTree>
    <p:extLst>
      <p:ext uri="{BB962C8B-B14F-4D97-AF65-F5344CB8AC3E}">
        <p14:creationId xmlns:p14="http://schemas.microsoft.com/office/powerpoint/2010/main" val="306699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3" name="Content Placeholder 2"/>
          <p:cNvSpPr>
            <a:spLocks noGrp="1"/>
          </p:cNvSpPr>
          <p:nvPr>
            <p:ph idx="1"/>
          </p:nvPr>
        </p:nvSpPr>
        <p:spPr>
          <a:xfrm>
            <a:off x="6083313" y="2543183"/>
            <a:ext cx="5383652" cy="3871084"/>
          </a:xfrm>
        </p:spPr>
        <p:txBody>
          <a:bodyPr>
            <a:normAutofit/>
          </a:bodyPr>
          <a:lstStyle/>
          <a:p>
            <a:pPr marL="0" lvl="0" indent="0">
              <a:buNone/>
              <a:defRPr/>
            </a:pPr>
            <a:endParaRPr lang="en-US" sz="2000" kern="0" dirty="0">
              <a:ea typeface="Segoe UI Semilight" charset="0"/>
              <a:cs typeface="Segoe UI Semilight" charset="0"/>
            </a:endParaRPr>
          </a:p>
          <a:p>
            <a:pPr marL="0" lvl="0" indent="0">
              <a:buNone/>
              <a:defRPr/>
            </a:pPr>
            <a:r>
              <a:rPr lang="en-US" sz="2000" kern="0" dirty="0">
                <a:ea typeface="Segoe UI Semilight" charset="0"/>
                <a:cs typeface="Segoe UI Semilight" charset="0"/>
              </a:rPr>
              <a:t>If you have forgotten your password, no worries! Click </a:t>
            </a:r>
            <a:r>
              <a:rPr lang="en-US" sz="2000" i="1" kern="0" dirty="0">
                <a:ea typeface="Segoe UI Semilight" charset="0"/>
                <a:cs typeface="Segoe UI Semilight" charset="0"/>
              </a:rPr>
              <a:t>‘forgot your password</a:t>
            </a:r>
            <a:r>
              <a:rPr lang="en-US" sz="2000" kern="0" dirty="0">
                <a:ea typeface="Segoe UI Semilight" charset="0"/>
                <a:cs typeface="Segoe UI Semilight" charset="0"/>
              </a:rPr>
              <a:t>’ and enter the email address associated with your profile. You will then be emailed a link to reset your password. </a:t>
            </a:r>
          </a:p>
          <a:p>
            <a:pPr marL="0" lvl="0" indent="0" algn="ctr">
              <a:buNone/>
              <a:defRPr/>
            </a:pPr>
            <a:br>
              <a:rPr lang="en-US" sz="2000" kern="0" dirty="0">
                <a:ea typeface="Segoe UI Semilight" charset="0"/>
                <a:cs typeface="Segoe UI Semilight" charset="0"/>
              </a:rPr>
            </a:br>
            <a:r>
              <a:rPr lang="en-US" sz="2000" i="1" kern="0" dirty="0">
                <a:ea typeface="Segoe UI Semilight" charset="0"/>
                <a:cs typeface="Segoe UI Semilight" charset="0"/>
              </a:rPr>
              <a:t>(</a:t>
            </a:r>
            <a:r>
              <a:rPr lang="en-US" sz="1800" i="1" kern="0" dirty="0">
                <a:ea typeface="Segoe UI Semilight" charset="0"/>
                <a:cs typeface="Segoe UI Semilight" charset="0"/>
              </a:rPr>
              <a:t>HINT: Your email address is your username. </a:t>
            </a:r>
            <a:r>
              <a:rPr lang="en-US" sz="1800" i="1" kern="0" dirty="0">
                <a:solidFill>
                  <a:srgbClr val="FF0000"/>
                </a:solidFill>
                <a:ea typeface="Segoe UI Semilight" charset="0"/>
                <a:cs typeface="Segoe UI Semilight" charset="0"/>
              </a:rPr>
              <a:t>The first time you login you WILL have to click </a:t>
            </a:r>
            <a:r>
              <a:rPr lang="en-US" sz="1800" b="1" i="1" u="sng" kern="0" dirty="0">
                <a:solidFill>
                  <a:srgbClr val="FF0000"/>
                </a:solidFill>
                <a:ea typeface="Segoe UI Semilight" charset="0"/>
                <a:cs typeface="Segoe UI Semilight" charset="0"/>
              </a:rPr>
              <a:t>reset password</a:t>
            </a:r>
            <a:r>
              <a:rPr lang="en-US" sz="1800" i="1" kern="0" dirty="0">
                <a:solidFill>
                  <a:srgbClr val="FF0000"/>
                </a:solidFill>
                <a:ea typeface="Segoe UI Semilight" charset="0"/>
                <a:cs typeface="Segoe UI Semilight" charset="0"/>
              </a:rPr>
              <a:t>) </a:t>
            </a:r>
            <a:br>
              <a:rPr lang="en-US" sz="1800" kern="0" dirty="0">
                <a:ea typeface="Segoe UI Semilight" charset="0"/>
                <a:cs typeface="Segoe UI Semilight" charset="0"/>
              </a:rPr>
            </a:br>
            <a:br>
              <a:rPr lang="en-US" sz="2000" kern="0" dirty="0">
                <a:ea typeface="Segoe UI Semilight" charset="0"/>
                <a:cs typeface="Segoe UI Semilight" charset="0"/>
              </a:rPr>
            </a:br>
            <a:r>
              <a:rPr lang="en-US" sz="1800" b="1" kern="0" dirty="0">
                <a:ea typeface="Segoe UI Semilight" charset="0"/>
                <a:cs typeface="Segoe UI Semilight" charset="0"/>
              </a:rPr>
              <a:t>Note: </a:t>
            </a:r>
            <a:r>
              <a:rPr lang="en-US" sz="1800" kern="0" dirty="0">
                <a:ea typeface="Segoe UI Semilight" charset="0"/>
                <a:cs typeface="Segoe UI Semilight" charset="0"/>
              </a:rPr>
              <a:t>To receive the link via email, the email address you enter must be the email address in your membership profile. </a:t>
            </a:r>
          </a:p>
          <a:p>
            <a:pPr lvl="0">
              <a:defRPr/>
            </a:pPr>
            <a:endParaRPr lang="en-US" sz="2000" kern="0" dirty="0">
              <a:ea typeface="Segoe UI Semilight" charset="0"/>
              <a:cs typeface="Segoe UI Semilight" charset="0"/>
            </a:endParaRPr>
          </a:p>
          <a:p>
            <a:pPr lvl="0">
              <a:defRPr/>
            </a:pPr>
            <a:endParaRPr lang="en-US" sz="2000" kern="0" dirty="0">
              <a:ea typeface="Segoe UI Semilight" charset="0"/>
              <a:cs typeface="Segoe UI Semilight" charset="0"/>
            </a:endParaRPr>
          </a:p>
        </p:txBody>
      </p:sp>
      <p:pic>
        <p:nvPicPr>
          <p:cNvPr id="10" name="Picture 9">
            <a:extLst>
              <a:ext uri="{FF2B5EF4-FFF2-40B4-BE49-F238E27FC236}">
                <a16:creationId xmlns:a16="http://schemas.microsoft.com/office/drawing/2014/main" id="{2368648E-55C9-C346-B5FB-D500EF3F6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pic>
        <p:nvPicPr>
          <p:cNvPr id="11" name="Picture 10">
            <a:extLst>
              <a:ext uri="{FF2B5EF4-FFF2-40B4-BE49-F238E27FC236}">
                <a16:creationId xmlns:a16="http://schemas.microsoft.com/office/drawing/2014/main" id="{33B36FFD-5ACA-2744-A0E7-C84E61A87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861" y="1684269"/>
            <a:ext cx="3635076" cy="3247908"/>
          </a:xfrm>
          <a:prstGeom prst="rect">
            <a:avLst/>
          </a:prstGeom>
        </p:spPr>
      </p:pic>
      <p:sp>
        <p:nvSpPr>
          <p:cNvPr id="4" name="TextBox 3">
            <a:extLst>
              <a:ext uri="{FF2B5EF4-FFF2-40B4-BE49-F238E27FC236}">
                <a16:creationId xmlns:a16="http://schemas.microsoft.com/office/drawing/2014/main" id="{C903C42A-BC15-1341-83F8-76803FFC4FE9}"/>
              </a:ext>
            </a:extLst>
          </p:cNvPr>
          <p:cNvSpPr txBox="1"/>
          <p:nvPr/>
        </p:nvSpPr>
        <p:spPr>
          <a:xfrm>
            <a:off x="6152030" y="744469"/>
            <a:ext cx="4740453" cy="2369880"/>
          </a:xfrm>
          <a:prstGeom prst="rect">
            <a:avLst/>
          </a:prstGeom>
          <a:noFill/>
        </p:spPr>
        <p:txBody>
          <a:bodyPr wrap="square" rtlCol="0">
            <a:spAutoFit/>
          </a:bodyPr>
          <a:lstStyle/>
          <a:p>
            <a:r>
              <a:rPr lang="en-US" sz="2000" b="1" kern="0" dirty="0">
                <a:ea typeface="Segoe UI Semilight" charset="0"/>
                <a:cs typeface="Segoe UI Semilight" charset="0"/>
              </a:rPr>
              <a:t>Once you have a Username and Password, you can use it to access any Members-only or restricted items, like event discounts, ITEA Journal of T&amp;E, recorded webinars, conference proceedings, member directory and the social community features. </a:t>
            </a:r>
            <a:br>
              <a:rPr lang="en-US" sz="1400" kern="0" dirty="0">
                <a:ea typeface="Segoe UI Semilight" charset="0"/>
                <a:cs typeface="Segoe UI Semilight" charset="0"/>
              </a:rPr>
            </a:br>
            <a:endParaRPr lang="en-US" sz="1400" kern="0" dirty="0">
              <a:ea typeface="Segoe UI Semilight" charset="0"/>
              <a:cs typeface="Segoe UI Semilight" charset="0"/>
            </a:endParaRPr>
          </a:p>
          <a:p>
            <a:endParaRPr lang="en-US" sz="1400" dirty="0"/>
          </a:p>
        </p:txBody>
      </p:sp>
      <p:sp>
        <p:nvSpPr>
          <p:cNvPr id="5" name="TextBox 4">
            <a:extLst>
              <a:ext uri="{FF2B5EF4-FFF2-40B4-BE49-F238E27FC236}">
                <a16:creationId xmlns:a16="http://schemas.microsoft.com/office/drawing/2014/main" id="{E32E5726-72D7-3E4D-AA13-EA48D61DAAE9}"/>
              </a:ext>
            </a:extLst>
          </p:cNvPr>
          <p:cNvSpPr txBox="1"/>
          <p:nvPr/>
        </p:nvSpPr>
        <p:spPr>
          <a:xfrm>
            <a:off x="1241023" y="752704"/>
            <a:ext cx="2787503" cy="307777"/>
          </a:xfrm>
          <a:prstGeom prst="rect">
            <a:avLst/>
          </a:prstGeom>
          <a:noFill/>
        </p:spPr>
        <p:txBody>
          <a:bodyPr wrap="square" rtlCol="0">
            <a:spAutoFit/>
          </a:bodyPr>
          <a:lstStyle/>
          <a:p>
            <a:r>
              <a:rPr lang="en-US" sz="1400" b="1" kern="0" dirty="0">
                <a:solidFill>
                  <a:schemeClr val="bg1"/>
                </a:solidFill>
                <a:ea typeface="Segoe UI Semibold" charset="0"/>
                <a:cs typeface="Segoe UI Semibold" charset="0"/>
              </a:rPr>
              <a:t>Take Control of Your Membership</a:t>
            </a:r>
            <a:endParaRPr lang="en-US" sz="1400" dirty="0"/>
          </a:p>
        </p:txBody>
      </p:sp>
    </p:spTree>
    <p:extLst>
      <p:ext uri="{BB962C8B-B14F-4D97-AF65-F5344CB8AC3E}">
        <p14:creationId xmlns:p14="http://schemas.microsoft.com/office/powerpoint/2010/main" val="347348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4292" y="513612"/>
            <a:ext cx="9894133" cy="1031216"/>
          </a:xfrm>
        </p:spPr>
        <p:txBody>
          <a:bodyPr anchor="b">
            <a:normAutofit/>
          </a:bodyPr>
          <a:lstStyle/>
          <a:p>
            <a:pPr lvl="0">
              <a:defRPr/>
            </a:pPr>
            <a:r>
              <a:rPr lang="en-US" b="1" kern="0">
                <a:latin typeface="Segoe UI Semibold" charset="0"/>
                <a:ea typeface="Segoe UI Semibold" charset="0"/>
                <a:cs typeface="Segoe UI Semibold" charset="0"/>
              </a:rPr>
              <a:t>What Can I Do Here?</a:t>
            </a:r>
          </a:p>
        </p:txBody>
      </p:sp>
      <p:pic>
        <p:nvPicPr>
          <p:cNvPr id="13" name="Picture 12">
            <a:extLst>
              <a:ext uri="{FF2B5EF4-FFF2-40B4-BE49-F238E27FC236}">
                <a16:creationId xmlns:a16="http://schemas.microsoft.com/office/drawing/2014/main" id="{C2A464BE-444C-2E4E-AD82-6D8FEC385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292" y="2279151"/>
            <a:ext cx="4429308" cy="3310907"/>
          </a:xfrm>
          <a:prstGeom prst="rect">
            <a:avLst/>
          </a:prstGeom>
        </p:spPr>
      </p:pic>
      <p:sp>
        <p:nvSpPr>
          <p:cNvPr id="50" name="Freeform: Shape 49">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52" name="Freeform: Shape 51">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781373" y="2279151"/>
            <a:ext cx="3627063" cy="3387145"/>
          </a:xfrm>
        </p:spPr>
        <p:txBody>
          <a:bodyPr anchor="ctr">
            <a:normAutofit fontScale="85000" lnSpcReduction="20000"/>
          </a:bodyPr>
          <a:lstStyle/>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View your profile</a:t>
            </a:r>
          </a:p>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View/ Pay Invoices</a:t>
            </a:r>
          </a:p>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Access the Member Directory</a:t>
            </a:r>
            <a:r>
              <a:rPr lang="en-US" sz="1900" b="1" kern="0" dirty="0">
                <a:solidFill>
                  <a:srgbClr val="FF9300"/>
                </a:solidFill>
                <a:latin typeface="Segoe UI Semilight" charset="0"/>
                <a:ea typeface="Segoe UI Semilight" charset="0"/>
                <a:cs typeface="Segoe UI Semilight" charset="0"/>
              </a:rPr>
              <a:t>*</a:t>
            </a:r>
          </a:p>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View the Event Calendar</a:t>
            </a:r>
          </a:p>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Access to Social Community Features </a:t>
            </a:r>
            <a:r>
              <a:rPr lang="en-US" sz="1900" b="1" kern="0" dirty="0">
                <a:solidFill>
                  <a:srgbClr val="FFC000"/>
                </a:solidFill>
                <a:latin typeface="Segoe UI Semilight" charset="0"/>
                <a:ea typeface="Segoe UI Semilight" charset="0"/>
                <a:cs typeface="Segoe UI Semilight" charset="0"/>
              </a:rPr>
              <a:t>*</a:t>
            </a:r>
          </a:p>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View any members only content on this website</a:t>
            </a:r>
          </a:p>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Interact and connect with other members</a:t>
            </a:r>
            <a:r>
              <a:rPr lang="en-US" sz="1900" b="1" kern="0" dirty="0">
                <a:solidFill>
                  <a:srgbClr val="FFC000"/>
                </a:solidFill>
                <a:latin typeface="Segoe UI Semilight" charset="0"/>
                <a:ea typeface="Segoe UI Semilight" charset="0"/>
                <a:cs typeface="Segoe UI Semilight" charset="0"/>
              </a:rPr>
              <a:t>*</a:t>
            </a:r>
          </a:p>
          <a:p>
            <a:pPr marL="342900" lvl="0" indent="-342900">
              <a:buFont typeface="Arial" panose="020B0604020202020204" pitchFamily="34" charset="0"/>
              <a:buChar char="•"/>
              <a:defRPr/>
            </a:pPr>
            <a:endParaRPr lang="en-US" sz="1900" kern="0" dirty="0">
              <a:ea typeface="Segoe UI Semilight" charset="0"/>
              <a:cs typeface="Segoe UI Semilight" charset="0"/>
            </a:endParaRPr>
          </a:p>
          <a:p>
            <a:pPr marL="0" lvl="0" indent="0">
              <a:buNone/>
              <a:defRPr/>
            </a:pPr>
            <a:r>
              <a:rPr lang="en-US" sz="1900" b="1" i="1" kern="0" dirty="0">
                <a:solidFill>
                  <a:srgbClr val="FFC000"/>
                </a:solidFill>
                <a:ea typeface="Segoe UI Semilight" charset="0"/>
                <a:cs typeface="Segoe UI Semilight" charset="0"/>
              </a:rPr>
              <a:t>* Coming soon</a:t>
            </a:r>
          </a:p>
        </p:txBody>
      </p:sp>
      <p:pic>
        <p:nvPicPr>
          <p:cNvPr id="10" name="Picture 9">
            <a:extLst>
              <a:ext uri="{FF2B5EF4-FFF2-40B4-BE49-F238E27FC236}">
                <a16:creationId xmlns:a16="http://schemas.microsoft.com/office/drawing/2014/main" id="{2368648E-55C9-C346-B5FB-D500EF3F6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spTree>
    <p:extLst>
      <p:ext uri="{BB962C8B-B14F-4D97-AF65-F5344CB8AC3E}">
        <p14:creationId xmlns:p14="http://schemas.microsoft.com/office/powerpoint/2010/main" val="244116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39B9FB-B492-444E-AD36-A6BD5E196313}"/>
              </a:ext>
            </a:extLst>
          </p:cNvPr>
          <p:cNvSpPr txBox="1"/>
          <p:nvPr/>
        </p:nvSpPr>
        <p:spPr>
          <a:xfrm>
            <a:off x="415466" y="1567544"/>
            <a:ext cx="6334675" cy="4767942"/>
          </a:xfrm>
          <a:prstGeom prst="rect">
            <a:avLst/>
          </a:prstGeom>
        </p:spPr>
        <p:txBody>
          <a:bodyPr vert="horz" lIns="91440" tIns="45720" rIns="91440" bIns="45720" rtlCol="0" anchor="t">
            <a:normAutofit lnSpcReduction="10000"/>
          </a:bodyPr>
          <a:lstStyle/>
          <a:p>
            <a:pPr>
              <a:lnSpc>
                <a:spcPct val="90000"/>
              </a:lnSpc>
              <a:spcAft>
                <a:spcPts val="600"/>
              </a:spcAft>
            </a:pPr>
            <a:r>
              <a:rPr lang="en-US" sz="2000" dirty="0"/>
              <a:t>If you hover over the words  ‘</a:t>
            </a:r>
            <a:r>
              <a:rPr lang="en-US" sz="2000" b="1" dirty="0"/>
              <a:t>My Profile</a:t>
            </a:r>
            <a:r>
              <a:rPr lang="en-US" sz="2000" dirty="0"/>
              <a:t>’, you can make additional changes to your profile.</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In this area you can: </a:t>
            </a:r>
          </a:p>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Change your profile picture that shows on the Member Directory</a:t>
            </a:r>
          </a:p>
          <a:p>
            <a:pPr marL="285750" indent="-228600">
              <a:lnSpc>
                <a:spcPct val="90000"/>
              </a:lnSpc>
              <a:spcAft>
                <a:spcPts val="600"/>
              </a:spcAft>
              <a:buFont typeface="Arial" panose="020B0604020202020204" pitchFamily="34" charset="0"/>
              <a:buChar char="•"/>
            </a:pPr>
            <a:r>
              <a:rPr lang="en-US" sz="2000" dirty="0"/>
              <a:t>Edit your privacy settings</a:t>
            </a:r>
          </a:p>
          <a:p>
            <a:pPr marL="285750" indent="-228600">
              <a:lnSpc>
                <a:spcPct val="90000"/>
              </a:lnSpc>
              <a:spcAft>
                <a:spcPts val="600"/>
              </a:spcAft>
              <a:buFont typeface="Arial" panose="020B0604020202020204" pitchFamily="34" charset="0"/>
              <a:buChar char="•"/>
            </a:pPr>
            <a:r>
              <a:rPr lang="en-US" sz="2000" dirty="0"/>
              <a:t>Change your password</a:t>
            </a:r>
          </a:p>
          <a:p>
            <a:pPr marL="285750" indent="-228600">
              <a:lnSpc>
                <a:spcPct val="90000"/>
              </a:lnSpc>
              <a:spcAft>
                <a:spcPts val="600"/>
              </a:spcAft>
              <a:buFont typeface="Arial" panose="020B0604020202020204" pitchFamily="34" charset="0"/>
              <a:buChar char="•"/>
            </a:pPr>
            <a:r>
              <a:rPr lang="en-US" sz="2000" dirty="0"/>
              <a:t>Manage how we contact you</a:t>
            </a:r>
          </a:p>
          <a:p>
            <a:pPr marL="285750" indent="-228600">
              <a:lnSpc>
                <a:spcPct val="90000"/>
              </a:lnSpc>
              <a:spcAft>
                <a:spcPts val="600"/>
              </a:spcAft>
              <a:buFont typeface="Arial" panose="020B0604020202020204" pitchFamily="34" charset="0"/>
              <a:buChar char="•"/>
            </a:pPr>
            <a:r>
              <a:rPr lang="en-US" sz="2000" dirty="0"/>
              <a:t>View past emails we have sent to you </a:t>
            </a:r>
            <a:r>
              <a:rPr lang="en-US" sz="2000" i="1" dirty="0"/>
              <a:t>(message history)</a:t>
            </a:r>
          </a:p>
          <a:p>
            <a:pPr marL="285750" indent="-228600">
              <a:lnSpc>
                <a:spcPct val="90000"/>
              </a:lnSpc>
              <a:spcAft>
                <a:spcPts val="600"/>
              </a:spcAft>
              <a:buFont typeface="Arial" panose="020B0604020202020204" pitchFamily="34" charset="0"/>
              <a:buChar char="•"/>
            </a:pPr>
            <a:r>
              <a:rPr lang="en-US" sz="2000" dirty="0"/>
              <a:t>View a list of all your invoices</a:t>
            </a:r>
          </a:p>
          <a:p>
            <a:pPr marL="285750" indent="-228600">
              <a:lnSpc>
                <a:spcPct val="90000"/>
              </a:lnSpc>
              <a:spcAft>
                <a:spcPts val="600"/>
              </a:spcAft>
              <a:buFont typeface="Arial" panose="020B0604020202020204" pitchFamily="34" charset="0"/>
              <a:buChar char="•"/>
            </a:pPr>
            <a:r>
              <a:rPr lang="en-US" sz="2000" dirty="0"/>
              <a:t>View all forms that you have submitted </a:t>
            </a:r>
          </a:p>
          <a:p>
            <a:pPr>
              <a:lnSpc>
                <a:spcPct val="90000"/>
              </a:lnSpc>
              <a:spcAft>
                <a:spcPts val="600"/>
              </a:spcAft>
            </a:pPr>
            <a:br>
              <a:rPr lang="en-US" sz="1100" dirty="0"/>
            </a:br>
            <a:endParaRPr lang="en-US" sz="1100" dirty="0"/>
          </a:p>
        </p:txBody>
      </p:sp>
      <p:sp>
        <p:nvSpPr>
          <p:cNvPr id="17" name="Freeform: Shape 1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03B6FC7-6270-4246-9556-3FB043A12546}"/>
              </a:ext>
            </a:extLst>
          </p:cNvPr>
          <p:cNvPicPr>
            <a:picLocks noChangeAspect="1"/>
          </p:cNvPicPr>
          <p:nvPr/>
        </p:nvPicPr>
        <p:blipFill rotWithShape="1">
          <a:blip r:embed="rId2">
            <a:extLst>
              <a:ext uri="{28A0092B-C50C-407E-A947-70E740481C1C}">
                <a14:useLocalDpi xmlns:a14="http://schemas.microsoft.com/office/drawing/2010/main" val="0"/>
              </a:ext>
            </a:extLst>
          </a:blip>
          <a:srcRect r="4010"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4" name="Picture 3">
            <a:extLst>
              <a:ext uri="{FF2B5EF4-FFF2-40B4-BE49-F238E27FC236}">
                <a16:creationId xmlns:a16="http://schemas.microsoft.com/office/drawing/2014/main" id="{B86D9415-DC6B-284D-92C9-7216E8D57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spTree>
    <p:extLst>
      <p:ext uri="{BB962C8B-B14F-4D97-AF65-F5344CB8AC3E}">
        <p14:creationId xmlns:p14="http://schemas.microsoft.com/office/powerpoint/2010/main" val="18598329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643467" y="643467"/>
            <a:ext cx="3529698" cy="1597315"/>
          </a:xfrm>
          <a:noFill/>
          <a:ln w="19050">
            <a:solidFill>
              <a:schemeClr val="bg1"/>
            </a:solidFill>
          </a:ln>
        </p:spPr>
        <p:txBody>
          <a:bodyPr vert="horz" wrap="square" lIns="91440" tIns="45720" rIns="91440" bIns="45720" rtlCol="0" anchor="ctr">
            <a:normAutofit/>
          </a:bodyPr>
          <a:lstStyle/>
          <a:p>
            <a:pPr algn="ctr" defTabSz="914400"/>
            <a:r>
              <a:rPr lang="en-US" sz="2800" b="1" kern="1200">
                <a:solidFill>
                  <a:schemeClr val="bg1"/>
                </a:solidFill>
                <a:latin typeface="+mj-lt"/>
                <a:ea typeface="+mj-ea"/>
                <a:cs typeface="+mj-cs"/>
              </a:rPr>
              <a:t>My Profile</a:t>
            </a:r>
          </a:p>
        </p:txBody>
      </p:sp>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529698" cy="3415622"/>
          </a:xfrm>
          <a:prstGeom prst="rect">
            <a:avLst/>
          </a:prstGeom>
        </p:spPr>
        <p:txBody>
          <a:bodyPr vert="horz" lIns="91440" tIns="45720" rIns="91440" bIns="45720" rtlCol="0">
            <a:normAutofit fontScale="85000" lnSpcReduction="20000"/>
          </a:bodyPr>
          <a:lstStyle/>
          <a:p>
            <a:pPr marL="400050" lvl="0" indent="-285750">
              <a:lnSpc>
                <a:spcPct val="120000"/>
              </a:lnSpc>
              <a:spcAft>
                <a:spcPts val="600"/>
              </a:spcAft>
              <a:buFont typeface="Arial" panose="020B0604020202020204" pitchFamily="34" charset="0"/>
              <a:buChar char="•"/>
              <a:defRPr/>
            </a:pPr>
            <a:r>
              <a:rPr lang="en-US" sz="2000" dirty="0">
                <a:solidFill>
                  <a:schemeClr val="bg1"/>
                </a:solidFill>
              </a:rPr>
              <a:t>These fields show you what information we have now. Please fill in any blanks so that we can know you as well as possible.</a:t>
            </a:r>
          </a:p>
          <a:p>
            <a:pPr marL="400050" lvl="0" indent="-285750">
              <a:lnSpc>
                <a:spcPct val="120000"/>
              </a:lnSpc>
              <a:spcAft>
                <a:spcPts val="600"/>
              </a:spcAft>
              <a:buFont typeface="Arial" panose="020B0604020202020204" pitchFamily="34" charset="0"/>
              <a:buChar char="•"/>
              <a:defRPr/>
            </a:pPr>
            <a:endParaRPr lang="en-US" sz="2000" dirty="0">
              <a:solidFill>
                <a:schemeClr val="bg1"/>
              </a:solidFill>
            </a:endParaRPr>
          </a:p>
          <a:p>
            <a:pPr marL="400050" lvl="0" indent="-285750">
              <a:lnSpc>
                <a:spcPct val="120000"/>
              </a:lnSpc>
              <a:spcAft>
                <a:spcPts val="600"/>
              </a:spcAft>
              <a:buFont typeface="Arial" panose="020B0604020202020204" pitchFamily="34" charset="0"/>
              <a:buChar char="•"/>
              <a:defRPr/>
            </a:pPr>
            <a:r>
              <a:rPr lang="en-US" sz="2000" dirty="0">
                <a:solidFill>
                  <a:schemeClr val="bg1"/>
                </a:solidFill>
              </a:rPr>
              <a:t>Information here can be used on your Directory listings or for communications we send out.</a:t>
            </a:r>
          </a:p>
          <a:p>
            <a:pPr marL="400050" lvl="0" indent="-285750">
              <a:lnSpc>
                <a:spcPct val="120000"/>
              </a:lnSpc>
              <a:spcAft>
                <a:spcPts val="600"/>
              </a:spcAft>
              <a:buFont typeface="Arial" panose="020B0604020202020204" pitchFamily="34" charset="0"/>
              <a:buChar char="•"/>
              <a:defRPr/>
            </a:pPr>
            <a:endParaRPr lang="en-US" sz="2000" dirty="0">
              <a:solidFill>
                <a:schemeClr val="bg1"/>
              </a:solidFill>
            </a:endParaRPr>
          </a:p>
          <a:p>
            <a:pPr marL="400050" indent="-285750">
              <a:lnSpc>
                <a:spcPct val="120000"/>
              </a:lnSpc>
              <a:spcAft>
                <a:spcPts val="600"/>
              </a:spcAft>
              <a:buFont typeface="Arial" panose="020B0604020202020204" pitchFamily="34" charset="0"/>
              <a:buChar char="•"/>
              <a:defRPr/>
            </a:pPr>
            <a:r>
              <a:rPr lang="en-US" sz="2000" dirty="0">
                <a:solidFill>
                  <a:schemeClr val="bg1"/>
                </a:solidFill>
              </a:rPr>
              <a:t>Make sure to click Save at the end of the process.</a:t>
            </a: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pic>
        <p:nvPicPr>
          <p:cNvPr id="5" name="Picture 4">
            <a:extLst>
              <a:ext uri="{FF2B5EF4-FFF2-40B4-BE49-F238E27FC236}">
                <a16:creationId xmlns:a16="http://schemas.microsoft.com/office/drawing/2014/main" id="{7ABB9762-3745-134F-A36E-E2F449052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220" y="29704"/>
            <a:ext cx="3650084" cy="6828295"/>
          </a:xfrm>
          <a:prstGeom prst="rect">
            <a:avLst/>
          </a:prstGeom>
        </p:spPr>
      </p:pic>
    </p:spTree>
    <p:extLst>
      <p:ext uri="{BB962C8B-B14F-4D97-AF65-F5344CB8AC3E}">
        <p14:creationId xmlns:p14="http://schemas.microsoft.com/office/powerpoint/2010/main" val="418616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ame Side Corner Rectangle 2">
            <a:extLst>
              <a:ext uri="{FF2B5EF4-FFF2-40B4-BE49-F238E27FC236}">
                <a16:creationId xmlns:a16="http://schemas.microsoft.com/office/drawing/2014/main" id="{E20492FE-A783-4343-B4D4-A28CB27E117D}"/>
              </a:ext>
            </a:extLst>
          </p:cNvPr>
          <p:cNvSpPr/>
          <p:nvPr/>
        </p:nvSpPr>
        <p:spPr>
          <a:xfrm rot="10800000">
            <a:off x="570343" y="229522"/>
            <a:ext cx="3802788" cy="2486024"/>
          </a:xfrm>
          <a:prstGeom prst="snip2SameRect">
            <a:avLst>
              <a:gd name="adj1" fmla="val 0"/>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defTabSz="914400"/>
            <a:r>
              <a:rPr lang="en-US" sz="3600" b="1" dirty="0">
                <a:solidFill>
                  <a:schemeClr val="bg1"/>
                </a:solidFill>
              </a:rPr>
              <a:t>Message History</a:t>
            </a: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pic>
        <p:nvPicPr>
          <p:cNvPr id="6" name="Picture 5">
            <a:extLst>
              <a:ext uri="{FF2B5EF4-FFF2-40B4-BE49-F238E27FC236}">
                <a16:creationId xmlns:a16="http://schemas.microsoft.com/office/drawing/2014/main" id="{8283141D-EB87-4745-9153-2E456E8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849" y="0"/>
            <a:ext cx="8626344" cy="6858000"/>
          </a:xfrm>
          <a:prstGeom prst="rect">
            <a:avLst/>
          </a:prstGeom>
        </p:spPr>
      </p:pic>
      <p:sp>
        <p:nvSpPr>
          <p:cNvPr id="7" name="TextBox 6">
            <a:extLst>
              <a:ext uri="{FF2B5EF4-FFF2-40B4-BE49-F238E27FC236}">
                <a16:creationId xmlns:a16="http://schemas.microsoft.com/office/drawing/2014/main" id="{A1497300-0090-8E48-B22D-4C81FBAAF655}"/>
              </a:ext>
            </a:extLst>
          </p:cNvPr>
          <p:cNvSpPr txBox="1"/>
          <p:nvPr/>
        </p:nvSpPr>
        <p:spPr>
          <a:xfrm>
            <a:off x="450702" y="2974180"/>
            <a:ext cx="3802788" cy="3693319"/>
          </a:xfrm>
          <a:prstGeom prst="rect">
            <a:avLst/>
          </a:prstGeom>
          <a:noFill/>
        </p:spPr>
        <p:txBody>
          <a:bodyPr wrap="square" rtlCol="0">
            <a:spAutoFit/>
          </a:bodyPr>
          <a:lstStyle/>
          <a:p>
            <a:r>
              <a:rPr lang="en-US" dirty="0"/>
              <a:t>The Message History area will show you all of the emails the organization has sent to your personal inbox. If you ever delete an email, there is a full record kept in this area of your profile. Simply click on the subject line to open the body of the email. </a:t>
            </a:r>
          </a:p>
          <a:p>
            <a:endParaRPr lang="en-US" dirty="0"/>
          </a:p>
          <a:p>
            <a:r>
              <a:rPr lang="en-US" dirty="0"/>
              <a:t>Having a hard time receiving emails? Whitelist our email address.</a:t>
            </a:r>
            <a:br>
              <a:rPr lang="en-US" dirty="0"/>
            </a:br>
            <a:r>
              <a:rPr lang="en-US" dirty="0"/>
              <a:t> </a:t>
            </a:r>
            <a:r>
              <a:rPr lang="en-US" dirty="0">
                <a:hlinkClick r:id="rId4"/>
              </a:rPr>
              <a:t>Click here to see how. </a:t>
            </a:r>
            <a:br>
              <a:rPr lang="en-US" dirty="0"/>
            </a:br>
            <a:br>
              <a:rPr lang="en-US" dirty="0"/>
            </a:br>
            <a:endParaRPr lang="en-US" dirty="0"/>
          </a:p>
        </p:txBody>
      </p:sp>
    </p:spTree>
    <p:extLst>
      <p:ext uri="{BB962C8B-B14F-4D97-AF65-F5344CB8AC3E}">
        <p14:creationId xmlns:p14="http://schemas.microsoft.com/office/powerpoint/2010/main" val="104275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lvl="0" algn="ctr">
              <a:defRPr/>
            </a:pPr>
            <a:r>
              <a:rPr lang="en-US" sz="3600" b="1" kern="0">
                <a:solidFill>
                  <a:schemeClr val="bg1"/>
                </a:solidFill>
                <a:latin typeface="Segoe UI Semibold" charset="0"/>
                <a:ea typeface="Segoe UI Semibold" charset="0"/>
                <a:cs typeface="Segoe UI Semibold" charset="0"/>
              </a:rPr>
              <a:t>View your Invoices</a:t>
            </a:r>
            <a:endParaRPr lang="en-US" sz="3600" b="1" kern="0" dirty="0">
              <a:solidFill>
                <a:schemeClr val="bg1"/>
              </a:solidFill>
              <a:latin typeface="Segoe UI Semibold" charset="0"/>
              <a:ea typeface="Segoe UI Semibold" charset="0"/>
              <a:cs typeface="Segoe UI Semibold" charset="0"/>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sp>
        <p:nvSpPr>
          <p:cNvPr id="7" name="TextBox 6">
            <a:extLst>
              <a:ext uri="{FF2B5EF4-FFF2-40B4-BE49-F238E27FC236}">
                <a16:creationId xmlns:a16="http://schemas.microsoft.com/office/drawing/2014/main" id="{A1497300-0090-8E48-B22D-4C81FBAAF655}"/>
              </a:ext>
            </a:extLst>
          </p:cNvPr>
          <p:cNvSpPr txBox="1"/>
          <p:nvPr/>
        </p:nvSpPr>
        <p:spPr>
          <a:xfrm>
            <a:off x="331061" y="3333751"/>
            <a:ext cx="3802788" cy="3139321"/>
          </a:xfrm>
          <a:prstGeom prst="rect">
            <a:avLst/>
          </a:prstGeom>
          <a:noFill/>
        </p:spPr>
        <p:txBody>
          <a:bodyPr wrap="square" rtlCol="0">
            <a:spAutoFit/>
          </a:bodyPr>
          <a:lstStyle/>
          <a:p>
            <a:pPr marL="342900" lvl="0" indent="-342900">
              <a:buFont typeface="Arial" panose="020B0604020202020204" pitchFamily="34" charset="0"/>
              <a:buChar char="•"/>
              <a:defRPr/>
            </a:pPr>
            <a:r>
              <a:rPr lang="en-US" kern="0" dirty="0">
                <a:ea typeface="Segoe UI Semilight" charset="0"/>
                <a:cs typeface="Segoe UI Semilight" charset="0"/>
              </a:rPr>
              <a:t>Under ‘My Profile’ you have the ability to display your invoices.</a:t>
            </a:r>
          </a:p>
          <a:p>
            <a:pPr marL="342900" lvl="0" indent="-342900">
              <a:buFont typeface="Arial" panose="020B0604020202020204" pitchFamily="34" charset="0"/>
              <a:buChar char="•"/>
              <a:defRPr/>
            </a:pPr>
            <a:endParaRPr lang="en-US" kern="0" dirty="0">
              <a:ea typeface="Segoe UI Semilight" charset="0"/>
              <a:cs typeface="Segoe UI Semilight" charset="0"/>
            </a:endParaRPr>
          </a:p>
          <a:p>
            <a:pPr marL="342900" lvl="0" indent="-342900">
              <a:buFont typeface="Arial" panose="020B0604020202020204" pitchFamily="34" charset="0"/>
              <a:buChar char="•"/>
              <a:defRPr/>
            </a:pPr>
            <a:r>
              <a:rPr lang="en-US" kern="0" dirty="0">
                <a:ea typeface="Segoe UI Semilight" charset="0"/>
                <a:cs typeface="Segoe UI Semilight" charset="0"/>
              </a:rPr>
              <a:t>This area will show you past paid invoices and open invoices that you are able to pay. </a:t>
            </a:r>
            <a:br>
              <a:rPr lang="en-US" kern="0" dirty="0">
                <a:ea typeface="Segoe UI Semilight" charset="0"/>
                <a:cs typeface="Segoe UI Semilight" charset="0"/>
              </a:rPr>
            </a:br>
            <a:endParaRPr lang="en-US" kern="0" dirty="0">
              <a:ea typeface="Segoe UI Semilight" charset="0"/>
              <a:cs typeface="Segoe UI Semilight" charset="0"/>
            </a:endParaRPr>
          </a:p>
          <a:p>
            <a:pPr marL="342900" lvl="0" indent="-342900">
              <a:buFont typeface="Arial" panose="020B0604020202020204" pitchFamily="34" charset="0"/>
              <a:buChar char="•"/>
              <a:defRPr/>
            </a:pPr>
            <a:r>
              <a:rPr lang="en-US" kern="0" dirty="0">
                <a:ea typeface="Segoe UI Semilight" charset="0"/>
                <a:cs typeface="Segoe UI Semilight" charset="0"/>
              </a:rPr>
              <a:t>To open any of these invoices, simply click on the Invoice ID to view the invoice.</a:t>
            </a:r>
            <a:br>
              <a:rPr lang="en-US" kern="0" dirty="0">
                <a:ea typeface="Segoe UI Semilight" charset="0"/>
                <a:cs typeface="Segoe UI Semilight" charset="0"/>
              </a:rPr>
            </a:br>
            <a:endParaRPr lang="en-US" i="1" kern="0" dirty="0">
              <a:ea typeface="Segoe UI Semilight" charset="0"/>
              <a:cs typeface="Segoe UI Semilight" charset="0"/>
            </a:endParaRPr>
          </a:p>
        </p:txBody>
      </p:sp>
      <p:pic>
        <p:nvPicPr>
          <p:cNvPr id="8" name="Picture 7">
            <a:extLst>
              <a:ext uri="{FF2B5EF4-FFF2-40B4-BE49-F238E27FC236}">
                <a16:creationId xmlns:a16="http://schemas.microsoft.com/office/drawing/2014/main" id="{77034369-B6AE-8D43-B479-1EF26E1CE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888" y="0"/>
            <a:ext cx="6695920" cy="6858000"/>
          </a:xfrm>
          <a:prstGeom prst="rect">
            <a:avLst/>
          </a:prstGeom>
        </p:spPr>
      </p:pic>
    </p:spTree>
    <p:extLst>
      <p:ext uri="{BB962C8B-B14F-4D97-AF65-F5344CB8AC3E}">
        <p14:creationId xmlns:p14="http://schemas.microsoft.com/office/powerpoint/2010/main" val="201487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966952" y="1204108"/>
            <a:ext cx="2669406" cy="1781175"/>
          </a:xfrm>
        </p:spPr>
        <p:txBody>
          <a:bodyPr vert="horz" lIns="91440" tIns="45720" rIns="91440" bIns="45720" rtlCol="0" anchor="ctr">
            <a:normAutofit/>
          </a:bodyPr>
          <a:lstStyle/>
          <a:p>
            <a:pPr lvl="0">
              <a:defRPr/>
            </a:pPr>
            <a:r>
              <a:rPr lang="en-US" sz="3200" b="1" kern="0" dirty="0">
                <a:solidFill>
                  <a:schemeClr val="bg1"/>
                </a:solidFill>
                <a:ea typeface="Segoe UI Semibold" charset="0"/>
                <a:cs typeface="Segoe UI Semibold" charset="0"/>
              </a:rPr>
              <a:t>Pay Your Invoices</a:t>
            </a:r>
          </a:p>
        </p:txBody>
      </p:sp>
      <p:sp>
        <p:nvSpPr>
          <p:cNvPr id="3" name="TextBox 2">
            <a:extLst>
              <a:ext uri="{FF2B5EF4-FFF2-40B4-BE49-F238E27FC236}">
                <a16:creationId xmlns:a16="http://schemas.microsoft.com/office/drawing/2014/main" id="{3966CA1B-C203-BC48-8EB7-B579DB5982AA}"/>
              </a:ext>
            </a:extLst>
          </p:cNvPr>
          <p:cNvSpPr txBox="1"/>
          <p:nvPr/>
        </p:nvSpPr>
        <p:spPr>
          <a:xfrm>
            <a:off x="643468" y="3404422"/>
            <a:ext cx="4667377" cy="3130337"/>
          </a:xfrm>
          <a:prstGeom prst="rect">
            <a:avLst/>
          </a:prstGeom>
        </p:spPr>
        <p:txBody>
          <a:bodyPr vert="horz" lIns="91440" tIns="45720" rIns="91440" bIns="45720" rtlCol="0">
            <a:normAutofit fontScale="92500"/>
          </a:bodyPr>
          <a:lstStyle/>
          <a:p>
            <a:r>
              <a:rPr lang="en-US" sz="2400" dirty="0"/>
              <a:t>Once you have clicked on the Invoice ID, you have the option to pay an open invoice or download an invoice. </a:t>
            </a:r>
          </a:p>
          <a:p>
            <a:endParaRPr lang="en-US" sz="2400" dirty="0"/>
          </a:p>
          <a:p>
            <a:r>
              <a:rPr lang="en-US" sz="2400" b="1" dirty="0"/>
              <a:t>Paying an Invoice: </a:t>
            </a:r>
            <a:r>
              <a:rPr lang="en-US" sz="2400" dirty="0"/>
              <a:t>Paying an invoice couldn’t be easier. Simply click on the button at the bottom ‘Pay Now’. Our payment area will come up for you to enter your card and billing information. </a:t>
            </a:r>
          </a:p>
          <a:p>
            <a:pPr indent="-228600">
              <a:lnSpc>
                <a:spcPct val="90000"/>
              </a:lnSpc>
              <a:spcAft>
                <a:spcPts val="600"/>
              </a:spcAft>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363974" cy="3415622"/>
          </a:xfrm>
          <a:prstGeom prst="rect">
            <a:avLst/>
          </a:prstGeom>
        </p:spPr>
        <p:txBody>
          <a:bodyPr vert="horz" lIns="91440" tIns="45720" rIns="91440" bIns="45720" rtlCol="0">
            <a:normAutofit/>
          </a:bodyPr>
          <a:lstStyle/>
          <a:p>
            <a:pPr lvl="0">
              <a:lnSpc>
                <a:spcPct val="90000"/>
              </a:lnSpc>
              <a:spcAft>
                <a:spcPts val="600"/>
              </a:spcAft>
              <a:defRPr/>
            </a:pPr>
            <a:br>
              <a:rPr lang="en-US" sz="1600" dirty="0">
                <a:solidFill>
                  <a:schemeClr val="bg1"/>
                </a:solidFill>
              </a:rPr>
            </a:b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pic>
        <p:nvPicPr>
          <p:cNvPr id="10" name="Picture 9">
            <a:extLst>
              <a:ext uri="{FF2B5EF4-FFF2-40B4-BE49-F238E27FC236}">
                <a16:creationId xmlns:a16="http://schemas.microsoft.com/office/drawing/2014/main" id="{9DDAFD1C-6F3A-064B-A747-B2D6A31F2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607" y="0"/>
            <a:ext cx="6615332" cy="6858000"/>
          </a:xfrm>
          <a:prstGeom prst="rect">
            <a:avLst/>
          </a:prstGeom>
        </p:spPr>
      </p:pic>
    </p:spTree>
    <p:extLst>
      <p:ext uri="{BB962C8B-B14F-4D97-AF65-F5344CB8AC3E}">
        <p14:creationId xmlns:p14="http://schemas.microsoft.com/office/powerpoint/2010/main" val="385744695"/>
      </p:ext>
    </p:extLst>
  </p:cSld>
  <p:clrMapOvr>
    <a:masterClrMapping/>
  </p:clrMapOvr>
</p:sld>
</file>

<file path=ppt/theme/theme1.xml><?xml version="1.0" encoding="utf-8"?>
<a:theme xmlns:a="http://schemas.openxmlformats.org/drawingml/2006/main" name="1_Office Theme">
  <a:themeElements>
    <a:clrScheme name="WebLink">
      <a:dk1>
        <a:srgbClr val="0675AA"/>
      </a:dk1>
      <a:lt1>
        <a:srgbClr val="FFFFFF"/>
      </a:lt1>
      <a:dk2>
        <a:srgbClr val="2D2D2D"/>
      </a:dk2>
      <a:lt2>
        <a:srgbClr val="E7E6E6"/>
      </a:lt2>
      <a:accent1>
        <a:srgbClr val="D2B132"/>
      </a:accent1>
      <a:accent2>
        <a:srgbClr val="AC1E2D"/>
      </a:accent2>
      <a:accent3>
        <a:srgbClr val="F1A01F"/>
      </a:accent3>
      <a:accent4>
        <a:srgbClr val="549743"/>
      </a:accent4>
      <a:accent5>
        <a:srgbClr val="7853A2"/>
      </a:accent5>
      <a:accent6>
        <a:srgbClr val="000000"/>
      </a:accent6>
      <a:hlink>
        <a:srgbClr val="64A454"/>
      </a:hlink>
      <a:folHlink>
        <a:srgbClr val="7853A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1495</Words>
  <Application>Microsoft Macintosh PowerPoint</Application>
  <PresentationFormat>Widescreen</PresentationFormat>
  <Paragraphs>140</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Segoe UI</vt:lpstr>
      <vt:lpstr>Segoe UI Light</vt:lpstr>
      <vt:lpstr>Segoe UI Semibold</vt:lpstr>
      <vt:lpstr>Segoe UI Semilight</vt:lpstr>
      <vt:lpstr>1_Office Theme</vt:lpstr>
      <vt:lpstr>PowerPoint Presentation</vt:lpstr>
      <vt:lpstr>Membership Has its Privileges</vt:lpstr>
      <vt:lpstr>PowerPoint Presentation</vt:lpstr>
      <vt:lpstr>What Can I Do Here?</vt:lpstr>
      <vt:lpstr>PowerPoint Presentation</vt:lpstr>
      <vt:lpstr>My Profile</vt:lpstr>
      <vt:lpstr>Message History</vt:lpstr>
      <vt:lpstr>View your Invoices</vt:lpstr>
      <vt:lpstr>Pay Your Invoices</vt:lpstr>
      <vt:lpstr> How to Renew Your Membership</vt:lpstr>
      <vt:lpstr>Pay Your Renewal Invoice</vt:lpstr>
      <vt:lpstr>PowerPoint Presentation</vt:lpstr>
      <vt:lpstr>Renew From Your Profile</vt:lpstr>
      <vt:lpstr>Organization Structure </vt:lpstr>
      <vt:lpstr>   Key Contacts</vt:lpstr>
      <vt:lpstr>   Key Contacts</vt:lpstr>
      <vt:lpstr>PowerPoint Presentation</vt:lpstr>
      <vt:lpstr>Member Directory</vt:lpstr>
      <vt:lpstr>Connections</vt:lpstr>
      <vt:lpstr>My Features</vt:lpstr>
      <vt:lpstr>Circles</vt:lpstr>
      <vt:lpstr>Photos</vt:lpstr>
      <vt:lpstr>Inbox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Sue Findlater</dc:creator>
  <cp:lastModifiedBy>Lena Moran</cp:lastModifiedBy>
  <cp:revision>6</cp:revision>
  <dcterms:created xsi:type="dcterms:W3CDTF">2018-11-13T18:09:10Z</dcterms:created>
  <dcterms:modified xsi:type="dcterms:W3CDTF">2022-03-29T04:30:04Z</dcterms:modified>
</cp:coreProperties>
</file>