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14"/>
  </p:notesMasterIdLst>
  <p:sldIdLst>
    <p:sldId id="3264" r:id="rId6"/>
    <p:sldId id="3252" r:id="rId7"/>
    <p:sldId id="3265" r:id="rId8"/>
    <p:sldId id="3266" r:id="rId9"/>
    <p:sldId id="3271" r:id="rId10"/>
    <p:sldId id="3272" r:id="rId11"/>
    <p:sldId id="3262" r:id="rId12"/>
    <p:sldId id="32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harb, Alexandra" initials="BA" lastIdx="10" clrIdx="0">
    <p:extLst>
      <p:ext uri="{19B8F6BF-5375-455C-9EA6-DF929625EA0E}">
        <p15:presenceInfo xmlns:p15="http://schemas.microsoft.com/office/powerpoint/2012/main" userId="S::abouharb@deloitte.com::8202cf65-1892-431d-9bcc-420e6c32ffc6" providerId="AD"/>
      </p:ext>
    </p:extLst>
  </p:cmAuthor>
  <p:cmAuthor id="2" name="Anderson, Lindsey" initials="AL" lastIdx="2" clrIdx="1">
    <p:extLst>
      <p:ext uri="{19B8F6BF-5375-455C-9EA6-DF929625EA0E}">
        <p15:presenceInfo xmlns:p15="http://schemas.microsoft.com/office/powerpoint/2012/main" userId="S::lindsanderson@deloitte.com::a35c962c-50d6-43c7-a4b1-56c1ea2c1840" providerId="AD"/>
      </p:ext>
    </p:extLst>
  </p:cmAuthor>
  <p:cmAuthor id="3" name="Adams, Leon" initials="AL" lastIdx="21" clrIdx="3">
    <p:extLst>
      <p:ext uri="{19B8F6BF-5375-455C-9EA6-DF929625EA0E}">
        <p15:presenceInfo xmlns:p15="http://schemas.microsoft.com/office/powerpoint/2012/main" userId="S::leadams@deloitte.com::564ed8ac-2fc6-422f-a2f0-5ba745ed6ef2" providerId="AD"/>
      </p:ext>
    </p:extLst>
  </p:cmAuthor>
  <p:cmAuthor id="4" name="Powell, George" initials="PG" lastIdx="26" clrIdx="4">
    <p:extLst>
      <p:ext uri="{19B8F6BF-5375-455C-9EA6-DF929625EA0E}">
        <p15:presenceInfo xmlns:p15="http://schemas.microsoft.com/office/powerpoint/2012/main" userId="S::geopowell@deloitte.com::993374ed-8767-4129-9fc8-4e8e23991894" providerId="AD"/>
      </p:ext>
    </p:extLst>
  </p:cmAuthor>
  <p:cmAuthor id="5" name="Janies, Jeffery" initials="JJ" lastIdx="8" clrIdx="5">
    <p:extLst>
      <p:ext uri="{19B8F6BF-5375-455C-9EA6-DF929625EA0E}">
        <p15:presenceInfo xmlns:p15="http://schemas.microsoft.com/office/powerpoint/2012/main" userId="S::jjanies@deloitte.com::404c56e2-811b-48d0-992f-a01ca83ea559" providerId="AD"/>
      </p:ext>
    </p:extLst>
  </p:cmAuthor>
  <p:cmAuthor id="6" name="Hobson, Sandra SES OSD DOTE (USA)" initials="HSSOD(" lastIdx="8" clrIdx="6">
    <p:extLst>
      <p:ext uri="{19B8F6BF-5375-455C-9EA6-DF929625EA0E}">
        <p15:presenceInfo xmlns:p15="http://schemas.microsoft.com/office/powerpoint/2012/main" userId="S-1-5-21-412667653-668731278-4213794525-90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EF5"/>
    <a:srgbClr val="297FD5"/>
    <a:srgbClr val="73BDDF"/>
    <a:srgbClr val="29A8D6"/>
    <a:srgbClr val="C8EBF3"/>
    <a:srgbClr val="86BC25"/>
    <a:srgbClr val="407EC9"/>
    <a:srgbClr val="2C5234"/>
    <a:srgbClr val="0097A9"/>
    <a:srgbClr val="DC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6A134-E2B2-406B-B9D8-2A1504044595}" v="876" dt="2022-06-16T11:53:05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298" autoAdjust="0"/>
  </p:normalViewPr>
  <p:slideViewPr>
    <p:cSldViewPr snapToGrid="0">
      <p:cViewPr varScale="1">
        <p:scale>
          <a:sx n="98" d="100"/>
          <a:sy n="9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30A4-3A7C-4064-828E-C42F221C439E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561D-F414-40CA-9BA7-FF62FB7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Proposed cover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561D-F414-40CA-9BA7-FF62FB702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6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6998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192449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89031"/>
      </p:ext>
    </p:extLst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4217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9311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861621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D2C89E6-B964-4193-825B-B4DBA3ED9CB7}"/>
              </a:ext>
            </a:extLst>
          </p:cNvPr>
          <p:cNvSpPr txBox="1">
            <a:spLocks/>
          </p:cNvSpPr>
          <p:nvPr userDrawn="1"/>
        </p:nvSpPr>
        <p:spPr>
          <a:xfrm>
            <a:off x="914971" y="466344"/>
            <a:ext cx="3355848" cy="20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0" cap="all" spc="250" normalizeH="0" baseline="0" noProof="0">
                <a:ln>
                  <a:noFill/>
                </a:ln>
                <a:solidFill>
                  <a:srgbClr val="787878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Navy OT&amp;E capacity study</a:t>
            </a:r>
          </a:p>
        </p:txBody>
      </p:sp>
    </p:spTree>
    <p:extLst>
      <p:ext uri="{BB962C8B-B14F-4D97-AF65-F5344CB8AC3E}">
        <p14:creationId xmlns:p14="http://schemas.microsoft.com/office/powerpoint/2010/main" val="2392408577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193027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722639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00" y="182653"/>
            <a:ext cx="1237673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8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269811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291965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67E7F2-9318-48F3-9358-E4C77A222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94D04F-AE78-4EA1-9477-502242752D63}"/>
              </a:ext>
            </a:extLst>
          </p:cNvPr>
          <p:cNvSpPr/>
          <p:nvPr userDrawn="1"/>
        </p:nvSpPr>
        <p:spPr>
          <a:xfrm>
            <a:off x="16332" y="0"/>
            <a:ext cx="12188952" cy="6856718"/>
          </a:xfrm>
          <a:prstGeom prst="rect">
            <a:avLst/>
          </a:prstGeom>
          <a:gradFill>
            <a:gsLst>
              <a:gs pos="32000">
                <a:sysClr val="windowText" lastClr="000000">
                  <a:lumMod val="72000"/>
                  <a:alpha val="84000"/>
                </a:sysClr>
              </a:gs>
              <a:gs pos="100000">
                <a:srgbClr val="BFBFBF">
                  <a:lumMod val="25000"/>
                  <a:alpha val="73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2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2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745975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391877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41165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612660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907386"/>
      </p:ext>
    </p:extLst>
  </p:cSld>
  <p:clrMapOvr>
    <a:masterClrMapping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759862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401856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374103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9624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2579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3155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2874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9943"/>
      </p:ext>
    </p:extLst>
  </p:cSld>
  <p:clrMapOvr>
    <a:masterClrMapping/>
  </p:clrMapOvr>
  <p:transition>
    <p:fade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1961"/>
      </p:ext>
    </p:extLst>
  </p:cSld>
  <p:clrMapOvr>
    <a:masterClrMapping/>
  </p:clrMapOvr>
  <p:transition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6214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1527"/>
      </p:ext>
    </p:extLst>
  </p:cSld>
  <p:clrMapOvr>
    <a:masterClrMapping/>
  </p:clrMapOvr>
  <p:transition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8792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Presentation title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3" y="6477000"/>
            <a:ext cx="5355167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8" y="6477001"/>
            <a:ext cx="307975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67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867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239058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962805"/>
      </p:ext>
    </p:extLst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irc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00" y="182653"/>
            <a:ext cx="1237673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933313"/>
      </p:ext>
    </p:extLst>
  </p:cSld>
  <p:clrMapOvr>
    <a:masterClrMapping/>
  </p:clrMapOvr>
  <p:transition>
    <p:fade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788727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00" y="182653"/>
            <a:ext cx="1237673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4790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15402746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1580872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80034428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 baseline="0">
                <a:solidFill>
                  <a:schemeClr val="accent2"/>
                </a:solidFill>
              </a:defRPr>
            </a:lvl1pPr>
            <a:lvl2pPr>
              <a:defRPr sz="6000">
                <a:solidFill>
                  <a:schemeClr val="accent2"/>
                </a:solidFill>
              </a:defRPr>
            </a:lvl2pPr>
            <a:lvl3pPr>
              <a:defRPr sz="6000">
                <a:solidFill>
                  <a:schemeClr val="accent2"/>
                </a:solidFill>
              </a:defRPr>
            </a:lvl3pPr>
            <a:lvl4pPr>
              <a:defRPr sz="6000">
                <a:solidFill>
                  <a:schemeClr val="accent2"/>
                </a:solidFill>
              </a:defRPr>
            </a:lvl4pPr>
            <a:lvl5pPr>
              <a:defRPr sz="6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43029846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7" y="1818068"/>
            <a:ext cx="3748097" cy="3007406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  <a:lvl2pPr>
              <a:defRPr sz="4800">
                <a:solidFill>
                  <a:schemeClr val="accent2"/>
                </a:solidFill>
              </a:defRPr>
            </a:lvl2pPr>
            <a:lvl3pPr>
              <a:defRPr sz="4800">
                <a:solidFill>
                  <a:schemeClr val="accent2"/>
                </a:solidFill>
              </a:defRPr>
            </a:lvl3pPr>
            <a:lvl4pPr>
              <a:defRPr sz="4800">
                <a:solidFill>
                  <a:schemeClr val="accent2"/>
                </a:solidFill>
              </a:defRPr>
            </a:lvl4pPr>
            <a:lvl5pPr>
              <a:defRPr sz="4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039287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3" y="319071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07719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3" y="319071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0EAEECE-DEBF-4FC6-96A8-FFF010411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799227-16A9-4579-A0FA-AA66866778DC}"/>
              </a:ext>
            </a:extLst>
          </p:cNvPr>
          <p:cNvSpPr/>
          <p:nvPr userDrawn="1"/>
        </p:nvSpPr>
        <p:spPr>
          <a:xfrm>
            <a:off x="16332" y="0"/>
            <a:ext cx="12188952" cy="6856718"/>
          </a:xfrm>
          <a:prstGeom prst="rect">
            <a:avLst/>
          </a:prstGeom>
          <a:gradFill>
            <a:gsLst>
              <a:gs pos="32000">
                <a:sysClr val="windowText" lastClr="000000">
                  <a:lumMod val="72000"/>
                  <a:alpha val="84000"/>
                </a:sysClr>
              </a:gs>
              <a:gs pos="100000">
                <a:srgbClr val="BFBFBF">
                  <a:lumMod val="25000"/>
                  <a:alpha val="73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6250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00" y="182653"/>
            <a:ext cx="1237673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6191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3" y="319071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1710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ild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328" y="4440617"/>
            <a:ext cx="1237673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145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T_Water_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73" y="544113"/>
            <a:ext cx="9893143" cy="5943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1636" spc="-38" dirty="0">
                <a:latin typeface="+mj-lt"/>
              </a:defRPr>
            </a:lvl1pPr>
          </a:lstStyle>
          <a:p>
            <a:pPr lvl="0" defTabSz="350684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2375" y="1028702"/>
            <a:ext cx="9892839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614"/>
            </a:lvl1pPr>
          </a:lstStyle>
          <a:p>
            <a:pPr marL="116894" lvl="0" indent="-116894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1" y="343794"/>
            <a:ext cx="3355848" cy="20320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 sz="461" b="1" kern="0" cap="all" spc="127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16894" lvl="0" indent="-116894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523563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043" y="1219199"/>
            <a:ext cx="11560053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D40"/>
                </a:solidFill>
              </a:defRPr>
            </a:lvl2pPr>
          </a:lstStyle>
          <a:p>
            <a:pPr lvl="0"/>
            <a:r>
              <a:rPr lang="en-US"/>
              <a:t>Can you use a picture instead of words?</a:t>
            </a:r>
          </a:p>
          <a:p>
            <a:pPr lvl="0"/>
            <a:endParaRPr lang="en-US"/>
          </a:p>
          <a:p>
            <a:pPr lvl="0"/>
            <a:r>
              <a:rPr lang="en-US"/>
              <a:t>If you add text, be concise - avoid long, full sentences. </a:t>
            </a:r>
          </a:p>
          <a:p>
            <a:pPr lvl="1"/>
            <a:r>
              <a:rPr lang="en-US"/>
              <a:t>Use bullets sparingly and thoughtfully.</a:t>
            </a:r>
          </a:p>
          <a:p>
            <a:pPr lvl="0"/>
            <a:endParaRPr lang="en-US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300755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36445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3" y="6310712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703" y="364333"/>
            <a:ext cx="10972800" cy="738664"/>
          </a:xfrm>
        </p:spPr>
        <p:txBody>
          <a:bodyPr/>
          <a:lstStyle>
            <a:lvl1pPr>
              <a:defRPr b="1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br>
              <a:rPr lang="en-US"/>
            </a:br>
            <a:r>
              <a:rPr lang="en-US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703" y="1371600"/>
            <a:ext cx="109728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baseline="0">
                <a:solidFill>
                  <a:srgbClr val="002D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0747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rgbClr val="002D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14350" indent="0">
              <a:lnSpc>
                <a:spcPct val="90000"/>
              </a:lnSpc>
              <a:buNone/>
              <a:defRPr>
                <a:solidFill>
                  <a:srgbClr val="002D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Main Section</a:t>
            </a:r>
          </a:p>
          <a:p>
            <a:pPr lvl="1"/>
            <a:r>
              <a:rPr lang="en-US"/>
              <a:t>Subsection</a:t>
            </a:r>
          </a:p>
          <a:p>
            <a:pPr lvl="2"/>
            <a:r>
              <a:rPr lang="en-US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703" y="6205538"/>
            <a:ext cx="9765308" cy="55086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05875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6F27FB-4500-4B01-B367-4F34A0A08574}"/>
              </a:ext>
            </a:extLst>
          </p:cNvPr>
          <p:cNvCxnSpPr/>
          <p:nvPr userDrawn="1"/>
        </p:nvCxnSpPr>
        <p:spPr>
          <a:xfrm>
            <a:off x="641272" y="510638"/>
            <a:ext cx="0" cy="594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0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1894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6748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9626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0210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tags" Target="../tags/tag1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image" Target="../media/image3.emf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EA29AEF-FF64-4368-BFE6-3D86BA05E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D6AA99-6C38-4F2A-B8CF-B72C1855EAD4}"/>
              </a:ext>
            </a:extLst>
          </p:cNvPr>
          <p:cNvSpPr/>
          <p:nvPr userDrawn="1"/>
        </p:nvSpPr>
        <p:spPr>
          <a:xfrm>
            <a:off x="16332" y="0"/>
            <a:ext cx="12188952" cy="6856718"/>
          </a:xfrm>
          <a:prstGeom prst="rect">
            <a:avLst/>
          </a:prstGeom>
          <a:gradFill>
            <a:gsLst>
              <a:gs pos="32000">
                <a:schemeClr val="tx1">
                  <a:lumMod val="72000"/>
                  <a:alpha val="84000"/>
                </a:schemeClr>
              </a:gs>
              <a:gs pos="100000">
                <a:schemeClr val="bg2">
                  <a:lumMod val="25000"/>
                  <a:alpha val="7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67768"/>
            <a:ext cx="12175667" cy="89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D0A36705-3F6E-4AF6-A3B0-CEE0542A16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b="1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70AD4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C5871-7F9A-4F73-A8B9-CB3C5F107C5A}"/>
              </a:ext>
            </a:extLst>
          </p:cNvPr>
          <p:cNvSpPr txBox="1"/>
          <p:nvPr userDrawn="1"/>
        </p:nvSpPr>
        <p:spPr>
          <a:xfrm>
            <a:off x="11772011" y="6463280"/>
            <a:ext cx="230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1200">
                <a:solidFill>
                  <a:prstClr val="black"/>
                </a:solidFill>
                <a:latin typeface="+mn-lt"/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120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9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orient="horz" pos="408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739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" y="6081222"/>
            <a:ext cx="552130" cy="55213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57749827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8" imgW="270" imgH="270" progId="TCLayout.ActiveDocument.1">
                  <p:embed/>
                </p:oleObj>
              </mc:Choice>
              <mc:Fallback>
                <p:oleObj name="think-cell Slide" r:id="rId5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158" y="6476999"/>
            <a:ext cx="51246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DOT&amp;E</a:t>
            </a:r>
            <a:r>
              <a:rPr lang="en-US" sz="800" baseline="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Strategy Update 2022</a:t>
            </a:r>
            <a:endParaRPr lang="en-US" sz="8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2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hips in the ocean&#10;&#10;Description automatically generated with medium confidence">
            <a:extLst>
              <a:ext uri="{FF2B5EF4-FFF2-40B4-BE49-F238E27FC236}">
                <a16:creationId xmlns:a16="http://schemas.microsoft.com/office/drawing/2014/main" id="{25BC512A-1355-47CC-9469-3A8C4471B5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0" y="3336587"/>
            <a:ext cx="5691740" cy="3489120"/>
          </a:xfrm>
          <a:prstGeom prst="rect">
            <a:avLst/>
          </a:prstGeom>
        </p:spPr>
      </p:pic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CA54BD-CA79-4152-B434-7091B2D23A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0" y="32293"/>
            <a:ext cx="5732836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CA173-65E4-4F15-A9C2-4367BF4A6F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413"/>
            <a:ext cx="6096000" cy="3531853"/>
          </a:xfrm>
          <a:prstGeom prst="rect">
            <a:avLst/>
          </a:prstGeom>
        </p:spPr>
      </p:pic>
      <p:pic>
        <p:nvPicPr>
          <p:cNvPr id="12" name="Picture 11" descr="A group of men standing next to a model airplane&#10;&#10;Description automatically generated with low confidence">
            <a:extLst>
              <a:ext uri="{FF2B5EF4-FFF2-40B4-BE49-F238E27FC236}">
                <a16:creationId xmlns:a16="http://schemas.microsoft.com/office/drawing/2014/main" id="{C1271CE3-67F3-407A-A214-04D6BB55A0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13"/>
            <a:ext cx="5612860" cy="3200400"/>
          </a:xfrm>
          <a:prstGeom prst="rect">
            <a:avLst/>
          </a:prstGeom>
        </p:spPr>
      </p:pic>
      <p:pic>
        <p:nvPicPr>
          <p:cNvPr id="17" name="Picture 16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EC6D3AD5-5152-4CFF-A5EB-91C0B5D5D3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33" y="2086840"/>
            <a:ext cx="5243336" cy="2765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0D2EE54-BE78-447C-8D38-2EBBCD48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78" y="1180720"/>
            <a:ext cx="1883396" cy="18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B7A510F-7292-48C3-B75C-D8F5C5CC6706}"/>
              </a:ext>
            </a:extLst>
          </p:cNvPr>
          <p:cNvGrpSpPr/>
          <p:nvPr/>
        </p:nvGrpSpPr>
        <p:grpSpPr>
          <a:xfrm>
            <a:off x="2839053" y="3188213"/>
            <a:ext cx="6776641" cy="2337001"/>
            <a:chOff x="2849101" y="2816520"/>
            <a:chExt cx="6776641" cy="233700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FB4F33-E4DE-4BED-8472-E7618211388F}"/>
                </a:ext>
              </a:extLst>
            </p:cNvPr>
            <p:cNvCxnSpPr>
              <a:cxnSpLocks/>
            </p:cNvCxnSpPr>
            <p:nvPr/>
          </p:nvCxnSpPr>
          <p:spPr>
            <a:xfrm>
              <a:off x="4149131" y="3507377"/>
              <a:ext cx="3913833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6"/>
                  </a:gs>
                  <a:gs pos="53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2AD362-3B97-4EF6-B778-FBD5EBAD5F7B}"/>
                </a:ext>
              </a:extLst>
            </p:cNvPr>
            <p:cNvCxnSpPr>
              <a:cxnSpLocks/>
            </p:cNvCxnSpPr>
            <p:nvPr/>
          </p:nvCxnSpPr>
          <p:spPr>
            <a:xfrm>
              <a:off x="4149131" y="4309738"/>
              <a:ext cx="3913833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6"/>
                  </a:gs>
                  <a:gs pos="53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6">
              <a:extLst>
                <a:ext uri="{FF2B5EF4-FFF2-40B4-BE49-F238E27FC236}">
                  <a16:creationId xmlns:a16="http://schemas.microsoft.com/office/drawing/2014/main" id="{17FB95C9-87C5-4787-AF6B-E6B5B0EB77E0}"/>
                </a:ext>
              </a:extLst>
            </p:cNvPr>
            <p:cNvSpPr txBox="1">
              <a:spLocks/>
            </p:cNvSpPr>
            <p:nvPr/>
          </p:nvSpPr>
          <p:spPr>
            <a:xfrm>
              <a:off x="2849101" y="2816520"/>
              <a:ext cx="6776641" cy="736576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vert="horz" lIns="0" tIns="0" rIns="0" bIns="0" rtlCol="0" anchor="t" anchorCtr="0">
              <a:noAutofit/>
              <a:scene3d>
                <a:camera prst="orthographicFront"/>
                <a:lightRig rig="chilly" dir="t"/>
              </a:scene3d>
              <a:sp3d extrusionH="44450">
                <a:bevelB w="38100" h="38100"/>
              </a:sp3d>
            </a:bodyPr>
            <a:lstStyle>
              <a:defPPr>
                <a:defRPr lang="en-US"/>
              </a:defPPr>
              <a:lvl1pPr defTabSz="1219170">
                <a:lnSpc>
                  <a:spcPct val="114000"/>
                </a:lnSpc>
                <a:spcBef>
                  <a:spcPct val="0"/>
                </a:spcBef>
                <a:buNone/>
                <a:defRPr sz="2800">
                  <a:solidFill>
                    <a:schemeClr val="bg1"/>
                  </a:solidFill>
                  <a:latin typeface="Chronicle Display Black" pitchFamily="50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DOT&amp;E Strategy Update 2022</a:t>
              </a:r>
            </a:p>
          </p:txBody>
        </p:sp>
        <p:sp>
          <p:nvSpPr>
            <p:cNvPr id="24" name="Title 6">
              <a:extLst>
                <a:ext uri="{FF2B5EF4-FFF2-40B4-BE49-F238E27FC236}">
                  <a16:creationId xmlns:a16="http://schemas.microsoft.com/office/drawing/2014/main" id="{2C0D7585-773A-40C7-8A46-BD924EDFD46E}"/>
                </a:ext>
              </a:extLst>
            </p:cNvPr>
            <p:cNvSpPr txBox="1">
              <a:spLocks/>
            </p:cNvSpPr>
            <p:nvPr/>
          </p:nvSpPr>
          <p:spPr>
            <a:xfrm>
              <a:off x="4669069" y="3750547"/>
              <a:ext cx="2873957" cy="3617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defTabSz="1219170">
                <a:lnSpc>
                  <a:spcPct val="114000"/>
                </a:lnSpc>
                <a:spcBef>
                  <a:spcPct val="0"/>
                </a:spcBef>
                <a:buNone/>
                <a:defRPr sz="2800">
                  <a:solidFill>
                    <a:schemeClr val="bg1"/>
                  </a:solidFill>
                  <a:latin typeface="Chronicle Display Black" pitchFamily="50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 July, 2022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FE7CF0-EC7D-4DC3-A410-D08D2C108E96}"/>
                </a:ext>
              </a:extLst>
            </p:cNvPr>
            <p:cNvSpPr txBox="1"/>
            <p:nvPr/>
          </p:nvSpPr>
          <p:spPr>
            <a:xfrm>
              <a:off x="3591447" y="450719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Dr. Raymond O’Toole, Jr.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Principal Deputy Director, Operational Test and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7196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2580" y="3429000"/>
            <a:ext cx="7461198" cy="1725510"/>
          </a:xfrm>
        </p:spPr>
        <p:txBody>
          <a:bodyPr/>
          <a:lstStyle/>
          <a:p>
            <a:pPr algn="ctr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will transform test and evaluation to ensure the delivery of the world’s most capable warfighting systems at the speed of need. </a:t>
            </a: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B88023-8E70-42F6-95B8-7A916EBE6878}"/>
              </a:ext>
            </a:extLst>
          </p:cNvPr>
          <p:cNvSpPr txBox="1">
            <a:spLocks/>
          </p:cNvSpPr>
          <p:nvPr/>
        </p:nvSpPr>
        <p:spPr>
          <a:xfrm>
            <a:off x="161864" y="427921"/>
            <a:ext cx="11234416" cy="3640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60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3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3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3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3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Statement of Intent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8557E-53A0-4774-9B4B-307F0AFB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15" y="1493269"/>
            <a:ext cx="1371328" cy="1371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85FF6-8311-496D-80C7-93E2842B7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23"/>
          <a:stretch/>
        </p:blipFill>
        <p:spPr>
          <a:xfrm>
            <a:off x="8119053" y="1524400"/>
            <a:ext cx="3630367" cy="42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7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C0339-6EAB-472D-9AF6-C013C80D3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57" y="852537"/>
            <a:ext cx="8942487" cy="538009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FF9C0-A819-4B53-B68B-CDD038637104}"/>
              </a:ext>
            </a:extLst>
          </p:cNvPr>
          <p:cNvSpPr txBox="1"/>
          <p:nvPr/>
        </p:nvSpPr>
        <p:spPr>
          <a:xfrm>
            <a:off x="2228193" y="220717"/>
            <a:ext cx="77356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Our role in the 2022 National Defense Strategy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A9CD2-49F7-4345-A505-C3348156F2B3}"/>
              </a:ext>
            </a:extLst>
          </p:cNvPr>
          <p:cNvGrpSpPr/>
          <p:nvPr/>
        </p:nvGrpSpPr>
        <p:grpSpPr>
          <a:xfrm>
            <a:off x="3818317" y="1595507"/>
            <a:ext cx="5288558" cy="246221"/>
            <a:chOff x="385522" y="6093319"/>
            <a:chExt cx="5288558" cy="1800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DE502F-9AD6-49A1-BB0C-C62E7425437F}"/>
                </a:ext>
              </a:extLst>
            </p:cNvPr>
            <p:cNvGrpSpPr/>
            <p:nvPr/>
          </p:nvGrpSpPr>
          <p:grpSpPr>
            <a:xfrm>
              <a:off x="385522" y="6110272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118">
                <a:extLst>
                  <a:ext uri="{FF2B5EF4-FFF2-40B4-BE49-F238E27FC236}">
                    <a16:creationId xmlns:a16="http://schemas.microsoft.com/office/drawing/2014/main" id="{336F716D-66CF-4FD1-BD79-F417781AF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9">
                <a:extLst>
                  <a:ext uri="{FF2B5EF4-FFF2-40B4-BE49-F238E27FC236}">
                    <a16:creationId xmlns:a16="http://schemas.microsoft.com/office/drawing/2014/main" id="{FA82C658-61EC-4770-BDA0-D5B743FAA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20">
                <a:extLst>
                  <a:ext uri="{FF2B5EF4-FFF2-40B4-BE49-F238E27FC236}">
                    <a16:creationId xmlns:a16="http://schemas.microsoft.com/office/drawing/2014/main" id="{B54BA11A-5518-4AEA-9DB7-1C20A8841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21">
                <a:extLst>
                  <a:ext uri="{FF2B5EF4-FFF2-40B4-BE49-F238E27FC236}">
                    <a16:creationId xmlns:a16="http://schemas.microsoft.com/office/drawing/2014/main" id="{D2430EC5-FCCA-4DDB-9B18-A3427FBBC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2">
                <a:extLst>
                  <a:ext uri="{FF2B5EF4-FFF2-40B4-BE49-F238E27FC236}">
                    <a16:creationId xmlns:a16="http://schemas.microsoft.com/office/drawing/2014/main" id="{08440BF5-F8B8-4301-9E06-552B988F6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3">
                <a:extLst>
                  <a:ext uri="{FF2B5EF4-FFF2-40B4-BE49-F238E27FC236}">
                    <a16:creationId xmlns:a16="http://schemas.microsoft.com/office/drawing/2014/main" id="{CE5EA6AC-A670-44CE-A715-EA71AA1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52D1E0-A350-42FC-82F5-B6D5231D75C9}"/>
                </a:ext>
              </a:extLst>
            </p:cNvPr>
            <p:cNvSpPr txBox="1"/>
            <p:nvPr/>
          </p:nvSpPr>
          <p:spPr>
            <a:xfrm>
              <a:off x="956442" y="6093319"/>
              <a:ext cx="4717638" cy="1800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</a:rPr>
                <a:t>Engineering of Software-Reliant Systems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FD1EB1-5FE1-4870-848B-B5C58BFB50EF}"/>
              </a:ext>
            </a:extLst>
          </p:cNvPr>
          <p:cNvGrpSpPr/>
          <p:nvPr/>
        </p:nvGrpSpPr>
        <p:grpSpPr>
          <a:xfrm>
            <a:off x="3818317" y="2065864"/>
            <a:ext cx="1308507" cy="246221"/>
            <a:chOff x="6886860" y="6175899"/>
            <a:chExt cx="1308507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C49CF8-56F9-4018-8C6E-7CF07AC70E41}"/>
                </a:ext>
              </a:extLst>
            </p:cNvPr>
            <p:cNvSpPr txBox="1"/>
            <p:nvPr/>
          </p:nvSpPr>
          <p:spPr>
            <a:xfrm>
              <a:off x="7457986" y="6175899"/>
              <a:ext cx="7373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</a:rPr>
                <a:t>AI/ML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93AD55-8626-4CA4-A88D-C91C280BE35A}"/>
                </a:ext>
              </a:extLst>
            </p:cNvPr>
            <p:cNvGrpSpPr/>
            <p:nvPr/>
          </p:nvGrpSpPr>
          <p:grpSpPr>
            <a:xfrm>
              <a:off x="6886860" y="6212251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ectangle 118">
                <a:extLst>
                  <a:ext uri="{FF2B5EF4-FFF2-40B4-BE49-F238E27FC236}">
                    <a16:creationId xmlns:a16="http://schemas.microsoft.com/office/drawing/2014/main" id="{00F4A01A-0A3F-44FC-9B34-06E5D5250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9">
                <a:extLst>
                  <a:ext uri="{FF2B5EF4-FFF2-40B4-BE49-F238E27FC236}">
                    <a16:creationId xmlns:a16="http://schemas.microsoft.com/office/drawing/2014/main" id="{E6FD58B6-663D-452B-BC35-9D610E70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0">
                <a:extLst>
                  <a:ext uri="{FF2B5EF4-FFF2-40B4-BE49-F238E27FC236}">
                    <a16:creationId xmlns:a16="http://schemas.microsoft.com/office/drawing/2014/main" id="{8E79A752-DCDA-4971-973A-CB4BBEE3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1">
                <a:extLst>
                  <a:ext uri="{FF2B5EF4-FFF2-40B4-BE49-F238E27FC236}">
                    <a16:creationId xmlns:a16="http://schemas.microsoft.com/office/drawing/2014/main" id="{E9240C82-2AB4-4747-9999-7CA1CD9CB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2">
                <a:extLst>
                  <a:ext uri="{FF2B5EF4-FFF2-40B4-BE49-F238E27FC236}">
                    <a16:creationId xmlns:a16="http://schemas.microsoft.com/office/drawing/2014/main" id="{410CE3FD-8564-459A-9D51-BFEAA4176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3">
                <a:extLst>
                  <a:ext uri="{FF2B5EF4-FFF2-40B4-BE49-F238E27FC236}">
                    <a16:creationId xmlns:a16="http://schemas.microsoft.com/office/drawing/2014/main" id="{F6ADDA5B-2673-46CE-B0DF-F5B2BAA5A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2ADF64-DC79-4AE2-9653-895CA8F14810}"/>
              </a:ext>
            </a:extLst>
          </p:cNvPr>
          <p:cNvGrpSpPr/>
          <p:nvPr/>
        </p:nvGrpSpPr>
        <p:grpSpPr>
          <a:xfrm>
            <a:off x="3818317" y="2586944"/>
            <a:ext cx="3893946" cy="246221"/>
            <a:chOff x="385522" y="6093319"/>
            <a:chExt cx="3893946" cy="2462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3228992-8561-436C-B2E6-124B283EA9EC}"/>
                </a:ext>
              </a:extLst>
            </p:cNvPr>
            <p:cNvGrpSpPr/>
            <p:nvPr/>
          </p:nvGrpSpPr>
          <p:grpSpPr>
            <a:xfrm>
              <a:off x="385522" y="6110272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118">
                <a:extLst>
                  <a:ext uri="{FF2B5EF4-FFF2-40B4-BE49-F238E27FC236}">
                    <a16:creationId xmlns:a16="http://schemas.microsoft.com/office/drawing/2014/main" id="{C0EB950C-A6C1-4526-8319-FCAEF286D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9">
                <a:extLst>
                  <a:ext uri="{FF2B5EF4-FFF2-40B4-BE49-F238E27FC236}">
                    <a16:creationId xmlns:a16="http://schemas.microsoft.com/office/drawing/2014/main" id="{9E267BB1-C7E1-4D34-AB04-6A0FFA0F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0">
                <a:extLst>
                  <a:ext uri="{FF2B5EF4-FFF2-40B4-BE49-F238E27FC236}">
                    <a16:creationId xmlns:a16="http://schemas.microsoft.com/office/drawing/2014/main" id="{011C6A4F-9AF1-4844-91DD-D774623F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1">
                <a:extLst>
                  <a:ext uri="{FF2B5EF4-FFF2-40B4-BE49-F238E27FC236}">
                    <a16:creationId xmlns:a16="http://schemas.microsoft.com/office/drawing/2014/main" id="{24D4E2B9-3F17-4109-8030-1C7F5B881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2">
                <a:extLst>
                  <a:ext uri="{FF2B5EF4-FFF2-40B4-BE49-F238E27FC236}">
                    <a16:creationId xmlns:a16="http://schemas.microsoft.com/office/drawing/2014/main" id="{5B931AED-AADF-4BB0-95D3-7D422397A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3">
                <a:extLst>
                  <a:ext uri="{FF2B5EF4-FFF2-40B4-BE49-F238E27FC236}">
                    <a16:creationId xmlns:a16="http://schemas.microsoft.com/office/drawing/2014/main" id="{E452D6BF-21A7-4DA6-B76B-2F7787A78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B952D2-E90D-4126-89F6-9EE60BAB553F}"/>
                </a:ext>
              </a:extLst>
            </p:cNvPr>
            <p:cNvSpPr txBox="1"/>
            <p:nvPr/>
          </p:nvSpPr>
          <p:spPr>
            <a:xfrm>
              <a:off x="956442" y="6093319"/>
              <a:ext cx="332302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</a:rPr>
                <a:t>Joint All-Domain Operations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BB011A-3584-4155-9FD5-34473952F5F7}"/>
              </a:ext>
            </a:extLst>
          </p:cNvPr>
          <p:cNvGrpSpPr/>
          <p:nvPr/>
        </p:nvGrpSpPr>
        <p:grpSpPr>
          <a:xfrm>
            <a:off x="3834369" y="3039047"/>
            <a:ext cx="1109735" cy="246221"/>
            <a:chOff x="6886860" y="6175899"/>
            <a:chExt cx="1109735" cy="2462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937BDA-C122-450F-A93E-7C8F7E97350E}"/>
                </a:ext>
              </a:extLst>
            </p:cNvPr>
            <p:cNvSpPr txBox="1"/>
            <p:nvPr/>
          </p:nvSpPr>
          <p:spPr>
            <a:xfrm>
              <a:off x="7457986" y="6175899"/>
              <a:ext cx="53860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</a:rPr>
                <a:t>Data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2D3AC43-A01C-4243-A8B9-A587E7686E5D}"/>
                </a:ext>
              </a:extLst>
            </p:cNvPr>
            <p:cNvGrpSpPr/>
            <p:nvPr/>
          </p:nvGrpSpPr>
          <p:grpSpPr>
            <a:xfrm>
              <a:off x="6886860" y="6212251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Rectangle 118">
                <a:extLst>
                  <a:ext uri="{FF2B5EF4-FFF2-40B4-BE49-F238E27FC236}">
                    <a16:creationId xmlns:a16="http://schemas.microsoft.com/office/drawing/2014/main" id="{27140435-746B-44F5-9362-222F13D1F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9">
                <a:extLst>
                  <a:ext uri="{FF2B5EF4-FFF2-40B4-BE49-F238E27FC236}">
                    <a16:creationId xmlns:a16="http://schemas.microsoft.com/office/drawing/2014/main" id="{B8A384FE-C794-4B4C-8D24-89179695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0">
                <a:extLst>
                  <a:ext uri="{FF2B5EF4-FFF2-40B4-BE49-F238E27FC236}">
                    <a16:creationId xmlns:a16="http://schemas.microsoft.com/office/drawing/2014/main" id="{89335962-1065-4A2D-BFA4-6C26902BC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1">
                <a:extLst>
                  <a:ext uri="{FF2B5EF4-FFF2-40B4-BE49-F238E27FC236}">
                    <a16:creationId xmlns:a16="http://schemas.microsoft.com/office/drawing/2014/main" id="{C7049136-EDD5-4EB6-97A3-E979D0AE9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2">
                <a:extLst>
                  <a:ext uri="{FF2B5EF4-FFF2-40B4-BE49-F238E27FC236}">
                    <a16:creationId xmlns:a16="http://schemas.microsoft.com/office/drawing/2014/main" id="{C4AE80D8-F671-4584-9146-E6D361C33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23">
                <a:extLst>
                  <a:ext uri="{FF2B5EF4-FFF2-40B4-BE49-F238E27FC236}">
                    <a16:creationId xmlns:a16="http://schemas.microsoft.com/office/drawing/2014/main" id="{BCDF4B9A-C86E-4C16-A892-CCF6A02BC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0C48CC-49F2-4540-9721-D90FBD5D6350}"/>
              </a:ext>
            </a:extLst>
          </p:cNvPr>
          <p:cNvGrpSpPr/>
          <p:nvPr/>
        </p:nvGrpSpPr>
        <p:grpSpPr>
          <a:xfrm>
            <a:off x="3830933" y="3495910"/>
            <a:ext cx="2207792" cy="246221"/>
            <a:chOff x="6886860" y="6175899"/>
            <a:chExt cx="2207792" cy="24622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E79D66-FA3E-4C2E-B924-70076ACD3258}"/>
                </a:ext>
              </a:extLst>
            </p:cNvPr>
            <p:cNvSpPr txBox="1"/>
            <p:nvPr/>
          </p:nvSpPr>
          <p:spPr>
            <a:xfrm>
              <a:off x="7457986" y="6175899"/>
              <a:ext cx="16366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</a:rPr>
                <a:t>Speed to Field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785709-C5FA-4E6C-8069-F3C9E1486BFC}"/>
                </a:ext>
              </a:extLst>
            </p:cNvPr>
            <p:cNvGrpSpPr/>
            <p:nvPr/>
          </p:nvGrpSpPr>
          <p:grpSpPr>
            <a:xfrm>
              <a:off x="6886860" y="6212251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Rectangle 118">
                <a:extLst>
                  <a:ext uri="{FF2B5EF4-FFF2-40B4-BE49-F238E27FC236}">
                    <a16:creationId xmlns:a16="http://schemas.microsoft.com/office/drawing/2014/main" id="{F85292CF-4C1D-44AF-8C1A-E3A5C83FE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9">
                <a:extLst>
                  <a:ext uri="{FF2B5EF4-FFF2-40B4-BE49-F238E27FC236}">
                    <a16:creationId xmlns:a16="http://schemas.microsoft.com/office/drawing/2014/main" id="{8B6C7DAB-C0F9-4040-ADC1-EAB1C6EA2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0">
                <a:extLst>
                  <a:ext uri="{FF2B5EF4-FFF2-40B4-BE49-F238E27FC236}">
                    <a16:creationId xmlns:a16="http://schemas.microsoft.com/office/drawing/2014/main" id="{8A155709-E988-49B6-99F2-0F800B20F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21">
                <a:extLst>
                  <a:ext uri="{FF2B5EF4-FFF2-40B4-BE49-F238E27FC236}">
                    <a16:creationId xmlns:a16="http://schemas.microsoft.com/office/drawing/2014/main" id="{98A6B91C-4DF6-455F-998A-364ACCD0D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2">
                <a:extLst>
                  <a:ext uri="{FF2B5EF4-FFF2-40B4-BE49-F238E27FC236}">
                    <a16:creationId xmlns:a16="http://schemas.microsoft.com/office/drawing/2014/main" id="{A0913FA0-EF53-4753-BD9F-8DAE731D1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23">
                <a:extLst>
                  <a:ext uri="{FF2B5EF4-FFF2-40B4-BE49-F238E27FC236}">
                    <a16:creationId xmlns:a16="http://schemas.microsoft.com/office/drawing/2014/main" id="{52F1DB71-2C50-4C5F-9017-7E88745A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B7ED5B-8941-49BE-A649-6BA287CE8207}"/>
              </a:ext>
            </a:extLst>
          </p:cNvPr>
          <p:cNvGrpSpPr/>
          <p:nvPr/>
        </p:nvGrpSpPr>
        <p:grpSpPr>
          <a:xfrm>
            <a:off x="3830933" y="3960450"/>
            <a:ext cx="1433178" cy="246221"/>
            <a:chOff x="6886860" y="6193584"/>
            <a:chExt cx="1433178" cy="24622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73C66A-CF91-4A3E-A30B-2E24009D475B}"/>
                </a:ext>
              </a:extLst>
            </p:cNvPr>
            <p:cNvSpPr txBox="1"/>
            <p:nvPr/>
          </p:nvSpPr>
          <p:spPr>
            <a:xfrm>
              <a:off x="7476858" y="6193584"/>
              <a:ext cx="84318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</a:rPr>
                <a:t>Culture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E41E5F5-C14D-4097-9906-764CAEFAC9ED}"/>
                </a:ext>
              </a:extLst>
            </p:cNvPr>
            <p:cNvGrpSpPr/>
            <p:nvPr/>
          </p:nvGrpSpPr>
          <p:grpSpPr>
            <a:xfrm>
              <a:off x="6886860" y="6212251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Rectangle 118">
                <a:extLst>
                  <a:ext uri="{FF2B5EF4-FFF2-40B4-BE49-F238E27FC236}">
                    <a16:creationId xmlns:a16="http://schemas.microsoft.com/office/drawing/2014/main" id="{4C9A9D84-9C7F-4FD8-BCCA-79D6049DD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9">
                <a:extLst>
                  <a:ext uri="{FF2B5EF4-FFF2-40B4-BE49-F238E27FC236}">
                    <a16:creationId xmlns:a16="http://schemas.microsoft.com/office/drawing/2014/main" id="{7103E436-3364-4977-9E5C-5ABA6B26C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0">
                <a:extLst>
                  <a:ext uri="{FF2B5EF4-FFF2-40B4-BE49-F238E27FC236}">
                    <a16:creationId xmlns:a16="http://schemas.microsoft.com/office/drawing/2014/main" id="{4C342CBA-7D92-4603-AD87-49A925160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id="{E1DCCA49-CE61-42DD-8E18-AEE2A94BE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:a16="http://schemas.microsoft.com/office/drawing/2014/main" id="{6EC56E44-099B-441B-8B2E-CD47C519F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:a16="http://schemas.microsoft.com/office/drawing/2014/main" id="{7691C84C-1190-4200-8FFD-EF2FC100D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A62DAA-84C3-435C-9F1E-104C1A7ED3CE}"/>
              </a:ext>
            </a:extLst>
          </p:cNvPr>
          <p:cNvGrpSpPr/>
          <p:nvPr/>
        </p:nvGrpSpPr>
        <p:grpSpPr>
          <a:xfrm>
            <a:off x="3793065" y="4395882"/>
            <a:ext cx="2922732" cy="246221"/>
            <a:chOff x="6886860" y="6175899"/>
            <a:chExt cx="2922732" cy="2462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4B393A-0513-469A-A29D-A67C88C05949}"/>
                </a:ext>
              </a:extLst>
            </p:cNvPr>
            <p:cNvSpPr txBox="1"/>
            <p:nvPr/>
          </p:nvSpPr>
          <p:spPr>
            <a:xfrm>
              <a:off x="7457986" y="6175899"/>
              <a:ext cx="23516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</a:rPr>
                <a:t>Talent Management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625D85C-991C-440B-8C5D-B07304B00916}"/>
                </a:ext>
              </a:extLst>
            </p:cNvPr>
            <p:cNvGrpSpPr/>
            <p:nvPr/>
          </p:nvGrpSpPr>
          <p:grpSpPr>
            <a:xfrm>
              <a:off x="6886860" y="6212251"/>
              <a:ext cx="485177" cy="148314"/>
              <a:chOff x="2747963" y="2508250"/>
              <a:chExt cx="976312" cy="298450"/>
            </a:xfr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4D0D9E67-230C-4416-9EF0-A1DD11F80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075" y="2620963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9">
                <a:extLst>
                  <a:ext uri="{FF2B5EF4-FFF2-40B4-BE49-F238E27FC236}">
                    <a16:creationId xmlns:a16="http://schemas.microsoft.com/office/drawing/2014/main" id="{F7595834-6F9A-41D7-A5D0-BF9D3EBDF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620963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0">
                <a:extLst>
                  <a:ext uri="{FF2B5EF4-FFF2-40B4-BE49-F238E27FC236}">
                    <a16:creationId xmlns:a16="http://schemas.microsoft.com/office/drawing/2014/main" id="{28D0C51E-E8B9-4D8B-AA4E-2D0B6DC4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541588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21">
                <a:extLst>
                  <a:ext uri="{FF2B5EF4-FFF2-40B4-BE49-F238E27FC236}">
                    <a16:creationId xmlns:a16="http://schemas.microsoft.com/office/drawing/2014/main" id="{1DCD1D2A-45BD-44B5-A80C-4B225CBDA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698750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22">
                <a:extLst>
                  <a:ext uri="{FF2B5EF4-FFF2-40B4-BE49-F238E27FC236}">
                    <a16:creationId xmlns:a16="http://schemas.microsoft.com/office/drawing/2014/main" id="{CC45887F-03B5-4AC9-A69F-B6FC015E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508250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3">
                <a:extLst>
                  <a:ext uri="{FF2B5EF4-FFF2-40B4-BE49-F238E27FC236}">
                    <a16:creationId xmlns:a16="http://schemas.microsoft.com/office/drawing/2014/main" id="{44EE67BC-F930-4157-A2CC-8A033604E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3" y="2698750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191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2A62E2-5275-4DC2-A1DF-6D3B3621F7AC}"/>
              </a:ext>
            </a:extLst>
          </p:cNvPr>
          <p:cNvGrpSpPr/>
          <p:nvPr/>
        </p:nvGrpSpPr>
        <p:grpSpPr>
          <a:xfrm>
            <a:off x="0" y="0"/>
            <a:ext cx="12248917" cy="6845266"/>
            <a:chOff x="0" y="0"/>
            <a:chExt cx="12248917" cy="6845266"/>
          </a:xfrm>
        </p:grpSpPr>
        <p:pic>
          <p:nvPicPr>
            <p:cNvPr id="91" name="Picture 90" descr="A group of ships in the ocean&#10;&#10;Description automatically generated with medium confidence">
              <a:extLst>
                <a:ext uri="{FF2B5EF4-FFF2-40B4-BE49-F238E27FC236}">
                  <a16:creationId xmlns:a16="http://schemas.microsoft.com/office/drawing/2014/main" id="{235F205A-F973-4439-9AE8-8CD1BA0E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260" y="3336587"/>
              <a:ext cx="5691740" cy="3489120"/>
            </a:xfrm>
            <a:prstGeom prst="rect">
              <a:avLst/>
            </a:prstGeom>
          </p:spPr>
        </p:pic>
        <p:pic>
          <p:nvPicPr>
            <p:cNvPr id="92" name="Picture 91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1DE69102-EBA8-4049-A3FF-C6A5052D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81" y="0"/>
              <a:ext cx="5732836" cy="32004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620C09A-2212-49FC-B08D-1F9CB4E08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3413"/>
              <a:ext cx="6096000" cy="3531853"/>
            </a:xfrm>
            <a:prstGeom prst="rect">
              <a:avLst/>
            </a:prstGeom>
          </p:spPr>
        </p:pic>
        <p:pic>
          <p:nvPicPr>
            <p:cNvPr id="94" name="Picture 93" descr="A group of men standing next to a model airplane&#10;&#10;Description automatically generated with low confidence">
              <a:extLst>
                <a:ext uri="{FF2B5EF4-FFF2-40B4-BE49-F238E27FC236}">
                  <a16:creationId xmlns:a16="http://schemas.microsoft.com/office/drawing/2014/main" id="{139B9921-08B5-4C52-9C61-74CCA649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013"/>
              <a:ext cx="5612860" cy="3200400"/>
            </a:xfrm>
            <a:prstGeom prst="rect">
              <a:avLst/>
            </a:prstGeom>
          </p:spPr>
        </p:pic>
        <p:pic>
          <p:nvPicPr>
            <p:cNvPr id="95" name="Picture 94" descr="A picture containing text, indoor, wall, person&#10;&#10;Description automatically generated">
              <a:extLst>
                <a:ext uri="{FF2B5EF4-FFF2-40B4-BE49-F238E27FC236}">
                  <a16:creationId xmlns:a16="http://schemas.microsoft.com/office/drawing/2014/main" id="{33821DAC-93EF-4134-980C-8034E9C40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333" y="2086840"/>
              <a:ext cx="5243336" cy="27650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12ED286-FCEC-43A2-821F-89E3DCB096AB}"/>
              </a:ext>
            </a:extLst>
          </p:cNvPr>
          <p:cNvGrpSpPr/>
          <p:nvPr/>
        </p:nvGrpSpPr>
        <p:grpSpPr>
          <a:xfrm>
            <a:off x="1651000" y="4647081"/>
            <a:ext cx="457200" cy="457200"/>
            <a:chOff x="2669228" y="2270294"/>
            <a:chExt cx="457200" cy="457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E0A7698-9A71-4B17-8D95-59DA35C9C1BA}"/>
                </a:ext>
              </a:extLst>
            </p:cNvPr>
            <p:cNvSpPr/>
            <p:nvPr/>
          </p:nvSpPr>
          <p:spPr bwMode="gray">
            <a:xfrm>
              <a:off x="2669228" y="2270294"/>
              <a:ext cx="457200" cy="457200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24D6D1-D321-4FA9-84E8-382BF5BA659D}"/>
                </a:ext>
              </a:extLst>
            </p:cNvPr>
            <p:cNvGrpSpPr/>
            <p:nvPr/>
          </p:nvGrpSpPr>
          <p:grpSpPr>
            <a:xfrm>
              <a:off x="2746284" y="2360851"/>
              <a:ext cx="329745" cy="255284"/>
              <a:chOff x="63514" y="109107"/>
              <a:chExt cx="827088" cy="723901"/>
            </a:xfrm>
            <a:solidFill>
              <a:schemeClr val="bg1"/>
            </a:solidFill>
          </p:grpSpPr>
          <p:sp>
            <p:nvSpPr>
              <p:cNvPr id="66" name="Freeform 183">
                <a:extLst>
                  <a:ext uri="{FF2B5EF4-FFF2-40B4-BE49-F238E27FC236}">
                    <a16:creationId xmlns:a16="http://schemas.microsoft.com/office/drawing/2014/main" id="{F547997D-DC32-451F-8CC7-8C2E5BB2B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14" y="109107"/>
                <a:ext cx="392113" cy="320675"/>
              </a:xfrm>
              <a:custGeom>
                <a:avLst/>
                <a:gdLst>
                  <a:gd name="T0" fmla="*/ 128 w 495"/>
                  <a:gd name="T1" fmla="*/ 380 h 403"/>
                  <a:gd name="T2" fmla="*/ 114 w 495"/>
                  <a:gd name="T3" fmla="*/ 387 h 403"/>
                  <a:gd name="T4" fmla="*/ 106 w 495"/>
                  <a:gd name="T5" fmla="*/ 403 h 403"/>
                  <a:gd name="T6" fmla="*/ 389 w 495"/>
                  <a:gd name="T7" fmla="*/ 403 h 403"/>
                  <a:gd name="T8" fmla="*/ 383 w 495"/>
                  <a:gd name="T9" fmla="*/ 387 h 403"/>
                  <a:gd name="T10" fmla="*/ 367 w 495"/>
                  <a:gd name="T11" fmla="*/ 380 h 403"/>
                  <a:gd name="T12" fmla="*/ 299 w 495"/>
                  <a:gd name="T13" fmla="*/ 326 h 403"/>
                  <a:gd name="T14" fmla="*/ 477 w 495"/>
                  <a:gd name="T15" fmla="*/ 326 h 403"/>
                  <a:gd name="T16" fmla="*/ 489 w 495"/>
                  <a:gd name="T17" fmla="*/ 320 h 403"/>
                  <a:gd name="T18" fmla="*/ 495 w 495"/>
                  <a:gd name="T19" fmla="*/ 308 h 403"/>
                  <a:gd name="T20" fmla="*/ 495 w 495"/>
                  <a:gd name="T21" fmla="*/ 16 h 403"/>
                  <a:gd name="T22" fmla="*/ 489 w 495"/>
                  <a:gd name="T23" fmla="*/ 3 h 403"/>
                  <a:gd name="T24" fmla="*/ 477 w 495"/>
                  <a:gd name="T25" fmla="*/ 0 h 403"/>
                  <a:gd name="T26" fmla="*/ 18 w 495"/>
                  <a:gd name="T27" fmla="*/ 0 h 403"/>
                  <a:gd name="T28" fmla="*/ 6 w 495"/>
                  <a:gd name="T29" fmla="*/ 3 h 403"/>
                  <a:gd name="T30" fmla="*/ 0 w 495"/>
                  <a:gd name="T31" fmla="*/ 16 h 403"/>
                  <a:gd name="T32" fmla="*/ 0 w 495"/>
                  <a:gd name="T33" fmla="*/ 308 h 403"/>
                  <a:gd name="T34" fmla="*/ 6 w 495"/>
                  <a:gd name="T35" fmla="*/ 320 h 403"/>
                  <a:gd name="T36" fmla="*/ 18 w 495"/>
                  <a:gd name="T37" fmla="*/ 326 h 403"/>
                  <a:gd name="T38" fmla="*/ 187 w 495"/>
                  <a:gd name="T39" fmla="*/ 380 h 403"/>
                  <a:gd name="T40" fmla="*/ 302 w 495"/>
                  <a:gd name="T41" fmla="*/ 374 h 403"/>
                  <a:gd name="T42" fmla="*/ 202 w 495"/>
                  <a:gd name="T43" fmla="*/ 327 h 403"/>
                  <a:gd name="T44" fmla="*/ 302 w 495"/>
                  <a:gd name="T45" fmla="*/ 374 h 403"/>
                  <a:gd name="T46" fmla="*/ 27 w 495"/>
                  <a:gd name="T47" fmla="*/ 306 h 403"/>
                  <a:gd name="T48" fmla="*/ 22 w 495"/>
                  <a:gd name="T49" fmla="*/ 304 h 403"/>
                  <a:gd name="T50" fmla="*/ 18 w 495"/>
                  <a:gd name="T51" fmla="*/ 297 h 403"/>
                  <a:gd name="T52" fmla="*/ 18 w 495"/>
                  <a:gd name="T53" fmla="*/ 27 h 403"/>
                  <a:gd name="T54" fmla="*/ 22 w 495"/>
                  <a:gd name="T55" fmla="*/ 20 h 403"/>
                  <a:gd name="T56" fmla="*/ 27 w 495"/>
                  <a:gd name="T57" fmla="*/ 18 h 403"/>
                  <a:gd name="T58" fmla="*/ 468 w 495"/>
                  <a:gd name="T59" fmla="*/ 18 h 403"/>
                  <a:gd name="T60" fmla="*/ 473 w 495"/>
                  <a:gd name="T61" fmla="*/ 20 h 403"/>
                  <a:gd name="T62" fmla="*/ 477 w 495"/>
                  <a:gd name="T63" fmla="*/ 27 h 403"/>
                  <a:gd name="T64" fmla="*/ 477 w 495"/>
                  <a:gd name="T65" fmla="*/ 297 h 403"/>
                  <a:gd name="T66" fmla="*/ 473 w 495"/>
                  <a:gd name="T67" fmla="*/ 304 h 403"/>
                  <a:gd name="T68" fmla="*/ 468 w 495"/>
                  <a:gd name="T69" fmla="*/ 30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5" h="403">
                    <a:moveTo>
                      <a:pt x="128" y="380"/>
                    </a:moveTo>
                    <a:lnTo>
                      <a:pt x="128" y="380"/>
                    </a:lnTo>
                    <a:lnTo>
                      <a:pt x="121" y="381"/>
                    </a:lnTo>
                    <a:lnTo>
                      <a:pt x="114" y="387"/>
                    </a:lnTo>
                    <a:lnTo>
                      <a:pt x="108" y="394"/>
                    </a:lnTo>
                    <a:lnTo>
                      <a:pt x="106" y="403"/>
                    </a:lnTo>
                    <a:lnTo>
                      <a:pt x="389" y="403"/>
                    </a:lnTo>
                    <a:lnTo>
                      <a:pt x="389" y="403"/>
                    </a:lnTo>
                    <a:lnTo>
                      <a:pt x="387" y="394"/>
                    </a:lnTo>
                    <a:lnTo>
                      <a:pt x="383" y="387"/>
                    </a:lnTo>
                    <a:lnTo>
                      <a:pt x="376" y="381"/>
                    </a:lnTo>
                    <a:lnTo>
                      <a:pt x="367" y="380"/>
                    </a:lnTo>
                    <a:lnTo>
                      <a:pt x="308" y="380"/>
                    </a:lnTo>
                    <a:lnTo>
                      <a:pt x="299" y="326"/>
                    </a:lnTo>
                    <a:lnTo>
                      <a:pt x="477" y="326"/>
                    </a:lnTo>
                    <a:lnTo>
                      <a:pt x="477" y="326"/>
                    </a:lnTo>
                    <a:lnTo>
                      <a:pt x="484" y="324"/>
                    </a:lnTo>
                    <a:lnTo>
                      <a:pt x="489" y="320"/>
                    </a:lnTo>
                    <a:lnTo>
                      <a:pt x="493" y="315"/>
                    </a:lnTo>
                    <a:lnTo>
                      <a:pt x="495" y="308"/>
                    </a:lnTo>
                    <a:lnTo>
                      <a:pt x="495" y="16"/>
                    </a:lnTo>
                    <a:lnTo>
                      <a:pt x="495" y="16"/>
                    </a:lnTo>
                    <a:lnTo>
                      <a:pt x="493" y="9"/>
                    </a:lnTo>
                    <a:lnTo>
                      <a:pt x="489" y="3"/>
                    </a:lnTo>
                    <a:lnTo>
                      <a:pt x="484" y="0"/>
                    </a:lnTo>
                    <a:lnTo>
                      <a:pt x="47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2" y="315"/>
                    </a:lnTo>
                    <a:lnTo>
                      <a:pt x="6" y="320"/>
                    </a:lnTo>
                    <a:lnTo>
                      <a:pt x="11" y="324"/>
                    </a:lnTo>
                    <a:lnTo>
                      <a:pt x="18" y="326"/>
                    </a:lnTo>
                    <a:lnTo>
                      <a:pt x="196" y="326"/>
                    </a:lnTo>
                    <a:lnTo>
                      <a:pt x="187" y="380"/>
                    </a:lnTo>
                    <a:lnTo>
                      <a:pt x="128" y="380"/>
                    </a:lnTo>
                    <a:close/>
                    <a:moveTo>
                      <a:pt x="302" y="374"/>
                    </a:moveTo>
                    <a:lnTo>
                      <a:pt x="200" y="338"/>
                    </a:lnTo>
                    <a:lnTo>
                      <a:pt x="202" y="327"/>
                    </a:lnTo>
                    <a:lnTo>
                      <a:pt x="293" y="327"/>
                    </a:lnTo>
                    <a:lnTo>
                      <a:pt x="302" y="374"/>
                    </a:lnTo>
                    <a:close/>
                    <a:moveTo>
                      <a:pt x="27" y="306"/>
                    </a:moveTo>
                    <a:lnTo>
                      <a:pt x="27" y="306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0"/>
                    </a:lnTo>
                    <a:lnTo>
                      <a:pt x="18" y="29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468" y="18"/>
                    </a:lnTo>
                    <a:lnTo>
                      <a:pt x="468" y="18"/>
                    </a:lnTo>
                    <a:lnTo>
                      <a:pt x="471" y="18"/>
                    </a:lnTo>
                    <a:lnTo>
                      <a:pt x="473" y="20"/>
                    </a:lnTo>
                    <a:lnTo>
                      <a:pt x="475" y="23"/>
                    </a:lnTo>
                    <a:lnTo>
                      <a:pt x="477" y="27"/>
                    </a:lnTo>
                    <a:lnTo>
                      <a:pt x="477" y="297"/>
                    </a:lnTo>
                    <a:lnTo>
                      <a:pt x="477" y="297"/>
                    </a:lnTo>
                    <a:lnTo>
                      <a:pt x="475" y="300"/>
                    </a:lnTo>
                    <a:lnTo>
                      <a:pt x="473" y="304"/>
                    </a:lnTo>
                    <a:lnTo>
                      <a:pt x="471" y="306"/>
                    </a:lnTo>
                    <a:lnTo>
                      <a:pt x="468" y="306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84">
                <a:extLst>
                  <a:ext uri="{FF2B5EF4-FFF2-40B4-BE49-F238E27FC236}">
                    <a16:creationId xmlns:a16="http://schemas.microsoft.com/office/drawing/2014/main" id="{3514B6B0-EDA2-4D1F-85B2-088025C7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26" y="520270"/>
                <a:ext cx="53975" cy="312738"/>
              </a:xfrm>
              <a:custGeom>
                <a:avLst/>
                <a:gdLst>
                  <a:gd name="T0" fmla="*/ 0 w 68"/>
                  <a:gd name="T1" fmla="*/ 340 h 394"/>
                  <a:gd name="T2" fmla="*/ 68 w 68"/>
                  <a:gd name="T3" fmla="*/ 394 h 394"/>
                  <a:gd name="T4" fmla="*/ 68 w 68"/>
                  <a:gd name="T5" fmla="*/ 0 h 394"/>
                  <a:gd name="T6" fmla="*/ 0 w 68"/>
                  <a:gd name="T7" fmla="*/ 52 h 394"/>
                  <a:gd name="T8" fmla="*/ 0 w 68"/>
                  <a:gd name="T9" fmla="*/ 34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94">
                    <a:moveTo>
                      <a:pt x="0" y="340"/>
                    </a:moveTo>
                    <a:lnTo>
                      <a:pt x="68" y="394"/>
                    </a:lnTo>
                    <a:lnTo>
                      <a:pt x="68" y="0"/>
                    </a:lnTo>
                    <a:lnTo>
                      <a:pt x="0" y="52"/>
                    </a:lnTo>
                    <a:lnTo>
                      <a:pt x="0" y="3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85">
                <a:extLst>
                  <a:ext uri="{FF2B5EF4-FFF2-40B4-BE49-F238E27FC236}">
                    <a16:creationId xmlns:a16="http://schemas.microsoft.com/office/drawing/2014/main" id="{A967A59C-CFA2-4373-A709-42D787D6E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839" y="520270"/>
                <a:ext cx="134938" cy="312738"/>
              </a:xfrm>
              <a:custGeom>
                <a:avLst/>
                <a:gdLst>
                  <a:gd name="T0" fmla="*/ 0 w 169"/>
                  <a:gd name="T1" fmla="*/ 394 h 394"/>
                  <a:gd name="T2" fmla="*/ 169 w 169"/>
                  <a:gd name="T3" fmla="*/ 340 h 394"/>
                  <a:gd name="T4" fmla="*/ 169 w 169"/>
                  <a:gd name="T5" fmla="*/ 52 h 394"/>
                  <a:gd name="T6" fmla="*/ 0 w 169"/>
                  <a:gd name="T7" fmla="*/ 0 h 394"/>
                  <a:gd name="T8" fmla="*/ 0 w 169"/>
                  <a:gd name="T9" fmla="*/ 394 h 394"/>
                  <a:gd name="T10" fmla="*/ 38 w 169"/>
                  <a:gd name="T11" fmla="*/ 70 h 394"/>
                  <a:gd name="T12" fmla="*/ 145 w 169"/>
                  <a:gd name="T13" fmla="*/ 94 h 394"/>
                  <a:gd name="T14" fmla="*/ 145 w 169"/>
                  <a:gd name="T15" fmla="*/ 108 h 394"/>
                  <a:gd name="T16" fmla="*/ 38 w 169"/>
                  <a:gd name="T17" fmla="*/ 88 h 394"/>
                  <a:gd name="T18" fmla="*/ 38 w 169"/>
                  <a:gd name="T19" fmla="*/ 70 h 394"/>
                  <a:gd name="T20" fmla="*/ 38 w 169"/>
                  <a:gd name="T21" fmla="*/ 112 h 394"/>
                  <a:gd name="T22" fmla="*/ 145 w 169"/>
                  <a:gd name="T23" fmla="*/ 128 h 394"/>
                  <a:gd name="T24" fmla="*/ 145 w 169"/>
                  <a:gd name="T25" fmla="*/ 142 h 394"/>
                  <a:gd name="T26" fmla="*/ 38 w 169"/>
                  <a:gd name="T27" fmla="*/ 130 h 394"/>
                  <a:gd name="T28" fmla="*/ 38 w 169"/>
                  <a:gd name="T29" fmla="*/ 112 h 394"/>
                  <a:gd name="T30" fmla="*/ 38 w 169"/>
                  <a:gd name="T31" fmla="*/ 153 h 394"/>
                  <a:gd name="T32" fmla="*/ 145 w 169"/>
                  <a:gd name="T33" fmla="*/ 162 h 394"/>
                  <a:gd name="T34" fmla="*/ 145 w 169"/>
                  <a:gd name="T35" fmla="*/ 177 h 394"/>
                  <a:gd name="T36" fmla="*/ 38 w 169"/>
                  <a:gd name="T37" fmla="*/ 171 h 394"/>
                  <a:gd name="T38" fmla="*/ 38 w 169"/>
                  <a:gd name="T39" fmla="*/ 153 h 394"/>
                  <a:gd name="T40" fmla="*/ 38 w 169"/>
                  <a:gd name="T41" fmla="*/ 195 h 394"/>
                  <a:gd name="T42" fmla="*/ 145 w 169"/>
                  <a:gd name="T43" fmla="*/ 195 h 394"/>
                  <a:gd name="T44" fmla="*/ 145 w 169"/>
                  <a:gd name="T45" fmla="*/ 211 h 394"/>
                  <a:gd name="T46" fmla="*/ 38 w 169"/>
                  <a:gd name="T47" fmla="*/ 213 h 394"/>
                  <a:gd name="T48" fmla="*/ 38 w 169"/>
                  <a:gd name="T49" fmla="*/ 195 h 394"/>
                  <a:gd name="T50" fmla="*/ 38 w 169"/>
                  <a:gd name="T51" fmla="*/ 236 h 394"/>
                  <a:gd name="T52" fmla="*/ 145 w 169"/>
                  <a:gd name="T53" fmla="*/ 229 h 394"/>
                  <a:gd name="T54" fmla="*/ 145 w 169"/>
                  <a:gd name="T55" fmla="*/ 243 h 394"/>
                  <a:gd name="T56" fmla="*/ 38 w 169"/>
                  <a:gd name="T57" fmla="*/ 254 h 394"/>
                  <a:gd name="T58" fmla="*/ 38 w 169"/>
                  <a:gd name="T59" fmla="*/ 236 h 394"/>
                  <a:gd name="T60" fmla="*/ 38 w 169"/>
                  <a:gd name="T61" fmla="*/ 277 h 394"/>
                  <a:gd name="T62" fmla="*/ 145 w 169"/>
                  <a:gd name="T63" fmla="*/ 263 h 394"/>
                  <a:gd name="T64" fmla="*/ 145 w 169"/>
                  <a:gd name="T65" fmla="*/ 277 h 394"/>
                  <a:gd name="T66" fmla="*/ 38 w 169"/>
                  <a:gd name="T67" fmla="*/ 295 h 394"/>
                  <a:gd name="T68" fmla="*/ 38 w 169"/>
                  <a:gd name="T69" fmla="*/ 277 h 394"/>
                  <a:gd name="T70" fmla="*/ 38 w 169"/>
                  <a:gd name="T71" fmla="*/ 319 h 394"/>
                  <a:gd name="T72" fmla="*/ 145 w 169"/>
                  <a:gd name="T73" fmla="*/ 297 h 394"/>
                  <a:gd name="T74" fmla="*/ 145 w 169"/>
                  <a:gd name="T75" fmla="*/ 312 h 394"/>
                  <a:gd name="T76" fmla="*/ 38 w 169"/>
                  <a:gd name="T77" fmla="*/ 337 h 394"/>
                  <a:gd name="T78" fmla="*/ 38 w 169"/>
                  <a:gd name="T79" fmla="*/ 31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394">
                    <a:moveTo>
                      <a:pt x="0" y="394"/>
                    </a:moveTo>
                    <a:lnTo>
                      <a:pt x="169" y="340"/>
                    </a:lnTo>
                    <a:lnTo>
                      <a:pt x="169" y="52"/>
                    </a:lnTo>
                    <a:lnTo>
                      <a:pt x="0" y="0"/>
                    </a:lnTo>
                    <a:lnTo>
                      <a:pt x="0" y="394"/>
                    </a:lnTo>
                    <a:close/>
                    <a:moveTo>
                      <a:pt x="38" y="70"/>
                    </a:moveTo>
                    <a:lnTo>
                      <a:pt x="145" y="94"/>
                    </a:lnTo>
                    <a:lnTo>
                      <a:pt x="145" y="108"/>
                    </a:lnTo>
                    <a:lnTo>
                      <a:pt x="38" y="88"/>
                    </a:lnTo>
                    <a:lnTo>
                      <a:pt x="38" y="70"/>
                    </a:lnTo>
                    <a:close/>
                    <a:moveTo>
                      <a:pt x="38" y="112"/>
                    </a:moveTo>
                    <a:lnTo>
                      <a:pt x="145" y="128"/>
                    </a:lnTo>
                    <a:lnTo>
                      <a:pt x="145" y="142"/>
                    </a:lnTo>
                    <a:lnTo>
                      <a:pt x="38" y="130"/>
                    </a:lnTo>
                    <a:lnTo>
                      <a:pt x="38" y="112"/>
                    </a:lnTo>
                    <a:close/>
                    <a:moveTo>
                      <a:pt x="38" y="153"/>
                    </a:moveTo>
                    <a:lnTo>
                      <a:pt x="145" y="162"/>
                    </a:lnTo>
                    <a:lnTo>
                      <a:pt x="145" y="177"/>
                    </a:lnTo>
                    <a:lnTo>
                      <a:pt x="38" y="171"/>
                    </a:lnTo>
                    <a:lnTo>
                      <a:pt x="38" y="153"/>
                    </a:lnTo>
                    <a:close/>
                    <a:moveTo>
                      <a:pt x="38" y="195"/>
                    </a:moveTo>
                    <a:lnTo>
                      <a:pt x="145" y="195"/>
                    </a:lnTo>
                    <a:lnTo>
                      <a:pt x="145" y="211"/>
                    </a:lnTo>
                    <a:lnTo>
                      <a:pt x="38" y="213"/>
                    </a:lnTo>
                    <a:lnTo>
                      <a:pt x="38" y="195"/>
                    </a:lnTo>
                    <a:close/>
                    <a:moveTo>
                      <a:pt x="38" y="236"/>
                    </a:moveTo>
                    <a:lnTo>
                      <a:pt x="145" y="229"/>
                    </a:lnTo>
                    <a:lnTo>
                      <a:pt x="145" y="243"/>
                    </a:lnTo>
                    <a:lnTo>
                      <a:pt x="38" y="254"/>
                    </a:lnTo>
                    <a:lnTo>
                      <a:pt x="38" y="236"/>
                    </a:lnTo>
                    <a:close/>
                    <a:moveTo>
                      <a:pt x="38" y="277"/>
                    </a:moveTo>
                    <a:lnTo>
                      <a:pt x="145" y="263"/>
                    </a:lnTo>
                    <a:lnTo>
                      <a:pt x="145" y="277"/>
                    </a:lnTo>
                    <a:lnTo>
                      <a:pt x="38" y="295"/>
                    </a:lnTo>
                    <a:lnTo>
                      <a:pt x="38" y="277"/>
                    </a:lnTo>
                    <a:close/>
                    <a:moveTo>
                      <a:pt x="38" y="319"/>
                    </a:moveTo>
                    <a:lnTo>
                      <a:pt x="145" y="297"/>
                    </a:lnTo>
                    <a:lnTo>
                      <a:pt x="145" y="312"/>
                    </a:lnTo>
                    <a:lnTo>
                      <a:pt x="38" y="337"/>
                    </a:lnTo>
                    <a:lnTo>
                      <a:pt x="38" y="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86">
                <a:extLst>
                  <a:ext uri="{FF2B5EF4-FFF2-40B4-BE49-F238E27FC236}">
                    <a16:creationId xmlns:a16="http://schemas.microsoft.com/office/drawing/2014/main" id="{359691DD-0499-43CE-8B43-28949BAD4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414" y="555195"/>
                <a:ext cx="103188" cy="238125"/>
              </a:xfrm>
              <a:custGeom>
                <a:avLst/>
                <a:gdLst>
                  <a:gd name="T0" fmla="*/ 0 w 129"/>
                  <a:gd name="T1" fmla="*/ 0 h 301"/>
                  <a:gd name="T2" fmla="*/ 0 w 129"/>
                  <a:gd name="T3" fmla="*/ 301 h 301"/>
                  <a:gd name="T4" fmla="*/ 129 w 129"/>
                  <a:gd name="T5" fmla="*/ 261 h 301"/>
                  <a:gd name="T6" fmla="*/ 129 w 129"/>
                  <a:gd name="T7" fmla="*/ 42 h 301"/>
                  <a:gd name="T8" fmla="*/ 0 w 129"/>
                  <a:gd name="T9" fmla="*/ 0 h 301"/>
                  <a:gd name="T10" fmla="*/ 111 w 129"/>
                  <a:gd name="T11" fmla="*/ 238 h 301"/>
                  <a:gd name="T12" fmla="*/ 29 w 129"/>
                  <a:gd name="T13" fmla="*/ 258 h 301"/>
                  <a:gd name="T14" fmla="*/ 29 w 129"/>
                  <a:gd name="T15" fmla="*/ 245 h 301"/>
                  <a:gd name="T16" fmla="*/ 111 w 129"/>
                  <a:gd name="T17" fmla="*/ 227 h 301"/>
                  <a:gd name="T18" fmla="*/ 111 w 129"/>
                  <a:gd name="T19" fmla="*/ 238 h 301"/>
                  <a:gd name="T20" fmla="*/ 111 w 129"/>
                  <a:gd name="T21" fmla="*/ 213 h 301"/>
                  <a:gd name="T22" fmla="*/ 29 w 129"/>
                  <a:gd name="T23" fmla="*/ 227 h 301"/>
                  <a:gd name="T24" fmla="*/ 29 w 129"/>
                  <a:gd name="T25" fmla="*/ 213 h 301"/>
                  <a:gd name="T26" fmla="*/ 111 w 129"/>
                  <a:gd name="T27" fmla="*/ 202 h 301"/>
                  <a:gd name="T28" fmla="*/ 111 w 129"/>
                  <a:gd name="T29" fmla="*/ 213 h 301"/>
                  <a:gd name="T30" fmla="*/ 111 w 129"/>
                  <a:gd name="T31" fmla="*/ 188 h 301"/>
                  <a:gd name="T32" fmla="*/ 29 w 129"/>
                  <a:gd name="T33" fmla="*/ 195 h 301"/>
                  <a:gd name="T34" fmla="*/ 29 w 129"/>
                  <a:gd name="T35" fmla="*/ 182 h 301"/>
                  <a:gd name="T36" fmla="*/ 111 w 129"/>
                  <a:gd name="T37" fmla="*/ 175 h 301"/>
                  <a:gd name="T38" fmla="*/ 111 w 129"/>
                  <a:gd name="T39" fmla="*/ 188 h 301"/>
                  <a:gd name="T40" fmla="*/ 111 w 129"/>
                  <a:gd name="T41" fmla="*/ 162 h 301"/>
                  <a:gd name="T42" fmla="*/ 29 w 129"/>
                  <a:gd name="T43" fmla="*/ 164 h 301"/>
                  <a:gd name="T44" fmla="*/ 29 w 129"/>
                  <a:gd name="T45" fmla="*/ 150 h 301"/>
                  <a:gd name="T46" fmla="*/ 111 w 129"/>
                  <a:gd name="T47" fmla="*/ 150 h 301"/>
                  <a:gd name="T48" fmla="*/ 111 w 129"/>
                  <a:gd name="T49" fmla="*/ 162 h 301"/>
                  <a:gd name="T50" fmla="*/ 111 w 129"/>
                  <a:gd name="T51" fmla="*/ 135 h 301"/>
                  <a:gd name="T52" fmla="*/ 29 w 129"/>
                  <a:gd name="T53" fmla="*/ 132 h 301"/>
                  <a:gd name="T54" fmla="*/ 29 w 129"/>
                  <a:gd name="T55" fmla="*/ 117 h 301"/>
                  <a:gd name="T56" fmla="*/ 111 w 129"/>
                  <a:gd name="T57" fmla="*/ 125 h 301"/>
                  <a:gd name="T58" fmla="*/ 111 w 129"/>
                  <a:gd name="T59" fmla="*/ 135 h 301"/>
                  <a:gd name="T60" fmla="*/ 111 w 129"/>
                  <a:gd name="T61" fmla="*/ 110 h 301"/>
                  <a:gd name="T62" fmla="*/ 29 w 129"/>
                  <a:gd name="T63" fmla="*/ 101 h 301"/>
                  <a:gd name="T64" fmla="*/ 29 w 129"/>
                  <a:gd name="T65" fmla="*/ 87 h 301"/>
                  <a:gd name="T66" fmla="*/ 111 w 129"/>
                  <a:gd name="T67" fmla="*/ 99 h 301"/>
                  <a:gd name="T68" fmla="*/ 111 w 129"/>
                  <a:gd name="T69" fmla="*/ 110 h 301"/>
                  <a:gd name="T70" fmla="*/ 111 w 129"/>
                  <a:gd name="T71" fmla="*/ 85 h 301"/>
                  <a:gd name="T72" fmla="*/ 29 w 129"/>
                  <a:gd name="T73" fmla="*/ 69 h 301"/>
                  <a:gd name="T74" fmla="*/ 29 w 129"/>
                  <a:gd name="T75" fmla="*/ 54 h 301"/>
                  <a:gd name="T76" fmla="*/ 111 w 129"/>
                  <a:gd name="T77" fmla="*/ 72 h 301"/>
                  <a:gd name="T78" fmla="*/ 111 w 129"/>
                  <a:gd name="T79" fmla="*/ 85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" h="301">
                    <a:moveTo>
                      <a:pt x="0" y="0"/>
                    </a:moveTo>
                    <a:lnTo>
                      <a:pt x="0" y="301"/>
                    </a:lnTo>
                    <a:lnTo>
                      <a:pt x="129" y="261"/>
                    </a:lnTo>
                    <a:lnTo>
                      <a:pt x="129" y="42"/>
                    </a:lnTo>
                    <a:lnTo>
                      <a:pt x="0" y="0"/>
                    </a:lnTo>
                    <a:close/>
                    <a:moveTo>
                      <a:pt x="111" y="238"/>
                    </a:moveTo>
                    <a:lnTo>
                      <a:pt x="29" y="258"/>
                    </a:lnTo>
                    <a:lnTo>
                      <a:pt x="29" y="245"/>
                    </a:lnTo>
                    <a:lnTo>
                      <a:pt x="111" y="227"/>
                    </a:lnTo>
                    <a:lnTo>
                      <a:pt x="111" y="238"/>
                    </a:lnTo>
                    <a:close/>
                    <a:moveTo>
                      <a:pt x="111" y="213"/>
                    </a:moveTo>
                    <a:lnTo>
                      <a:pt x="29" y="227"/>
                    </a:lnTo>
                    <a:lnTo>
                      <a:pt x="29" y="213"/>
                    </a:lnTo>
                    <a:lnTo>
                      <a:pt x="111" y="202"/>
                    </a:lnTo>
                    <a:lnTo>
                      <a:pt x="111" y="213"/>
                    </a:lnTo>
                    <a:close/>
                    <a:moveTo>
                      <a:pt x="111" y="188"/>
                    </a:moveTo>
                    <a:lnTo>
                      <a:pt x="29" y="195"/>
                    </a:lnTo>
                    <a:lnTo>
                      <a:pt x="29" y="182"/>
                    </a:lnTo>
                    <a:lnTo>
                      <a:pt x="111" y="175"/>
                    </a:lnTo>
                    <a:lnTo>
                      <a:pt x="111" y="188"/>
                    </a:lnTo>
                    <a:close/>
                    <a:moveTo>
                      <a:pt x="111" y="162"/>
                    </a:moveTo>
                    <a:lnTo>
                      <a:pt x="29" y="164"/>
                    </a:lnTo>
                    <a:lnTo>
                      <a:pt x="29" y="150"/>
                    </a:lnTo>
                    <a:lnTo>
                      <a:pt x="111" y="150"/>
                    </a:lnTo>
                    <a:lnTo>
                      <a:pt x="111" y="162"/>
                    </a:lnTo>
                    <a:close/>
                    <a:moveTo>
                      <a:pt x="111" y="135"/>
                    </a:moveTo>
                    <a:lnTo>
                      <a:pt x="29" y="132"/>
                    </a:lnTo>
                    <a:lnTo>
                      <a:pt x="29" y="117"/>
                    </a:lnTo>
                    <a:lnTo>
                      <a:pt x="111" y="125"/>
                    </a:lnTo>
                    <a:lnTo>
                      <a:pt x="111" y="135"/>
                    </a:lnTo>
                    <a:close/>
                    <a:moveTo>
                      <a:pt x="111" y="110"/>
                    </a:moveTo>
                    <a:lnTo>
                      <a:pt x="29" y="101"/>
                    </a:lnTo>
                    <a:lnTo>
                      <a:pt x="29" y="87"/>
                    </a:lnTo>
                    <a:lnTo>
                      <a:pt x="111" y="99"/>
                    </a:lnTo>
                    <a:lnTo>
                      <a:pt x="111" y="110"/>
                    </a:lnTo>
                    <a:close/>
                    <a:moveTo>
                      <a:pt x="111" y="85"/>
                    </a:moveTo>
                    <a:lnTo>
                      <a:pt x="29" y="69"/>
                    </a:lnTo>
                    <a:lnTo>
                      <a:pt x="29" y="54"/>
                    </a:lnTo>
                    <a:lnTo>
                      <a:pt x="111" y="72"/>
                    </a:lnTo>
                    <a:lnTo>
                      <a:pt x="111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87">
                <a:extLst>
                  <a:ext uri="{FF2B5EF4-FFF2-40B4-BE49-F238E27FC236}">
                    <a16:creationId xmlns:a16="http://schemas.microsoft.com/office/drawing/2014/main" id="{0E9382DA-46DC-4632-AD2E-038FB0C1D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39" y="555195"/>
                <a:ext cx="11113" cy="238125"/>
              </a:xfrm>
              <a:custGeom>
                <a:avLst/>
                <a:gdLst>
                  <a:gd name="T0" fmla="*/ 0 w 13"/>
                  <a:gd name="T1" fmla="*/ 292 h 301"/>
                  <a:gd name="T2" fmla="*/ 13 w 13"/>
                  <a:gd name="T3" fmla="*/ 301 h 301"/>
                  <a:gd name="T4" fmla="*/ 13 w 13"/>
                  <a:gd name="T5" fmla="*/ 0 h 301"/>
                  <a:gd name="T6" fmla="*/ 0 w 13"/>
                  <a:gd name="T7" fmla="*/ 9 h 301"/>
                  <a:gd name="T8" fmla="*/ 0 w 13"/>
                  <a:gd name="T9" fmla="*/ 292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1">
                    <a:moveTo>
                      <a:pt x="0" y="292"/>
                    </a:moveTo>
                    <a:lnTo>
                      <a:pt x="13" y="301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8">
                <a:extLst>
                  <a:ext uri="{FF2B5EF4-FFF2-40B4-BE49-F238E27FC236}">
                    <a16:creationId xmlns:a16="http://schemas.microsoft.com/office/drawing/2014/main" id="{D3E40716-DB03-4B8E-A2B2-0CDA099C2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14" y="596470"/>
                <a:ext cx="193675" cy="44450"/>
              </a:xfrm>
              <a:custGeom>
                <a:avLst/>
                <a:gdLst>
                  <a:gd name="T0" fmla="*/ 151 w 245"/>
                  <a:gd name="T1" fmla="*/ 0 h 55"/>
                  <a:gd name="T2" fmla="*/ 151 w 245"/>
                  <a:gd name="T3" fmla="*/ 0 h 55"/>
                  <a:gd name="T4" fmla="*/ 151 w 245"/>
                  <a:gd name="T5" fmla="*/ 37 h 55"/>
                  <a:gd name="T6" fmla="*/ 32 w 245"/>
                  <a:gd name="T7" fmla="*/ 37 h 55"/>
                  <a:gd name="T8" fmla="*/ 32 w 245"/>
                  <a:gd name="T9" fmla="*/ 30 h 55"/>
                  <a:gd name="T10" fmla="*/ 0 w 245"/>
                  <a:gd name="T11" fmla="*/ 30 h 55"/>
                  <a:gd name="T12" fmla="*/ 0 w 245"/>
                  <a:gd name="T13" fmla="*/ 55 h 55"/>
                  <a:gd name="T14" fmla="*/ 32 w 245"/>
                  <a:gd name="T15" fmla="*/ 55 h 55"/>
                  <a:gd name="T16" fmla="*/ 32 w 245"/>
                  <a:gd name="T17" fmla="*/ 48 h 55"/>
                  <a:gd name="T18" fmla="*/ 157 w 245"/>
                  <a:gd name="T19" fmla="*/ 48 h 55"/>
                  <a:gd name="T20" fmla="*/ 157 w 245"/>
                  <a:gd name="T21" fmla="*/ 48 h 55"/>
                  <a:gd name="T22" fmla="*/ 162 w 245"/>
                  <a:gd name="T23" fmla="*/ 48 h 55"/>
                  <a:gd name="T24" fmla="*/ 162 w 245"/>
                  <a:gd name="T25" fmla="*/ 10 h 55"/>
                  <a:gd name="T26" fmla="*/ 245 w 245"/>
                  <a:gd name="T27" fmla="*/ 10 h 55"/>
                  <a:gd name="T28" fmla="*/ 245 w 245"/>
                  <a:gd name="T29" fmla="*/ 0 h 55"/>
                  <a:gd name="T30" fmla="*/ 162 w 245"/>
                  <a:gd name="T31" fmla="*/ 0 h 55"/>
                  <a:gd name="T32" fmla="*/ 151 w 245"/>
                  <a:gd name="T33" fmla="*/ 0 h 55"/>
                  <a:gd name="T34" fmla="*/ 32 w 245"/>
                  <a:gd name="T35" fmla="*/ 48 h 55"/>
                  <a:gd name="T36" fmla="*/ 13 w 245"/>
                  <a:gd name="T37" fmla="*/ 48 h 55"/>
                  <a:gd name="T38" fmla="*/ 13 w 245"/>
                  <a:gd name="T39" fmla="*/ 48 h 55"/>
                  <a:gd name="T40" fmla="*/ 9 w 245"/>
                  <a:gd name="T41" fmla="*/ 48 h 55"/>
                  <a:gd name="T42" fmla="*/ 9 w 245"/>
                  <a:gd name="T43" fmla="*/ 45 h 55"/>
                  <a:gd name="T44" fmla="*/ 13 w 245"/>
                  <a:gd name="T45" fmla="*/ 45 h 55"/>
                  <a:gd name="T46" fmla="*/ 13 w 245"/>
                  <a:gd name="T47" fmla="*/ 46 h 55"/>
                  <a:gd name="T48" fmla="*/ 32 w 245"/>
                  <a:gd name="T49" fmla="*/ 46 h 55"/>
                  <a:gd name="T50" fmla="*/ 32 w 245"/>
                  <a:gd name="T51" fmla="*/ 48 h 55"/>
                  <a:gd name="T52" fmla="*/ 32 w 245"/>
                  <a:gd name="T53" fmla="*/ 39 h 55"/>
                  <a:gd name="T54" fmla="*/ 13 w 245"/>
                  <a:gd name="T55" fmla="*/ 39 h 55"/>
                  <a:gd name="T56" fmla="*/ 13 w 245"/>
                  <a:gd name="T57" fmla="*/ 41 h 55"/>
                  <a:gd name="T58" fmla="*/ 9 w 245"/>
                  <a:gd name="T59" fmla="*/ 41 h 55"/>
                  <a:gd name="T60" fmla="*/ 9 w 245"/>
                  <a:gd name="T61" fmla="*/ 37 h 55"/>
                  <a:gd name="T62" fmla="*/ 13 w 245"/>
                  <a:gd name="T63" fmla="*/ 37 h 55"/>
                  <a:gd name="T64" fmla="*/ 13 w 245"/>
                  <a:gd name="T65" fmla="*/ 37 h 55"/>
                  <a:gd name="T66" fmla="*/ 32 w 245"/>
                  <a:gd name="T67" fmla="*/ 37 h 55"/>
                  <a:gd name="T68" fmla="*/ 32 w 245"/>
                  <a:gd name="T69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5" h="55">
                    <a:moveTo>
                      <a:pt x="151" y="0"/>
                    </a:moveTo>
                    <a:lnTo>
                      <a:pt x="151" y="0"/>
                    </a:lnTo>
                    <a:lnTo>
                      <a:pt x="151" y="37"/>
                    </a:lnTo>
                    <a:lnTo>
                      <a:pt x="32" y="37"/>
                    </a:lnTo>
                    <a:lnTo>
                      <a:pt x="32" y="30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32" y="55"/>
                    </a:lnTo>
                    <a:lnTo>
                      <a:pt x="32" y="48"/>
                    </a:lnTo>
                    <a:lnTo>
                      <a:pt x="157" y="48"/>
                    </a:lnTo>
                    <a:lnTo>
                      <a:pt x="157" y="48"/>
                    </a:lnTo>
                    <a:lnTo>
                      <a:pt x="162" y="48"/>
                    </a:lnTo>
                    <a:lnTo>
                      <a:pt x="162" y="10"/>
                    </a:lnTo>
                    <a:lnTo>
                      <a:pt x="245" y="10"/>
                    </a:lnTo>
                    <a:lnTo>
                      <a:pt x="245" y="0"/>
                    </a:lnTo>
                    <a:lnTo>
                      <a:pt x="162" y="0"/>
                    </a:lnTo>
                    <a:lnTo>
                      <a:pt x="151" y="0"/>
                    </a:lnTo>
                    <a:close/>
                    <a:moveTo>
                      <a:pt x="32" y="48"/>
                    </a:moveTo>
                    <a:lnTo>
                      <a:pt x="13" y="48"/>
                    </a:lnTo>
                    <a:lnTo>
                      <a:pt x="13" y="48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32" y="46"/>
                    </a:lnTo>
                    <a:lnTo>
                      <a:pt x="32" y="48"/>
                    </a:lnTo>
                    <a:close/>
                    <a:moveTo>
                      <a:pt x="32" y="39"/>
                    </a:moveTo>
                    <a:lnTo>
                      <a:pt x="13" y="39"/>
                    </a:lnTo>
                    <a:lnTo>
                      <a:pt x="13" y="41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32" y="37"/>
                    </a:lnTo>
                    <a:lnTo>
                      <a:pt x="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89">
                <a:extLst>
                  <a:ext uri="{FF2B5EF4-FFF2-40B4-BE49-F238E27FC236}">
                    <a16:creationId xmlns:a16="http://schemas.microsoft.com/office/drawing/2014/main" id="{5B079EB6-E218-4F6A-9061-9C6524D09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39" y="717120"/>
                <a:ext cx="171450" cy="41275"/>
              </a:xfrm>
              <a:custGeom>
                <a:avLst/>
                <a:gdLst>
                  <a:gd name="T0" fmla="*/ 135 w 218"/>
                  <a:gd name="T1" fmla="*/ 0 h 50"/>
                  <a:gd name="T2" fmla="*/ 130 w 218"/>
                  <a:gd name="T3" fmla="*/ 0 h 50"/>
                  <a:gd name="T4" fmla="*/ 130 w 218"/>
                  <a:gd name="T5" fmla="*/ 0 h 50"/>
                  <a:gd name="T6" fmla="*/ 0 w 218"/>
                  <a:gd name="T7" fmla="*/ 0 h 50"/>
                  <a:gd name="T8" fmla="*/ 0 w 218"/>
                  <a:gd name="T9" fmla="*/ 12 h 50"/>
                  <a:gd name="T10" fmla="*/ 124 w 218"/>
                  <a:gd name="T11" fmla="*/ 12 h 50"/>
                  <a:gd name="T12" fmla="*/ 124 w 218"/>
                  <a:gd name="T13" fmla="*/ 50 h 50"/>
                  <a:gd name="T14" fmla="*/ 218 w 218"/>
                  <a:gd name="T15" fmla="*/ 50 h 50"/>
                  <a:gd name="T16" fmla="*/ 218 w 218"/>
                  <a:gd name="T17" fmla="*/ 37 h 50"/>
                  <a:gd name="T18" fmla="*/ 135 w 218"/>
                  <a:gd name="T19" fmla="*/ 37 h 50"/>
                  <a:gd name="T20" fmla="*/ 135 w 218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50">
                    <a:moveTo>
                      <a:pt x="135" y="0"/>
                    </a:moveTo>
                    <a:lnTo>
                      <a:pt x="130" y="0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4" y="12"/>
                    </a:lnTo>
                    <a:lnTo>
                      <a:pt x="124" y="50"/>
                    </a:lnTo>
                    <a:lnTo>
                      <a:pt x="218" y="50"/>
                    </a:lnTo>
                    <a:lnTo>
                      <a:pt x="218" y="37"/>
                    </a:lnTo>
                    <a:lnTo>
                      <a:pt x="135" y="37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90">
                <a:extLst>
                  <a:ext uri="{FF2B5EF4-FFF2-40B4-BE49-F238E27FC236}">
                    <a16:creationId xmlns:a16="http://schemas.microsoft.com/office/drawing/2014/main" id="{5196CD41-5324-4A2C-A2DD-2147DDB90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39" y="713945"/>
                <a:ext cx="25400" cy="17463"/>
              </a:xfrm>
              <a:custGeom>
                <a:avLst/>
                <a:gdLst>
                  <a:gd name="T0" fmla="*/ 0 w 31"/>
                  <a:gd name="T1" fmla="*/ 24 h 24"/>
                  <a:gd name="T2" fmla="*/ 31 w 31"/>
                  <a:gd name="T3" fmla="*/ 24 h 24"/>
                  <a:gd name="T4" fmla="*/ 31 w 31"/>
                  <a:gd name="T5" fmla="*/ 16 h 24"/>
                  <a:gd name="T6" fmla="*/ 13 w 31"/>
                  <a:gd name="T7" fmla="*/ 16 h 24"/>
                  <a:gd name="T8" fmla="*/ 13 w 31"/>
                  <a:gd name="T9" fmla="*/ 18 h 24"/>
                  <a:gd name="T10" fmla="*/ 8 w 31"/>
                  <a:gd name="T11" fmla="*/ 18 h 24"/>
                  <a:gd name="T12" fmla="*/ 8 w 31"/>
                  <a:gd name="T13" fmla="*/ 13 h 24"/>
                  <a:gd name="T14" fmla="*/ 13 w 31"/>
                  <a:gd name="T15" fmla="*/ 13 h 24"/>
                  <a:gd name="T16" fmla="*/ 13 w 31"/>
                  <a:gd name="T17" fmla="*/ 15 h 24"/>
                  <a:gd name="T18" fmla="*/ 31 w 31"/>
                  <a:gd name="T19" fmla="*/ 15 h 24"/>
                  <a:gd name="T20" fmla="*/ 31 w 31"/>
                  <a:gd name="T21" fmla="*/ 9 h 24"/>
                  <a:gd name="T22" fmla="*/ 13 w 31"/>
                  <a:gd name="T23" fmla="*/ 9 h 24"/>
                  <a:gd name="T24" fmla="*/ 13 w 31"/>
                  <a:gd name="T25" fmla="*/ 9 h 24"/>
                  <a:gd name="T26" fmla="*/ 8 w 31"/>
                  <a:gd name="T27" fmla="*/ 9 h 24"/>
                  <a:gd name="T28" fmla="*/ 8 w 31"/>
                  <a:gd name="T29" fmla="*/ 6 h 24"/>
                  <a:gd name="T30" fmla="*/ 13 w 31"/>
                  <a:gd name="T31" fmla="*/ 6 h 24"/>
                  <a:gd name="T32" fmla="*/ 13 w 31"/>
                  <a:gd name="T33" fmla="*/ 7 h 24"/>
                  <a:gd name="T34" fmla="*/ 31 w 31"/>
                  <a:gd name="T35" fmla="*/ 7 h 24"/>
                  <a:gd name="T36" fmla="*/ 31 w 31"/>
                  <a:gd name="T37" fmla="*/ 0 h 24"/>
                  <a:gd name="T38" fmla="*/ 0 w 31"/>
                  <a:gd name="T39" fmla="*/ 0 h 24"/>
                  <a:gd name="T40" fmla="*/ 0 w 31"/>
                  <a:gd name="T4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4">
                    <a:moveTo>
                      <a:pt x="0" y="24"/>
                    </a:moveTo>
                    <a:lnTo>
                      <a:pt x="31" y="24"/>
                    </a:lnTo>
                    <a:lnTo>
                      <a:pt x="31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1">
                <a:extLst>
                  <a:ext uri="{FF2B5EF4-FFF2-40B4-BE49-F238E27FC236}">
                    <a16:creationId xmlns:a16="http://schemas.microsoft.com/office/drawing/2014/main" id="{75E9D4FE-BEAA-48F2-A53C-19156C2492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214" y="664732"/>
                <a:ext cx="231775" cy="20638"/>
              </a:xfrm>
              <a:custGeom>
                <a:avLst/>
                <a:gdLst>
                  <a:gd name="T0" fmla="*/ 30 w 293"/>
                  <a:gd name="T1" fmla="*/ 0 h 25"/>
                  <a:gd name="T2" fmla="*/ 0 w 293"/>
                  <a:gd name="T3" fmla="*/ 0 h 25"/>
                  <a:gd name="T4" fmla="*/ 0 w 293"/>
                  <a:gd name="T5" fmla="*/ 25 h 25"/>
                  <a:gd name="T6" fmla="*/ 30 w 293"/>
                  <a:gd name="T7" fmla="*/ 25 h 25"/>
                  <a:gd name="T8" fmla="*/ 30 w 293"/>
                  <a:gd name="T9" fmla="*/ 18 h 25"/>
                  <a:gd name="T10" fmla="*/ 293 w 293"/>
                  <a:gd name="T11" fmla="*/ 18 h 25"/>
                  <a:gd name="T12" fmla="*/ 293 w 293"/>
                  <a:gd name="T13" fmla="*/ 7 h 25"/>
                  <a:gd name="T14" fmla="*/ 30 w 293"/>
                  <a:gd name="T15" fmla="*/ 7 h 25"/>
                  <a:gd name="T16" fmla="*/ 30 w 293"/>
                  <a:gd name="T17" fmla="*/ 0 h 25"/>
                  <a:gd name="T18" fmla="*/ 30 w 293"/>
                  <a:gd name="T19" fmla="*/ 18 h 25"/>
                  <a:gd name="T20" fmla="*/ 12 w 293"/>
                  <a:gd name="T21" fmla="*/ 18 h 25"/>
                  <a:gd name="T22" fmla="*/ 12 w 293"/>
                  <a:gd name="T23" fmla="*/ 18 h 25"/>
                  <a:gd name="T24" fmla="*/ 9 w 293"/>
                  <a:gd name="T25" fmla="*/ 18 h 25"/>
                  <a:gd name="T26" fmla="*/ 9 w 293"/>
                  <a:gd name="T27" fmla="*/ 14 h 25"/>
                  <a:gd name="T28" fmla="*/ 12 w 293"/>
                  <a:gd name="T29" fmla="*/ 14 h 25"/>
                  <a:gd name="T30" fmla="*/ 12 w 293"/>
                  <a:gd name="T31" fmla="*/ 16 h 25"/>
                  <a:gd name="T32" fmla="*/ 30 w 293"/>
                  <a:gd name="T33" fmla="*/ 16 h 25"/>
                  <a:gd name="T34" fmla="*/ 30 w 293"/>
                  <a:gd name="T35" fmla="*/ 18 h 25"/>
                  <a:gd name="T36" fmla="*/ 30 w 293"/>
                  <a:gd name="T37" fmla="*/ 9 h 25"/>
                  <a:gd name="T38" fmla="*/ 12 w 293"/>
                  <a:gd name="T39" fmla="*/ 9 h 25"/>
                  <a:gd name="T40" fmla="*/ 12 w 293"/>
                  <a:gd name="T41" fmla="*/ 11 h 25"/>
                  <a:gd name="T42" fmla="*/ 9 w 293"/>
                  <a:gd name="T43" fmla="*/ 11 h 25"/>
                  <a:gd name="T44" fmla="*/ 9 w 293"/>
                  <a:gd name="T45" fmla="*/ 7 h 25"/>
                  <a:gd name="T46" fmla="*/ 12 w 293"/>
                  <a:gd name="T47" fmla="*/ 7 h 25"/>
                  <a:gd name="T48" fmla="*/ 12 w 293"/>
                  <a:gd name="T49" fmla="*/ 7 h 25"/>
                  <a:gd name="T50" fmla="*/ 30 w 293"/>
                  <a:gd name="T51" fmla="*/ 7 h 25"/>
                  <a:gd name="T52" fmla="*/ 30 w 293"/>
                  <a:gd name="T53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3" h="25">
                    <a:moveTo>
                      <a:pt x="30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lnTo>
                      <a:pt x="30" y="18"/>
                    </a:lnTo>
                    <a:lnTo>
                      <a:pt x="293" y="18"/>
                    </a:lnTo>
                    <a:lnTo>
                      <a:pt x="293" y="7"/>
                    </a:lnTo>
                    <a:lnTo>
                      <a:pt x="30" y="7"/>
                    </a:lnTo>
                    <a:lnTo>
                      <a:pt x="30" y="0"/>
                    </a:lnTo>
                    <a:close/>
                    <a:moveTo>
                      <a:pt x="30" y="18"/>
                    </a:moveTo>
                    <a:lnTo>
                      <a:pt x="12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30" y="16"/>
                    </a:lnTo>
                    <a:lnTo>
                      <a:pt x="30" y="18"/>
                    </a:lnTo>
                    <a:close/>
                    <a:moveTo>
                      <a:pt x="30" y="9"/>
                    </a:moveTo>
                    <a:lnTo>
                      <a:pt x="12" y="9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30" y="7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92">
                <a:extLst>
                  <a:ext uri="{FF2B5EF4-FFF2-40B4-BE49-F238E27FC236}">
                    <a16:creationId xmlns:a16="http://schemas.microsoft.com/office/drawing/2014/main" id="{527C7452-8AB8-41F6-9E5A-A451B9F0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39" y="664732"/>
                <a:ext cx="17463" cy="19050"/>
              </a:xfrm>
              <a:custGeom>
                <a:avLst/>
                <a:gdLst>
                  <a:gd name="T0" fmla="*/ 11 w 24"/>
                  <a:gd name="T1" fmla="*/ 0 h 23"/>
                  <a:gd name="T2" fmla="*/ 11 w 24"/>
                  <a:gd name="T3" fmla="*/ 0 h 23"/>
                  <a:gd name="T4" fmla="*/ 8 w 24"/>
                  <a:gd name="T5" fmla="*/ 0 h 23"/>
                  <a:gd name="T6" fmla="*/ 4 w 24"/>
                  <a:gd name="T7" fmla="*/ 4 h 23"/>
                  <a:gd name="T8" fmla="*/ 0 w 24"/>
                  <a:gd name="T9" fmla="*/ 7 h 23"/>
                  <a:gd name="T10" fmla="*/ 0 w 24"/>
                  <a:gd name="T11" fmla="*/ 11 h 23"/>
                  <a:gd name="T12" fmla="*/ 0 w 24"/>
                  <a:gd name="T13" fmla="*/ 11 h 23"/>
                  <a:gd name="T14" fmla="*/ 0 w 24"/>
                  <a:gd name="T15" fmla="*/ 16 h 23"/>
                  <a:gd name="T16" fmla="*/ 4 w 24"/>
                  <a:gd name="T17" fmla="*/ 20 h 23"/>
                  <a:gd name="T18" fmla="*/ 8 w 24"/>
                  <a:gd name="T19" fmla="*/ 23 h 23"/>
                  <a:gd name="T20" fmla="*/ 11 w 24"/>
                  <a:gd name="T21" fmla="*/ 23 h 23"/>
                  <a:gd name="T22" fmla="*/ 11 w 24"/>
                  <a:gd name="T23" fmla="*/ 23 h 23"/>
                  <a:gd name="T24" fmla="*/ 17 w 24"/>
                  <a:gd name="T25" fmla="*/ 23 h 23"/>
                  <a:gd name="T26" fmla="*/ 20 w 24"/>
                  <a:gd name="T27" fmla="*/ 20 h 23"/>
                  <a:gd name="T28" fmla="*/ 24 w 24"/>
                  <a:gd name="T29" fmla="*/ 16 h 23"/>
                  <a:gd name="T30" fmla="*/ 24 w 24"/>
                  <a:gd name="T31" fmla="*/ 11 h 23"/>
                  <a:gd name="T32" fmla="*/ 24 w 24"/>
                  <a:gd name="T33" fmla="*/ 11 h 23"/>
                  <a:gd name="T34" fmla="*/ 24 w 24"/>
                  <a:gd name="T35" fmla="*/ 7 h 23"/>
                  <a:gd name="T36" fmla="*/ 20 w 24"/>
                  <a:gd name="T37" fmla="*/ 4 h 23"/>
                  <a:gd name="T38" fmla="*/ 17 w 24"/>
                  <a:gd name="T39" fmla="*/ 0 h 23"/>
                  <a:gd name="T40" fmla="*/ 11 w 24"/>
                  <a:gd name="T41" fmla="*/ 0 h 23"/>
                  <a:gd name="T42" fmla="*/ 11 w 24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7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93">
                <a:extLst>
                  <a:ext uri="{FF2B5EF4-FFF2-40B4-BE49-F238E27FC236}">
                    <a16:creationId xmlns:a16="http://schemas.microsoft.com/office/drawing/2014/main" id="{62E65D51-A85E-4DFC-A92A-6AD5BB1A7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51" y="664732"/>
                <a:ext cx="20638" cy="19050"/>
              </a:xfrm>
              <a:custGeom>
                <a:avLst/>
                <a:gdLst>
                  <a:gd name="T0" fmla="*/ 3 w 25"/>
                  <a:gd name="T1" fmla="*/ 4 h 23"/>
                  <a:gd name="T2" fmla="*/ 3 w 25"/>
                  <a:gd name="T3" fmla="*/ 4 h 23"/>
                  <a:gd name="T4" fmla="*/ 1 w 25"/>
                  <a:gd name="T5" fmla="*/ 7 h 23"/>
                  <a:gd name="T6" fmla="*/ 0 w 25"/>
                  <a:gd name="T7" fmla="*/ 11 h 23"/>
                  <a:gd name="T8" fmla="*/ 0 w 25"/>
                  <a:gd name="T9" fmla="*/ 11 h 23"/>
                  <a:gd name="T10" fmla="*/ 1 w 25"/>
                  <a:gd name="T11" fmla="*/ 16 h 23"/>
                  <a:gd name="T12" fmla="*/ 3 w 25"/>
                  <a:gd name="T13" fmla="*/ 20 h 23"/>
                  <a:gd name="T14" fmla="*/ 3 w 25"/>
                  <a:gd name="T15" fmla="*/ 20 h 23"/>
                  <a:gd name="T16" fmla="*/ 7 w 25"/>
                  <a:gd name="T17" fmla="*/ 23 h 23"/>
                  <a:gd name="T18" fmla="*/ 12 w 25"/>
                  <a:gd name="T19" fmla="*/ 23 h 23"/>
                  <a:gd name="T20" fmla="*/ 12 w 25"/>
                  <a:gd name="T21" fmla="*/ 23 h 23"/>
                  <a:gd name="T22" fmla="*/ 18 w 25"/>
                  <a:gd name="T23" fmla="*/ 23 h 23"/>
                  <a:gd name="T24" fmla="*/ 21 w 25"/>
                  <a:gd name="T25" fmla="*/ 20 h 23"/>
                  <a:gd name="T26" fmla="*/ 21 w 25"/>
                  <a:gd name="T27" fmla="*/ 20 h 23"/>
                  <a:gd name="T28" fmla="*/ 23 w 25"/>
                  <a:gd name="T29" fmla="*/ 16 h 23"/>
                  <a:gd name="T30" fmla="*/ 25 w 25"/>
                  <a:gd name="T31" fmla="*/ 11 h 23"/>
                  <a:gd name="T32" fmla="*/ 25 w 25"/>
                  <a:gd name="T33" fmla="*/ 11 h 23"/>
                  <a:gd name="T34" fmla="*/ 23 w 25"/>
                  <a:gd name="T35" fmla="*/ 7 h 23"/>
                  <a:gd name="T36" fmla="*/ 21 w 25"/>
                  <a:gd name="T37" fmla="*/ 4 h 23"/>
                  <a:gd name="T38" fmla="*/ 21 w 25"/>
                  <a:gd name="T39" fmla="*/ 4 h 23"/>
                  <a:gd name="T40" fmla="*/ 18 w 25"/>
                  <a:gd name="T41" fmla="*/ 0 h 23"/>
                  <a:gd name="T42" fmla="*/ 12 w 25"/>
                  <a:gd name="T43" fmla="*/ 0 h 23"/>
                  <a:gd name="T44" fmla="*/ 7 w 25"/>
                  <a:gd name="T45" fmla="*/ 0 h 23"/>
                  <a:gd name="T46" fmla="*/ 3 w 25"/>
                  <a:gd name="T47" fmla="*/ 4 h 23"/>
                  <a:gd name="T48" fmla="*/ 3 w 25"/>
                  <a:gd name="T4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3">
                    <a:moveTo>
                      <a:pt x="3" y="4"/>
                    </a:move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4">
                <a:extLst>
                  <a:ext uri="{FF2B5EF4-FFF2-40B4-BE49-F238E27FC236}">
                    <a16:creationId xmlns:a16="http://schemas.microsoft.com/office/drawing/2014/main" id="{E439C8CF-5DC4-4481-8A33-C93B62143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51" y="553607"/>
                <a:ext cx="20638" cy="19050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7 w 25"/>
                  <a:gd name="T5" fmla="*/ 1 h 25"/>
                  <a:gd name="T6" fmla="*/ 3 w 25"/>
                  <a:gd name="T7" fmla="*/ 3 h 25"/>
                  <a:gd name="T8" fmla="*/ 1 w 25"/>
                  <a:gd name="T9" fmla="*/ 9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18 h 25"/>
                  <a:gd name="T16" fmla="*/ 3 w 25"/>
                  <a:gd name="T17" fmla="*/ 21 h 25"/>
                  <a:gd name="T18" fmla="*/ 7 w 25"/>
                  <a:gd name="T19" fmla="*/ 23 h 25"/>
                  <a:gd name="T20" fmla="*/ 12 w 25"/>
                  <a:gd name="T21" fmla="*/ 25 h 25"/>
                  <a:gd name="T22" fmla="*/ 12 w 25"/>
                  <a:gd name="T23" fmla="*/ 25 h 25"/>
                  <a:gd name="T24" fmla="*/ 18 w 25"/>
                  <a:gd name="T25" fmla="*/ 23 h 25"/>
                  <a:gd name="T26" fmla="*/ 21 w 25"/>
                  <a:gd name="T27" fmla="*/ 21 h 25"/>
                  <a:gd name="T28" fmla="*/ 23 w 25"/>
                  <a:gd name="T29" fmla="*/ 18 h 25"/>
                  <a:gd name="T30" fmla="*/ 25 w 25"/>
                  <a:gd name="T31" fmla="*/ 12 h 25"/>
                  <a:gd name="T32" fmla="*/ 25 w 25"/>
                  <a:gd name="T33" fmla="*/ 12 h 25"/>
                  <a:gd name="T34" fmla="*/ 23 w 25"/>
                  <a:gd name="T35" fmla="*/ 9 h 25"/>
                  <a:gd name="T36" fmla="*/ 21 w 25"/>
                  <a:gd name="T37" fmla="*/ 3 h 25"/>
                  <a:gd name="T38" fmla="*/ 18 w 25"/>
                  <a:gd name="T39" fmla="*/ 1 h 25"/>
                  <a:gd name="T40" fmla="*/ 12 w 25"/>
                  <a:gd name="T41" fmla="*/ 0 h 25"/>
                  <a:gd name="T42" fmla="*/ 12 w 25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9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95">
                <a:extLst>
                  <a:ext uri="{FF2B5EF4-FFF2-40B4-BE49-F238E27FC236}">
                    <a16:creationId xmlns:a16="http://schemas.microsoft.com/office/drawing/2014/main" id="{B789DBAF-2606-4740-BF8D-136CD17CC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51" y="609170"/>
                <a:ext cx="20638" cy="2063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7 w 25"/>
                  <a:gd name="T5" fmla="*/ 2 h 25"/>
                  <a:gd name="T6" fmla="*/ 3 w 25"/>
                  <a:gd name="T7" fmla="*/ 3 h 25"/>
                  <a:gd name="T8" fmla="*/ 1 w 25"/>
                  <a:gd name="T9" fmla="*/ 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16 h 25"/>
                  <a:gd name="T16" fmla="*/ 3 w 25"/>
                  <a:gd name="T17" fmla="*/ 21 h 25"/>
                  <a:gd name="T18" fmla="*/ 7 w 25"/>
                  <a:gd name="T19" fmla="*/ 23 h 25"/>
                  <a:gd name="T20" fmla="*/ 12 w 25"/>
                  <a:gd name="T21" fmla="*/ 25 h 25"/>
                  <a:gd name="T22" fmla="*/ 12 w 25"/>
                  <a:gd name="T23" fmla="*/ 25 h 25"/>
                  <a:gd name="T24" fmla="*/ 18 w 25"/>
                  <a:gd name="T25" fmla="*/ 23 h 25"/>
                  <a:gd name="T26" fmla="*/ 21 w 25"/>
                  <a:gd name="T27" fmla="*/ 21 h 25"/>
                  <a:gd name="T28" fmla="*/ 23 w 25"/>
                  <a:gd name="T29" fmla="*/ 16 h 25"/>
                  <a:gd name="T30" fmla="*/ 25 w 25"/>
                  <a:gd name="T31" fmla="*/ 12 h 25"/>
                  <a:gd name="T32" fmla="*/ 25 w 25"/>
                  <a:gd name="T33" fmla="*/ 12 h 25"/>
                  <a:gd name="T34" fmla="*/ 23 w 25"/>
                  <a:gd name="T35" fmla="*/ 7 h 25"/>
                  <a:gd name="T36" fmla="*/ 21 w 25"/>
                  <a:gd name="T37" fmla="*/ 3 h 25"/>
                  <a:gd name="T38" fmla="*/ 18 w 25"/>
                  <a:gd name="T39" fmla="*/ 2 h 25"/>
                  <a:gd name="T40" fmla="*/ 12 w 25"/>
                  <a:gd name="T41" fmla="*/ 0 h 25"/>
                  <a:gd name="T42" fmla="*/ 12 w 25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96">
                <a:extLst>
                  <a:ext uri="{FF2B5EF4-FFF2-40B4-BE49-F238E27FC236}">
                    <a16:creationId xmlns:a16="http://schemas.microsoft.com/office/drawing/2014/main" id="{68B8CAED-C2FD-4D23-8FDD-D84627E9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51" y="499632"/>
                <a:ext cx="20638" cy="17463"/>
              </a:xfrm>
              <a:custGeom>
                <a:avLst/>
                <a:gdLst>
                  <a:gd name="T0" fmla="*/ 12 w 25"/>
                  <a:gd name="T1" fmla="*/ 0 h 24"/>
                  <a:gd name="T2" fmla="*/ 12 w 25"/>
                  <a:gd name="T3" fmla="*/ 0 h 24"/>
                  <a:gd name="T4" fmla="*/ 7 w 25"/>
                  <a:gd name="T5" fmla="*/ 0 h 24"/>
                  <a:gd name="T6" fmla="*/ 3 w 25"/>
                  <a:gd name="T7" fmla="*/ 4 h 24"/>
                  <a:gd name="T8" fmla="*/ 1 w 25"/>
                  <a:gd name="T9" fmla="*/ 7 h 24"/>
                  <a:gd name="T10" fmla="*/ 0 w 25"/>
                  <a:gd name="T11" fmla="*/ 11 h 24"/>
                  <a:gd name="T12" fmla="*/ 0 w 25"/>
                  <a:gd name="T13" fmla="*/ 11 h 24"/>
                  <a:gd name="T14" fmla="*/ 1 w 25"/>
                  <a:gd name="T15" fmla="*/ 16 h 24"/>
                  <a:gd name="T16" fmla="*/ 3 w 25"/>
                  <a:gd name="T17" fmla="*/ 20 h 24"/>
                  <a:gd name="T18" fmla="*/ 7 w 25"/>
                  <a:gd name="T19" fmla="*/ 24 h 24"/>
                  <a:gd name="T20" fmla="*/ 12 w 25"/>
                  <a:gd name="T21" fmla="*/ 24 h 24"/>
                  <a:gd name="T22" fmla="*/ 12 w 25"/>
                  <a:gd name="T23" fmla="*/ 24 h 24"/>
                  <a:gd name="T24" fmla="*/ 18 w 25"/>
                  <a:gd name="T25" fmla="*/ 24 h 24"/>
                  <a:gd name="T26" fmla="*/ 21 w 25"/>
                  <a:gd name="T27" fmla="*/ 20 h 24"/>
                  <a:gd name="T28" fmla="*/ 23 w 25"/>
                  <a:gd name="T29" fmla="*/ 16 h 24"/>
                  <a:gd name="T30" fmla="*/ 25 w 25"/>
                  <a:gd name="T31" fmla="*/ 11 h 24"/>
                  <a:gd name="T32" fmla="*/ 25 w 25"/>
                  <a:gd name="T33" fmla="*/ 11 h 24"/>
                  <a:gd name="T34" fmla="*/ 23 w 25"/>
                  <a:gd name="T35" fmla="*/ 7 h 24"/>
                  <a:gd name="T36" fmla="*/ 21 w 25"/>
                  <a:gd name="T37" fmla="*/ 4 h 24"/>
                  <a:gd name="T38" fmla="*/ 18 w 25"/>
                  <a:gd name="T39" fmla="*/ 0 h 24"/>
                  <a:gd name="T40" fmla="*/ 12 w 25"/>
                  <a:gd name="T41" fmla="*/ 0 h 24"/>
                  <a:gd name="T42" fmla="*/ 12 w 25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97">
                <a:extLst>
                  <a:ext uri="{FF2B5EF4-FFF2-40B4-BE49-F238E27FC236}">
                    <a16:creationId xmlns:a16="http://schemas.microsoft.com/office/drawing/2014/main" id="{7A700E2F-B619-41BE-9925-AA431C68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51" y="444070"/>
                <a:ext cx="20638" cy="19050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7 w 25"/>
                  <a:gd name="T5" fmla="*/ 2 h 25"/>
                  <a:gd name="T6" fmla="*/ 3 w 25"/>
                  <a:gd name="T7" fmla="*/ 4 h 25"/>
                  <a:gd name="T8" fmla="*/ 1 w 25"/>
                  <a:gd name="T9" fmla="*/ 7 h 25"/>
                  <a:gd name="T10" fmla="*/ 0 w 25"/>
                  <a:gd name="T11" fmla="*/ 13 h 25"/>
                  <a:gd name="T12" fmla="*/ 0 w 25"/>
                  <a:gd name="T13" fmla="*/ 13 h 25"/>
                  <a:gd name="T14" fmla="*/ 1 w 25"/>
                  <a:gd name="T15" fmla="*/ 16 h 25"/>
                  <a:gd name="T16" fmla="*/ 3 w 25"/>
                  <a:gd name="T17" fmla="*/ 22 h 25"/>
                  <a:gd name="T18" fmla="*/ 7 w 25"/>
                  <a:gd name="T19" fmla="*/ 23 h 25"/>
                  <a:gd name="T20" fmla="*/ 12 w 25"/>
                  <a:gd name="T21" fmla="*/ 25 h 25"/>
                  <a:gd name="T22" fmla="*/ 12 w 25"/>
                  <a:gd name="T23" fmla="*/ 25 h 25"/>
                  <a:gd name="T24" fmla="*/ 18 w 25"/>
                  <a:gd name="T25" fmla="*/ 23 h 25"/>
                  <a:gd name="T26" fmla="*/ 21 w 25"/>
                  <a:gd name="T27" fmla="*/ 22 h 25"/>
                  <a:gd name="T28" fmla="*/ 23 w 25"/>
                  <a:gd name="T29" fmla="*/ 16 h 25"/>
                  <a:gd name="T30" fmla="*/ 25 w 25"/>
                  <a:gd name="T31" fmla="*/ 13 h 25"/>
                  <a:gd name="T32" fmla="*/ 25 w 25"/>
                  <a:gd name="T33" fmla="*/ 13 h 25"/>
                  <a:gd name="T34" fmla="*/ 23 w 25"/>
                  <a:gd name="T35" fmla="*/ 7 h 25"/>
                  <a:gd name="T36" fmla="*/ 21 w 25"/>
                  <a:gd name="T37" fmla="*/ 4 h 25"/>
                  <a:gd name="T38" fmla="*/ 18 w 25"/>
                  <a:gd name="T39" fmla="*/ 2 h 25"/>
                  <a:gd name="T40" fmla="*/ 12 w 25"/>
                  <a:gd name="T41" fmla="*/ 0 h 25"/>
                  <a:gd name="T42" fmla="*/ 12 w 25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2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21" y="22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98">
                <a:extLst>
                  <a:ext uri="{FF2B5EF4-FFF2-40B4-BE49-F238E27FC236}">
                    <a16:creationId xmlns:a16="http://schemas.microsoft.com/office/drawing/2014/main" id="{CAB40853-5571-447B-8F11-4F52C8DDA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51" y="221820"/>
                <a:ext cx="20638" cy="20638"/>
              </a:xfrm>
              <a:custGeom>
                <a:avLst/>
                <a:gdLst>
                  <a:gd name="T0" fmla="*/ 12 w 25"/>
                  <a:gd name="T1" fmla="*/ 25 h 25"/>
                  <a:gd name="T2" fmla="*/ 12 w 25"/>
                  <a:gd name="T3" fmla="*/ 25 h 25"/>
                  <a:gd name="T4" fmla="*/ 18 w 25"/>
                  <a:gd name="T5" fmla="*/ 23 h 25"/>
                  <a:gd name="T6" fmla="*/ 21 w 25"/>
                  <a:gd name="T7" fmla="*/ 22 h 25"/>
                  <a:gd name="T8" fmla="*/ 23 w 25"/>
                  <a:gd name="T9" fmla="*/ 18 h 25"/>
                  <a:gd name="T10" fmla="*/ 25 w 25"/>
                  <a:gd name="T11" fmla="*/ 13 h 25"/>
                  <a:gd name="T12" fmla="*/ 25 w 25"/>
                  <a:gd name="T13" fmla="*/ 13 h 25"/>
                  <a:gd name="T14" fmla="*/ 23 w 25"/>
                  <a:gd name="T15" fmla="*/ 9 h 25"/>
                  <a:gd name="T16" fmla="*/ 21 w 25"/>
                  <a:gd name="T17" fmla="*/ 4 h 25"/>
                  <a:gd name="T18" fmla="*/ 18 w 25"/>
                  <a:gd name="T19" fmla="*/ 2 h 25"/>
                  <a:gd name="T20" fmla="*/ 12 w 25"/>
                  <a:gd name="T21" fmla="*/ 0 h 25"/>
                  <a:gd name="T22" fmla="*/ 12 w 25"/>
                  <a:gd name="T23" fmla="*/ 0 h 25"/>
                  <a:gd name="T24" fmla="*/ 7 w 25"/>
                  <a:gd name="T25" fmla="*/ 2 h 25"/>
                  <a:gd name="T26" fmla="*/ 3 w 25"/>
                  <a:gd name="T27" fmla="*/ 4 h 25"/>
                  <a:gd name="T28" fmla="*/ 2 w 25"/>
                  <a:gd name="T29" fmla="*/ 9 h 25"/>
                  <a:gd name="T30" fmla="*/ 0 w 25"/>
                  <a:gd name="T31" fmla="*/ 13 h 25"/>
                  <a:gd name="T32" fmla="*/ 0 w 25"/>
                  <a:gd name="T33" fmla="*/ 13 h 25"/>
                  <a:gd name="T34" fmla="*/ 2 w 25"/>
                  <a:gd name="T35" fmla="*/ 18 h 25"/>
                  <a:gd name="T36" fmla="*/ 3 w 25"/>
                  <a:gd name="T37" fmla="*/ 22 h 25"/>
                  <a:gd name="T38" fmla="*/ 7 w 25"/>
                  <a:gd name="T39" fmla="*/ 23 h 25"/>
                  <a:gd name="T40" fmla="*/ 12 w 25"/>
                  <a:gd name="T41" fmla="*/ 25 h 25"/>
                  <a:gd name="T42" fmla="*/ 12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18" y="23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99">
                <a:extLst>
                  <a:ext uri="{FF2B5EF4-FFF2-40B4-BE49-F238E27FC236}">
                    <a16:creationId xmlns:a16="http://schemas.microsoft.com/office/drawing/2014/main" id="{0E5D1413-2131-409E-9BBB-2440B5139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39" y="221820"/>
                <a:ext cx="17463" cy="20638"/>
              </a:xfrm>
              <a:custGeom>
                <a:avLst/>
                <a:gdLst>
                  <a:gd name="T0" fmla="*/ 11 w 24"/>
                  <a:gd name="T1" fmla="*/ 25 h 25"/>
                  <a:gd name="T2" fmla="*/ 11 w 24"/>
                  <a:gd name="T3" fmla="*/ 25 h 25"/>
                  <a:gd name="T4" fmla="*/ 17 w 24"/>
                  <a:gd name="T5" fmla="*/ 23 h 25"/>
                  <a:gd name="T6" fmla="*/ 20 w 24"/>
                  <a:gd name="T7" fmla="*/ 22 h 25"/>
                  <a:gd name="T8" fmla="*/ 24 w 24"/>
                  <a:gd name="T9" fmla="*/ 18 h 25"/>
                  <a:gd name="T10" fmla="*/ 24 w 24"/>
                  <a:gd name="T11" fmla="*/ 13 h 25"/>
                  <a:gd name="T12" fmla="*/ 24 w 24"/>
                  <a:gd name="T13" fmla="*/ 13 h 25"/>
                  <a:gd name="T14" fmla="*/ 24 w 24"/>
                  <a:gd name="T15" fmla="*/ 9 h 25"/>
                  <a:gd name="T16" fmla="*/ 20 w 24"/>
                  <a:gd name="T17" fmla="*/ 4 h 25"/>
                  <a:gd name="T18" fmla="*/ 17 w 24"/>
                  <a:gd name="T19" fmla="*/ 2 h 25"/>
                  <a:gd name="T20" fmla="*/ 11 w 24"/>
                  <a:gd name="T21" fmla="*/ 0 h 25"/>
                  <a:gd name="T22" fmla="*/ 11 w 24"/>
                  <a:gd name="T23" fmla="*/ 0 h 25"/>
                  <a:gd name="T24" fmla="*/ 8 w 24"/>
                  <a:gd name="T25" fmla="*/ 2 h 25"/>
                  <a:gd name="T26" fmla="*/ 4 w 24"/>
                  <a:gd name="T27" fmla="*/ 4 h 25"/>
                  <a:gd name="T28" fmla="*/ 0 w 24"/>
                  <a:gd name="T29" fmla="*/ 9 h 25"/>
                  <a:gd name="T30" fmla="*/ 0 w 24"/>
                  <a:gd name="T31" fmla="*/ 13 h 25"/>
                  <a:gd name="T32" fmla="*/ 0 w 24"/>
                  <a:gd name="T33" fmla="*/ 13 h 25"/>
                  <a:gd name="T34" fmla="*/ 0 w 24"/>
                  <a:gd name="T35" fmla="*/ 18 h 25"/>
                  <a:gd name="T36" fmla="*/ 4 w 24"/>
                  <a:gd name="T37" fmla="*/ 22 h 25"/>
                  <a:gd name="T38" fmla="*/ 8 w 24"/>
                  <a:gd name="T39" fmla="*/ 23 h 25"/>
                  <a:gd name="T40" fmla="*/ 11 w 24"/>
                  <a:gd name="T41" fmla="*/ 25 h 25"/>
                  <a:gd name="T42" fmla="*/ 11 w 24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5">
                    <a:moveTo>
                      <a:pt x="11" y="25"/>
                    </a:moveTo>
                    <a:lnTo>
                      <a:pt x="11" y="25"/>
                    </a:lnTo>
                    <a:lnTo>
                      <a:pt x="17" y="23"/>
                    </a:lnTo>
                    <a:lnTo>
                      <a:pt x="20" y="22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0">
                <a:extLst>
                  <a:ext uri="{FF2B5EF4-FFF2-40B4-BE49-F238E27FC236}">
                    <a16:creationId xmlns:a16="http://schemas.microsoft.com/office/drawing/2014/main" id="{FD96F402-0432-4111-8643-5E29B8BB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39" y="221820"/>
                <a:ext cx="17463" cy="20638"/>
              </a:xfrm>
              <a:custGeom>
                <a:avLst/>
                <a:gdLst>
                  <a:gd name="T0" fmla="*/ 13 w 24"/>
                  <a:gd name="T1" fmla="*/ 25 h 25"/>
                  <a:gd name="T2" fmla="*/ 13 w 24"/>
                  <a:gd name="T3" fmla="*/ 25 h 25"/>
                  <a:gd name="T4" fmla="*/ 16 w 24"/>
                  <a:gd name="T5" fmla="*/ 23 h 25"/>
                  <a:gd name="T6" fmla="*/ 20 w 24"/>
                  <a:gd name="T7" fmla="*/ 22 h 25"/>
                  <a:gd name="T8" fmla="*/ 24 w 24"/>
                  <a:gd name="T9" fmla="*/ 18 h 25"/>
                  <a:gd name="T10" fmla="*/ 24 w 24"/>
                  <a:gd name="T11" fmla="*/ 13 h 25"/>
                  <a:gd name="T12" fmla="*/ 24 w 24"/>
                  <a:gd name="T13" fmla="*/ 13 h 25"/>
                  <a:gd name="T14" fmla="*/ 24 w 24"/>
                  <a:gd name="T15" fmla="*/ 9 h 25"/>
                  <a:gd name="T16" fmla="*/ 20 w 24"/>
                  <a:gd name="T17" fmla="*/ 4 h 25"/>
                  <a:gd name="T18" fmla="*/ 16 w 24"/>
                  <a:gd name="T19" fmla="*/ 2 h 25"/>
                  <a:gd name="T20" fmla="*/ 13 w 24"/>
                  <a:gd name="T21" fmla="*/ 0 h 25"/>
                  <a:gd name="T22" fmla="*/ 13 w 24"/>
                  <a:gd name="T23" fmla="*/ 0 h 25"/>
                  <a:gd name="T24" fmla="*/ 7 w 24"/>
                  <a:gd name="T25" fmla="*/ 2 h 25"/>
                  <a:gd name="T26" fmla="*/ 4 w 24"/>
                  <a:gd name="T27" fmla="*/ 4 h 25"/>
                  <a:gd name="T28" fmla="*/ 0 w 24"/>
                  <a:gd name="T29" fmla="*/ 9 h 25"/>
                  <a:gd name="T30" fmla="*/ 0 w 24"/>
                  <a:gd name="T31" fmla="*/ 13 h 25"/>
                  <a:gd name="T32" fmla="*/ 0 w 24"/>
                  <a:gd name="T33" fmla="*/ 13 h 25"/>
                  <a:gd name="T34" fmla="*/ 0 w 24"/>
                  <a:gd name="T35" fmla="*/ 18 h 25"/>
                  <a:gd name="T36" fmla="*/ 4 w 24"/>
                  <a:gd name="T37" fmla="*/ 22 h 25"/>
                  <a:gd name="T38" fmla="*/ 7 w 24"/>
                  <a:gd name="T39" fmla="*/ 23 h 25"/>
                  <a:gd name="T40" fmla="*/ 13 w 24"/>
                  <a:gd name="T41" fmla="*/ 25 h 25"/>
                  <a:gd name="T42" fmla="*/ 13 w 24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7" y="23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01">
                <a:extLst>
                  <a:ext uri="{FF2B5EF4-FFF2-40B4-BE49-F238E27FC236}">
                    <a16:creationId xmlns:a16="http://schemas.microsoft.com/office/drawing/2014/main" id="{88102B56-AD43-4E9E-835F-7B23E6BCC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51" y="221820"/>
                <a:ext cx="20638" cy="20638"/>
              </a:xfrm>
              <a:custGeom>
                <a:avLst/>
                <a:gdLst>
                  <a:gd name="T0" fmla="*/ 13 w 26"/>
                  <a:gd name="T1" fmla="*/ 25 h 25"/>
                  <a:gd name="T2" fmla="*/ 13 w 26"/>
                  <a:gd name="T3" fmla="*/ 25 h 25"/>
                  <a:gd name="T4" fmla="*/ 18 w 26"/>
                  <a:gd name="T5" fmla="*/ 23 h 25"/>
                  <a:gd name="T6" fmla="*/ 22 w 26"/>
                  <a:gd name="T7" fmla="*/ 22 h 25"/>
                  <a:gd name="T8" fmla="*/ 24 w 26"/>
                  <a:gd name="T9" fmla="*/ 18 h 25"/>
                  <a:gd name="T10" fmla="*/ 26 w 26"/>
                  <a:gd name="T11" fmla="*/ 13 h 25"/>
                  <a:gd name="T12" fmla="*/ 26 w 26"/>
                  <a:gd name="T13" fmla="*/ 13 h 25"/>
                  <a:gd name="T14" fmla="*/ 24 w 26"/>
                  <a:gd name="T15" fmla="*/ 9 h 25"/>
                  <a:gd name="T16" fmla="*/ 22 w 26"/>
                  <a:gd name="T17" fmla="*/ 4 h 25"/>
                  <a:gd name="T18" fmla="*/ 18 w 26"/>
                  <a:gd name="T19" fmla="*/ 2 h 25"/>
                  <a:gd name="T20" fmla="*/ 13 w 26"/>
                  <a:gd name="T21" fmla="*/ 0 h 25"/>
                  <a:gd name="T22" fmla="*/ 13 w 26"/>
                  <a:gd name="T23" fmla="*/ 0 h 25"/>
                  <a:gd name="T24" fmla="*/ 8 w 26"/>
                  <a:gd name="T25" fmla="*/ 2 h 25"/>
                  <a:gd name="T26" fmla="*/ 4 w 26"/>
                  <a:gd name="T27" fmla="*/ 4 h 25"/>
                  <a:gd name="T28" fmla="*/ 2 w 26"/>
                  <a:gd name="T29" fmla="*/ 9 h 25"/>
                  <a:gd name="T30" fmla="*/ 0 w 26"/>
                  <a:gd name="T31" fmla="*/ 13 h 25"/>
                  <a:gd name="T32" fmla="*/ 0 w 26"/>
                  <a:gd name="T33" fmla="*/ 13 h 25"/>
                  <a:gd name="T34" fmla="*/ 2 w 26"/>
                  <a:gd name="T35" fmla="*/ 18 h 25"/>
                  <a:gd name="T36" fmla="*/ 4 w 26"/>
                  <a:gd name="T37" fmla="*/ 22 h 25"/>
                  <a:gd name="T38" fmla="*/ 8 w 26"/>
                  <a:gd name="T39" fmla="*/ 23 h 25"/>
                  <a:gd name="T40" fmla="*/ 13 w 26"/>
                  <a:gd name="T41" fmla="*/ 25 h 25"/>
                  <a:gd name="T42" fmla="*/ 13 w 26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8" y="23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4" y="9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02">
                <a:extLst>
                  <a:ext uri="{FF2B5EF4-FFF2-40B4-BE49-F238E27FC236}">
                    <a16:creationId xmlns:a16="http://schemas.microsoft.com/office/drawing/2014/main" id="{628ECD97-BA27-4F6A-A7D5-92E2B177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221820"/>
                <a:ext cx="20638" cy="2063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18 w 25"/>
                  <a:gd name="T5" fmla="*/ 23 h 25"/>
                  <a:gd name="T6" fmla="*/ 22 w 25"/>
                  <a:gd name="T7" fmla="*/ 22 h 25"/>
                  <a:gd name="T8" fmla="*/ 22 w 25"/>
                  <a:gd name="T9" fmla="*/ 22 h 25"/>
                  <a:gd name="T10" fmla="*/ 25 w 25"/>
                  <a:gd name="T11" fmla="*/ 18 h 25"/>
                  <a:gd name="T12" fmla="*/ 25 w 25"/>
                  <a:gd name="T13" fmla="*/ 13 h 25"/>
                  <a:gd name="T14" fmla="*/ 25 w 25"/>
                  <a:gd name="T15" fmla="*/ 13 h 25"/>
                  <a:gd name="T16" fmla="*/ 25 w 25"/>
                  <a:gd name="T17" fmla="*/ 9 h 25"/>
                  <a:gd name="T18" fmla="*/ 22 w 25"/>
                  <a:gd name="T19" fmla="*/ 4 h 25"/>
                  <a:gd name="T20" fmla="*/ 22 w 25"/>
                  <a:gd name="T21" fmla="*/ 4 h 25"/>
                  <a:gd name="T22" fmla="*/ 18 w 25"/>
                  <a:gd name="T23" fmla="*/ 2 h 25"/>
                  <a:gd name="T24" fmla="*/ 13 w 25"/>
                  <a:gd name="T25" fmla="*/ 0 h 25"/>
                  <a:gd name="T26" fmla="*/ 9 w 25"/>
                  <a:gd name="T27" fmla="*/ 2 h 25"/>
                  <a:gd name="T28" fmla="*/ 4 w 25"/>
                  <a:gd name="T29" fmla="*/ 4 h 25"/>
                  <a:gd name="T30" fmla="*/ 4 w 25"/>
                  <a:gd name="T31" fmla="*/ 4 h 25"/>
                  <a:gd name="T32" fmla="*/ 2 w 25"/>
                  <a:gd name="T33" fmla="*/ 9 h 25"/>
                  <a:gd name="T34" fmla="*/ 0 w 25"/>
                  <a:gd name="T35" fmla="*/ 13 h 25"/>
                  <a:gd name="T36" fmla="*/ 0 w 25"/>
                  <a:gd name="T37" fmla="*/ 13 h 25"/>
                  <a:gd name="T38" fmla="*/ 2 w 25"/>
                  <a:gd name="T39" fmla="*/ 18 h 25"/>
                  <a:gd name="T40" fmla="*/ 4 w 25"/>
                  <a:gd name="T41" fmla="*/ 22 h 25"/>
                  <a:gd name="T42" fmla="*/ 4 w 25"/>
                  <a:gd name="T43" fmla="*/ 22 h 25"/>
                  <a:gd name="T44" fmla="*/ 9 w 25"/>
                  <a:gd name="T45" fmla="*/ 23 h 25"/>
                  <a:gd name="T46" fmla="*/ 13 w 25"/>
                  <a:gd name="T47" fmla="*/ 25 h 25"/>
                  <a:gd name="T48" fmla="*/ 13 w 25"/>
                  <a:gd name="T4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8" y="2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9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3">
                <a:extLst>
                  <a:ext uri="{FF2B5EF4-FFF2-40B4-BE49-F238E27FC236}">
                    <a16:creationId xmlns:a16="http://schemas.microsoft.com/office/drawing/2014/main" id="{CEB4C3B3-4AF7-47DA-9DF4-ACC11C55B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332945"/>
                <a:ext cx="20638" cy="19050"/>
              </a:xfrm>
              <a:custGeom>
                <a:avLst/>
                <a:gdLst>
                  <a:gd name="T0" fmla="*/ 13 w 25"/>
                  <a:gd name="T1" fmla="*/ 24 h 24"/>
                  <a:gd name="T2" fmla="*/ 13 w 25"/>
                  <a:gd name="T3" fmla="*/ 24 h 24"/>
                  <a:gd name="T4" fmla="*/ 18 w 25"/>
                  <a:gd name="T5" fmla="*/ 24 h 24"/>
                  <a:gd name="T6" fmla="*/ 22 w 25"/>
                  <a:gd name="T7" fmla="*/ 20 h 24"/>
                  <a:gd name="T8" fmla="*/ 25 w 25"/>
                  <a:gd name="T9" fmla="*/ 17 h 24"/>
                  <a:gd name="T10" fmla="*/ 25 w 25"/>
                  <a:gd name="T11" fmla="*/ 13 h 24"/>
                  <a:gd name="T12" fmla="*/ 25 w 25"/>
                  <a:gd name="T13" fmla="*/ 13 h 24"/>
                  <a:gd name="T14" fmla="*/ 25 w 25"/>
                  <a:gd name="T15" fmla="*/ 8 h 24"/>
                  <a:gd name="T16" fmla="*/ 22 w 25"/>
                  <a:gd name="T17" fmla="*/ 4 h 24"/>
                  <a:gd name="T18" fmla="*/ 18 w 25"/>
                  <a:gd name="T19" fmla="*/ 0 h 24"/>
                  <a:gd name="T20" fmla="*/ 13 w 25"/>
                  <a:gd name="T21" fmla="*/ 0 h 24"/>
                  <a:gd name="T22" fmla="*/ 13 w 25"/>
                  <a:gd name="T23" fmla="*/ 0 h 24"/>
                  <a:gd name="T24" fmla="*/ 9 w 25"/>
                  <a:gd name="T25" fmla="*/ 0 h 24"/>
                  <a:gd name="T26" fmla="*/ 4 w 25"/>
                  <a:gd name="T27" fmla="*/ 4 h 24"/>
                  <a:gd name="T28" fmla="*/ 2 w 25"/>
                  <a:gd name="T29" fmla="*/ 8 h 24"/>
                  <a:gd name="T30" fmla="*/ 0 w 25"/>
                  <a:gd name="T31" fmla="*/ 13 h 24"/>
                  <a:gd name="T32" fmla="*/ 0 w 25"/>
                  <a:gd name="T33" fmla="*/ 13 h 24"/>
                  <a:gd name="T34" fmla="*/ 2 w 25"/>
                  <a:gd name="T35" fmla="*/ 17 h 24"/>
                  <a:gd name="T36" fmla="*/ 4 w 25"/>
                  <a:gd name="T37" fmla="*/ 20 h 24"/>
                  <a:gd name="T38" fmla="*/ 9 w 25"/>
                  <a:gd name="T39" fmla="*/ 24 h 24"/>
                  <a:gd name="T40" fmla="*/ 13 w 25"/>
                  <a:gd name="T41" fmla="*/ 24 h 24"/>
                  <a:gd name="T42" fmla="*/ 13 w 25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4">
                <a:extLst>
                  <a:ext uri="{FF2B5EF4-FFF2-40B4-BE49-F238E27FC236}">
                    <a16:creationId xmlns:a16="http://schemas.microsoft.com/office/drawing/2014/main" id="{C8ED3F39-9208-41DE-A9F8-D617631C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277382"/>
                <a:ext cx="20638" cy="2063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18 w 25"/>
                  <a:gd name="T5" fmla="*/ 24 h 25"/>
                  <a:gd name="T6" fmla="*/ 22 w 25"/>
                  <a:gd name="T7" fmla="*/ 22 h 25"/>
                  <a:gd name="T8" fmla="*/ 25 w 25"/>
                  <a:gd name="T9" fmla="*/ 16 h 25"/>
                  <a:gd name="T10" fmla="*/ 25 w 25"/>
                  <a:gd name="T11" fmla="*/ 13 h 25"/>
                  <a:gd name="T12" fmla="*/ 25 w 25"/>
                  <a:gd name="T13" fmla="*/ 13 h 25"/>
                  <a:gd name="T14" fmla="*/ 25 w 25"/>
                  <a:gd name="T15" fmla="*/ 7 h 25"/>
                  <a:gd name="T16" fmla="*/ 22 w 25"/>
                  <a:gd name="T17" fmla="*/ 4 h 25"/>
                  <a:gd name="T18" fmla="*/ 18 w 25"/>
                  <a:gd name="T19" fmla="*/ 2 h 25"/>
                  <a:gd name="T20" fmla="*/ 13 w 25"/>
                  <a:gd name="T21" fmla="*/ 0 h 25"/>
                  <a:gd name="T22" fmla="*/ 13 w 25"/>
                  <a:gd name="T23" fmla="*/ 0 h 25"/>
                  <a:gd name="T24" fmla="*/ 9 w 25"/>
                  <a:gd name="T25" fmla="*/ 2 h 25"/>
                  <a:gd name="T26" fmla="*/ 4 w 25"/>
                  <a:gd name="T27" fmla="*/ 4 h 25"/>
                  <a:gd name="T28" fmla="*/ 2 w 25"/>
                  <a:gd name="T29" fmla="*/ 7 h 25"/>
                  <a:gd name="T30" fmla="*/ 0 w 25"/>
                  <a:gd name="T31" fmla="*/ 13 h 25"/>
                  <a:gd name="T32" fmla="*/ 0 w 25"/>
                  <a:gd name="T33" fmla="*/ 13 h 25"/>
                  <a:gd name="T34" fmla="*/ 2 w 25"/>
                  <a:gd name="T35" fmla="*/ 16 h 25"/>
                  <a:gd name="T36" fmla="*/ 4 w 25"/>
                  <a:gd name="T37" fmla="*/ 22 h 25"/>
                  <a:gd name="T38" fmla="*/ 9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5">
                <a:extLst>
                  <a:ext uri="{FF2B5EF4-FFF2-40B4-BE49-F238E27FC236}">
                    <a16:creationId xmlns:a16="http://schemas.microsoft.com/office/drawing/2014/main" id="{AC0C856F-8202-42B4-9861-D33B8893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444070"/>
                <a:ext cx="20638" cy="19050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18 w 25"/>
                  <a:gd name="T5" fmla="*/ 23 h 25"/>
                  <a:gd name="T6" fmla="*/ 22 w 25"/>
                  <a:gd name="T7" fmla="*/ 22 h 25"/>
                  <a:gd name="T8" fmla="*/ 25 w 25"/>
                  <a:gd name="T9" fmla="*/ 16 h 25"/>
                  <a:gd name="T10" fmla="*/ 25 w 25"/>
                  <a:gd name="T11" fmla="*/ 13 h 25"/>
                  <a:gd name="T12" fmla="*/ 25 w 25"/>
                  <a:gd name="T13" fmla="*/ 13 h 25"/>
                  <a:gd name="T14" fmla="*/ 25 w 25"/>
                  <a:gd name="T15" fmla="*/ 7 h 25"/>
                  <a:gd name="T16" fmla="*/ 22 w 25"/>
                  <a:gd name="T17" fmla="*/ 4 h 25"/>
                  <a:gd name="T18" fmla="*/ 18 w 25"/>
                  <a:gd name="T19" fmla="*/ 2 h 25"/>
                  <a:gd name="T20" fmla="*/ 13 w 25"/>
                  <a:gd name="T21" fmla="*/ 0 h 25"/>
                  <a:gd name="T22" fmla="*/ 13 w 25"/>
                  <a:gd name="T23" fmla="*/ 0 h 25"/>
                  <a:gd name="T24" fmla="*/ 9 w 25"/>
                  <a:gd name="T25" fmla="*/ 2 h 25"/>
                  <a:gd name="T26" fmla="*/ 4 w 25"/>
                  <a:gd name="T27" fmla="*/ 4 h 25"/>
                  <a:gd name="T28" fmla="*/ 2 w 25"/>
                  <a:gd name="T29" fmla="*/ 7 h 25"/>
                  <a:gd name="T30" fmla="*/ 0 w 25"/>
                  <a:gd name="T31" fmla="*/ 13 h 25"/>
                  <a:gd name="T32" fmla="*/ 0 w 25"/>
                  <a:gd name="T33" fmla="*/ 13 h 25"/>
                  <a:gd name="T34" fmla="*/ 2 w 25"/>
                  <a:gd name="T35" fmla="*/ 16 h 25"/>
                  <a:gd name="T36" fmla="*/ 4 w 25"/>
                  <a:gd name="T37" fmla="*/ 22 h 25"/>
                  <a:gd name="T38" fmla="*/ 9 w 25"/>
                  <a:gd name="T39" fmla="*/ 23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8" y="23"/>
                    </a:lnTo>
                    <a:lnTo>
                      <a:pt x="22" y="22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2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6">
                <a:extLst>
                  <a:ext uri="{FF2B5EF4-FFF2-40B4-BE49-F238E27FC236}">
                    <a16:creationId xmlns:a16="http://schemas.microsoft.com/office/drawing/2014/main" id="{3EAF55F6-F0AC-4F4E-83E3-923CD37C8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386920"/>
                <a:ext cx="20638" cy="2063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18 w 25"/>
                  <a:gd name="T5" fmla="*/ 23 h 25"/>
                  <a:gd name="T6" fmla="*/ 22 w 25"/>
                  <a:gd name="T7" fmla="*/ 21 h 25"/>
                  <a:gd name="T8" fmla="*/ 25 w 25"/>
                  <a:gd name="T9" fmla="*/ 18 h 25"/>
                  <a:gd name="T10" fmla="*/ 25 w 25"/>
                  <a:gd name="T11" fmla="*/ 12 h 25"/>
                  <a:gd name="T12" fmla="*/ 25 w 25"/>
                  <a:gd name="T13" fmla="*/ 12 h 25"/>
                  <a:gd name="T14" fmla="*/ 25 w 25"/>
                  <a:gd name="T15" fmla="*/ 9 h 25"/>
                  <a:gd name="T16" fmla="*/ 22 w 25"/>
                  <a:gd name="T17" fmla="*/ 3 h 25"/>
                  <a:gd name="T18" fmla="*/ 18 w 25"/>
                  <a:gd name="T19" fmla="*/ 2 h 25"/>
                  <a:gd name="T20" fmla="*/ 13 w 25"/>
                  <a:gd name="T21" fmla="*/ 0 h 25"/>
                  <a:gd name="T22" fmla="*/ 13 w 25"/>
                  <a:gd name="T23" fmla="*/ 0 h 25"/>
                  <a:gd name="T24" fmla="*/ 9 w 25"/>
                  <a:gd name="T25" fmla="*/ 2 h 25"/>
                  <a:gd name="T26" fmla="*/ 4 w 25"/>
                  <a:gd name="T27" fmla="*/ 3 h 25"/>
                  <a:gd name="T28" fmla="*/ 2 w 25"/>
                  <a:gd name="T29" fmla="*/ 9 h 25"/>
                  <a:gd name="T30" fmla="*/ 0 w 25"/>
                  <a:gd name="T31" fmla="*/ 12 h 25"/>
                  <a:gd name="T32" fmla="*/ 0 w 25"/>
                  <a:gd name="T33" fmla="*/ 12 h 25"/>
                  <a:gd name="T34" fmla="*/ 2 w 25"/>
                  <a:gd name="T35" fmla="*/ 18 h 25"/>
                  <a:gd name="T36" fmla="*/ 4 w 25"/>
                  <a:gd name="T37" fmla="*/ 21 h 25"/>
                  <a:gd name="T38" fmla="*/ 9 w 25"/>
                  <a:gd name="T39" fmla="*/ 23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07">
                <a:extLst>
                  <a:ext uri="{FF2B5EF4-FFF2-40B4-BE49-F238E27FC236}">
                    <a16:creationId xmlns:a16="http://schemas.microsoft.com/office/drawing/2014/main" id="{DB9BED10-8C2E-45EA-84A7-9D1A7743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51" y="499632"/>
                <a:ext cx="20638" cy="17463"/>
              </a:xfrm>
              <a:custGeom>
                <a:avLst/>
                <a:gdLst>
                  <a:gd name="T0" fmla="*/ 13 w 25"/>
                  <a:gd name="T1" fmla="*/ 24 h 24"/>
                  <a:gd name="T2" fmla="*/ 13 w 25"/>
                  <a:gd name="T3" fmla="*/ 24 h 24"/>
                  <a:gd name="T4" fmla="*/ 18 w 25"/>
                  <a:gd name="T5" fmla="*/ 24 h 24"/>
                  <a:gd name="T6" fmla="*/ 22 w 25"/>
                  <a:gd name="T7" fmla="*/ 20 h 24"/>
                  <a:gd name="T8" fmla="*/ 25 w 25"/>
                  <a:gd name="T9" fmla="*/ 16 h 24"/>
                  <a:gd name="T10" fmla="*/ 25 w 25"/>
                  <a:gd name="T11" fmla="*/ 11 h 24"/>
                  <a:gd name="T12" fmla="*/ 25 w 25"/>
                  <a:gd name="T13" fmla="*/ 11 h 24"/>
                  <a:gd name="T14" fmla="*/ 25 w 25"/>
                  <a:gd name="T15" fmla="*/ 7 h 24"/>
                  <a:gd name="T16" fmla="*/ 22 w 25"/>
                  <a:gd name="T17" fmla="*/ 4 h 24"/>
                  <a:gd name="T18" fmla="*/ 18 w 25"/>
                  <a:gd name="T19" fmla="*/ 0 h 24"/>
                  <a:gd name="T20" fmla="*/ 13 w 25"/>
                  <a:gd name="T21" fmla="*/ 0 h 24"/>
                  <a:gd name="T22" fmla="*/ 13 w 25"/>
                  <a:gd name="T23" fmla="*/ 0 h 24"/>
                  <a:gd name="T24" fmla="*/ 9 w 25"/>
                  <a:gd name="T25" fmla="*/ 0 h 24"/>
                  <a:gd name="T26" fmla="*/ 4 w 25"/>
                  <a:gd name="T27" fmla="*/ 4 h 24"/>
                  <a:gd name="T28" fmla="*/ 2 w 25"/>
                  <a:gd name="T29" fmla="*/ 7 h 24"/>
                  <a:gd name="T30" fmla="*/ 0 w 25"/>
                  <a:gd name="T31" fmla="*/ 11 h 24"/>
                  <a:gd name="T32" fmla="*/ 0 w 25"/>
                  <a:gd name="T33" fmla="*/ 11 h 24"/>
                  <a:gd name="T34" fmla="*/ 2 w 25"/>
                  <a:gd name="T35" fmla="*/ 16 h 24"/>
                  <a:gd name="T36" fmla="*/ 4 w 25"/>
                  <a:gd name="T37" fmla="*/ 20 h 24"/>
                  <a:gd name="T38" fmla="*/ 9 w 25"/>
                  <a:gd name="T39" fmla="*/ 24 h 24"/>
                  <a:gd name="T40" fmla="*/ 13 w 25"/>
                  <a:gd name="T41" fmla="*/ 24 h 24"/>
                  <a:gd name="T42" fmla="*/ 13 w 25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Rectangle 118">
            <a:extLst>
              <a:ext uri="{FF2B5EF4-FFF2-40B4-BE49-F238E27FC236}">
                <a16:creationId xmlns:a16="http://schemas.microsoft.com/office/drawing/2014/main" id="{D0416395-E1F4-4ED7-BD42-FFEE84783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544" y="14714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053AB641-38C1-4F87-8172-89DE0E60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544" y="1928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6D14B307-4A59-4B29-A70D-562FDEA1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544" y="3300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CE3AF718-B027-4320-89F9-12325FF6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544" y="37574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0" name="Table 150">
            <a:extLst>
              <a:ext uri="{FF2B5EF4-FFF2-40B4-BE49-F238E27FC236}">
                <a16:creationId xmlns:a16="http://schemas.microsoft.com/office/drawing/2014/main" id="{F71D7213-A830-48B6-BBAE-992B7DB29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8219"/>
              </p:ext>
            </p:extLst>
          </p:nvPr>
        </p:nvGraphicFramePr>
        <p:xfrm>
          <a:off x="704161" y="2038603"/>
          <a:ext cx="1078367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839">
                  <a:extLst>
                    <a:ext uri="{9D8B030D-6E8A-4147-A177-3AD203B41FA5}">
                      <a16:colId xmlns:a16="http://schemas.microsoft.com/office/drawing/2014/main" val="707887552"/>
                    </a:ext>
                  </a:extLst>
                </a:gridCol>
                <a:gridCol w="5391839">
                  <a:extLst>
                    <a:ext uri="{9D8B030D-6E8A-4147-A177-3AD203B41FA5}">
                      <a16:colId xmlns:a16="http://schemas.microsoft.com/office/drawing/2014/main" val="2155579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Artificial Intelligence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Autonomous Systems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Joint All-Domain Command and Control Solutions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Space System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Cyber Defense and Offense</a:t>
                      </a:r>
                    </a:p>
                    <a:p>
                      <a:endParaRPr lang="en-US" sz="11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Electromagnetic Spectrum Operations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Hypersonic Platforms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Directed Energy Weapons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Interoperability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US" sz="14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400">
                          <a:effectLst>
                            <a:outerShdw blurRad="50800" dist="889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Quantum-Enabled Systems</a:t>
                      </a:r>
                    </a:p>
                    <a:p>
                      <a:endParaRPr lang="en-US" sz="1800">
                        <a:effectLst>
                          <a:outerShdw blurRad="50800" dist="889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43482"/>
                  </a:ext>
                </a:extLst>
              </a:tr>
            </a:tbl>
          </a:graphicData>
        </a:graphic>
      </p:graphicFrame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FFA429C-1C99-4659-90CE-672ADCBC7144}"/>
              </a:ext>
            </a:extLst>
          </p:cNvPr>
          <p:cNvGrpSpPr/>
          <p:nvPr/>
        </p:nvGrpSpPr>
        <p:grpSpPr>
          <a:xfrm>
            <a:off x="3759200" y="4667535"/>
            <a:ext cx="457200" cy="457200"/>
            <a:chOff x="3371544" y="2289279"/>
            <a:chExt cx="457200" cy="457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5C0E8F5-E321-480C-B5AD-74D38820356D}"/>
                </a:ext>
              </a:extLst>
            </p:cNvPr>
            <p:cNvSpPr/>
            <p:nvPr/>
          </p:nvSpPr>
          <p:spPr bwMode="gray">
            <a:xfrm>
              <a:off x="3371544" y="2289279"/>
              <a:ext cx="457200" cy="457200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F97B9F7-0F6B-433A-8EED-E19ED3A16789}"/>
                </a:ext>
              </a:extLst>
            </p:cNvPr>
            <p:cNvGrpSpPr/>
            <p:nvPr/>
          </p:nvGrpSpPr>
          <p:grpSpPr>
            <a:xfrm rot="13983113">
              <a:off x="3428617" y="2382824"/>
              <a:ext cx="322035" cy="186240"/>
              <a:chOff x="54841" y="123377"/>
              <a:chExt cx="976312" cy="298450"/>
            </a:xfrm>
            <a:solidFill>
              <a:schemeClr val="bg1"/>
            </a:solidFill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4D15220-0532-4CB5-8363-9C5C62EAE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53" y="236090"/>
                <a:ext cx="696913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9">
                <a:extLst>
                  <a:ext uri="{FF2B5EF4-FFF2-40B4-BE49-F238E27FC236}">
                    <a16:creationId xmlns:a16="http://schemas.microsoft.com/office/drawing/2014/main" id="{E07695AB-C5C9-4D4B-94FF-F2D790F55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8" y="236090"/>
                <a:ext cx="263525" cy="73025"/>
              </a:xfrm>
              <a:custGeom>
                <a:avLst/>
                <a:gdLst>
                  <a:gd name="T0" fmla="*/ 0 w 331"/>
                  <a:gd name="T1" fmla="*/ 0 h 94"/>
                  <a:gd name="T2" fmla="*/ 0 w 331"/>
                  <a:gd name="T3" fmla="*/ 94 h 94"/>
                  <a:gd name="T4" fmla="*/ 0 w 331"/>
                  <a:gd name="T5" fmla="*/ 94 h 94"/>
                  <a:gd name="T6" fmla="*/ 36 w 331"/>
                  <a:gd name="T7" fmla="*/ 94 h 94"/>
                  <a:gd name="T8" fmla="*/ 74 w 331"/>
                  <a:gd name="T9" fmla="*/ 92 h 94"/>
                  <a:gd name="T10" fmla="*/ 122 w 331"/>
                  <a:gd name="T11" fmla="*/ 88 h 94"/>
                  <a:gd name="T12" fmla="*/ 174 w 331"/>
                  <a:gd name="T13" fmla="*/ 83 h 94"/>
                  <a:gd name="T14" fmla="*/ 230 w 331"/>
                  <a:gd name="T15" fmla="*/ 76 h 94"/>
                  <a:gd name="T16" fmla="*/ 257 w 331"/>
                  <a:gd name="T17" fmla="*/ 70 h 94"/>
                  <a:gd name="T18" fmla="*/ 282 w 331"/>
                  <a:gd name="T19" fmla="*/ 63 h 94"/>
                  <a:gd name="T20" fmla="*/ 307 w 331"/>
                  <a:gd name="T21" fmla="*/ 56 h 94"/>
                  <a:gd name="T22" fmla="*/ 331 w 331"/>
                  <a:gd name="T23" fmla="*/ 47 h 94"/>
                  <a:gd name="T24" fmla="*/ 331 w 331"/>
                  <a:gd name="T25" fmla="*/ 47 h 94"/>
                  <a:gd name="T26" fmla="*/ 307 w 331"/>
                  <a:gd name="T27" fmla="*/ 38 h 94"/>
                  <a:gd name="T28" fmla="*/ 282 w 331"/>
                  <a:gd name="T29" fmla="*/ 29 h 94"/>
                  <a:gd name="T30" fmla="*/ 257 w 331"/>
                  <a:gd name="T31" fmla="*/ 24 h 94"/>
                  <a:gd name="T32" fmla="*/ 230 w 331"/>
                  <a:gd name="T33" fmla="*/ 18 h 94"/>
                  <a:gd name="T34" fmla="*/ 174 w 331"/>
                  <a:gd name="T35" fmla="*/ 9 h 94"/>
                  <a:gd name="T36" fmla="*/ 122 w 331"/>
                  <a:gd name="T37" fmla="*/ 4 h 94"/>
                  <a:gd name="T38" fmla="*/ 74 w 331"/>
                  <a:gd name="T39" fmla="*/ 2 h 94"/>
                  <a:gd name="T40" fmla="*/ 36 w 331"/>
                  <a:gd name="T41" fmla="*/ 0 h 94"/>
                  <a:gd name="T42" fmla="*/ 0 w 331"/>
                  <a:gd name="T43" fmla="*/ 0 h 94"/>
                  <a:gd name="T44" fmla="*/ 0 w 331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94">
                    <a:moveTo>
                      <a:pt x="0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6" y="94"/>
                    </a:lnTo>
                    <a:lnTo>
                      <a:pt x="74" y="92"/>
                    </a:lnTo>
                    <a:lnTo>
                      <a:pt x="122" y="88"/>
                    </a:lnTo>
                    <a:lnTo>
                      <a:pt x="174" y="83"/>
                    </a:lnTo>
                    <a:lnTo>
                      <a:pt x="230" y="76"/>
                    </a:lnTo>
                    <a:lnTo>
                      <a:pt x="257" y="70"/>
                    </a:lnTo>
                    <a:lnTo>
                      <a:pt x="282" y="63"/>
                    </a:lnTo>
                    <a:lnTo>
                      <a:pt x="307" y="56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07" y="38"/>
                    </a:lnTo>
                    <a:lnTo>
                      <a:pt x="282" y="29"/>
                    </a:lnTo>
                    <a:lnTo>
                      <a:pt x="257" y="24"/>
                    </a:lnTo>
                    <a:lnTo>
                      <a:pt x="230" y="18"/>
                    </a:lnTo>
                    <a:lnTo>
                      <a:pt x="174" y="9"/>
                    </a:lnTo>
                    <a:lnTo>
                      <a:pt x="122" y="4"/>
                    </a:lnTo>
                    <a:lnTo>
                      <a:pt x="74" y="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0">
                <a:extLst>
                  <a:ext uri="{FF2B5EF4-FFF2-40B4-BE49-F238E27FC236}">
                    <a16:creationId xmlns:a16="http://schemas.microsoft.com/office/drawing/2014/main" id="{473951CB-1573-4D07-BD88-301CEDCD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16" y="156715"/>
                <a:ext cx="233363" cy="73025"/>
              </a:xfrm>
              <a:custGeom>
                <a:avLst/>
                <a:gdLst>
                  <a:gd name="T0" fmla="*/ 295 w 295"/>
                  <a:gd name="T1" fmla="*/ 92 h 92"/>
                  <a:gd name="T2" fmla="*/ 70 w 295"/>
                  <a:gd name="T3" fmla="*/ 0 h 92"/>
                  <a:gd name="T4" fmla="*/ 0 w 295"/>
                  <a:gd name="T5" fmla="*/ 0 h 92"/>
                  <a:gd name="T6" fmla="*/ 51 w 295"/>
                  <a:gd name="T7" fmla="*/ 92 h 92"/>
                  <a:gd name="T8" fmla="*/ 295 w 295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2">
                    <a:moveTo>
                      <a:pt x="295" y="92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51" y="92"/>
                    </a:lnTo>
                    <a:lnTo>
                      <a:pt x="29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1">
                <a:extLst>
                  <a:ext uri="{FF2B5EF4-FFF2-40B4-BE49-F238E27FC236}">
                    <a16:creationId xmlns:a16="http://schemas.microsoft.com/office/drawing/2014/main" id="{DDDC8562-AE3D-4632-BD3C-AE3175638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16" y="313877"/>
                <a:ext cx="233363" cy="74613"/>
              </a:xfrm>
              <a:custGeom>
                <a:avLst/>
                <a:gdLst>
                  <a:gd name="T0" fmla="*/ 0 w 295"/>
                  <a:gd name="T1" fmla="*/ 94 h 94"/>
                  <a:gd name="T2" fmla="*/ 70 w 295"/>
                  <a:gd name="T3" fmla="*/ 94 h 94"/>
                  <a:gd name="T4" fmla="*/ 295 w 295"/>
                  <a:gd name="T5" fmla="*/ 0 h 94"/>
                  <a:gd name="T6" fmla="*/ 51 w 295"/>
                  <a:gd name="T7" fmla="*/ 0 h 94"/>
                  <a:gd name="T8" fmla="*/ 0 w 29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94">
                    <a:moveTo>
                      <a:pt x="0" y="94"/>
                    </a:moveTo>
                    <a:lnTo>
                      <a:pt x="70" y="94"/>
                    </a:lnTo>
                    <a:lnTo>
                      <a:pt x="295" y="0"/>
                    </a:lnTo>
                    <a:lnTo>
                      <a:pt x="51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2">
                <a:extLst>
                  <a:ext uri="{FF2B5EF4-FFF2-40B4-BE49-F238E27FC236}">
                    <a16:creationId xmlns:a16="http://schemas.microsoft.com/office/drawing/2014/main" id="{4B6160C7-E1BB-4BA7-BCF3-374923B2B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1" y="123377"/>
                <a:ext cx="168275" cy="106363"/>
              </a:xfrm>
              <a:custGeom>
                <a:avLst/>
                <a:gdLst>
                  <a:gd name="T0" fmla="*/ 7 w 212"/>
                  <a:gd name="T1" fmla="*/ 88 h 135"/>
                  <a:gd name="T2" fmla="*/ 54 w 212"/>
                  <a:gd name="T3" fmla="*/ 135 h 135"/>
                  <a:gd name="T4" fmla="*/ 212 w 212"/>
                  <a:gd name="T5" fmla="*/ 135 h 135"/>
                  <a:gd name="T6" fmla="*/ 198 w 212"/>
                  <a:gd name="T7" fmla="*/ 74 h 135"/>
                  <a:gd name="T8" fmla="*/ 198 w 212"/>
                  <a:gd name="T9" fmla="*/ 74 h 135"/>
                  <a:gd name="T10" fmla="*/ 190 w 212"/>
                  <a:gd name="T11" fmla="*/ 67 h 135"/>
                  <a:gd name="T12" fmla="*/ 181 w 212"/>
                  <a:gd name="T13" fmla="*/ 61 h 135"/>
                  <a:gd name="T14" fmla="*/ 18 w 212"/>
                  <a:gd name="T15" fmla="*/ 2 h 135"/>
                  <a:gd name="T16" fmla="*/ 18 w 212"/>
                  <a:gd name="T17" fmla="*/ 2 h 135"/>
                  <a:gd name="T18" fmla="*/ 11 w 212"/>
                  <a:gd name="T19" fmla="*/ 0 h 135"/>
                  <a:gd name="T20" fmla="*/ 5 w 212"/>
                  <a:gd name="T21" fmla="*/ 2 h 135"/>
                  <a:gd name="T22" fmla="*/ 2 w 212"/>
                  <a:gd name="T23" fmla="*/ 7 h 135"/>
                  <a:gd name="T24" fmla="*/ 0 w 212"/>
                  <a:gd name="T25" fmla="*/ 13 h 135"/>
                  <a:gd name="T26" fmla="*/ 0 w 212"/>
                  <a:gd name="T27" fmla="*/ 77 h 135"/>
                  <a:gd name="T28" fmla="*/ 0 w 212"/>
                  <a:gd name="T29" fmla="*/ 77 h 135"/>
                  <a:gd name="T30" fmla="*/ 2 w 212"/>
                  <a:gd name="T31" fmla="*/ 85 h 135"/>
                  <a:gd name="T32" fmla="*/ 7 w 212"/>
                  <a:gd name="T33" fmla="*/ 88 h 135"/>
                  <a:gd name="T34" fmla="*/ 7 w 212"/>
                  <a:gd name="T35" fmla="*/ 8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35">
                    <a:moveTo>
                      <a:pt x="7" y="88"/>
                    </a:moveTo>
                    <a:lnTo>
                      <a:pt x="54" y="135"/>
                    </a:lnTo>
                    <a:lnTo>
                      <a:pt x="212" y="135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0" y="67"/>
                    </a:lnTo>
                    <a:lnTo>
                      <a:pt x="181" y="6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7" y="88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3">
                <a:extLst>
                  <a:ext uri="{FF2B5EF4-FFF2-40B4-BE49-F238E27FC236}">
                    <a16:creationId xmlns:a16="http://schemas.microsoft.com/office/drawing/2014/main" id="{188A7E88-5875-4B90-A7F5-A99922F19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1" y="313877"/>
                <a:ext cx="168275" cy="107950"/>
              </a:xfrm>
              <a:custGeom>
                <a:avLst/>
                <a:gdLst>
                  <a:gd name="T0" fmla="*/ 7 w 212"/>
                  <a:gd name="T1" fmla="*/ 47 h 135"/>
                  <a:gd name="T2" fmla="*/ 7 w 212"/>
                  <a:gd name="T3" fmla="*/ 47 h 135"/>
                  <a:gd name="T4" fmla="*/ 2 w 212"/>
                  <a:gd name="T5" fmla="*/ 52 h 135"/>
                  <a:gd name="T6" fmla="*/ 0 w 212"/>
                  <a:gd name="T7" fmla="*/ 58 h 135"/>
                  <a:gd name="T8" fmla="*/ 0 w 212"/>
                  <a:gd name="T9" fmla="*/ 123 h 135"/>
                  <a:gd name="T10" fmla="*/ 0 w 212"/>
                  <a:gd name="T11" fmla="*/ 123 h 135"/>
                  <a:gd name="T12" fmla="*/ 2 w 212"/>
                  <a:gd name="T13" fmla="*/ 130 h 135"/>
                  <a:gd name="T14" fmla="*/ 5 w 212"/>
                  <a:gd name="T15" fmla="*/ 133 h 135"/>
                  <a:gd name="T16" fmla="*/ 11 w 212"/>
                  <a:gd name="T17" fmla="*/ 135 h 135"/>
                  <a:gd name="T18" fmla="*/ 18 w 212"/>
                  <a:gd name="T19" fmla="*/ 135 h 135"/>
                  <a:gd name="T20" fmla="*/ 181 w 212"/>
                  <a:gd name="T21" fmla="*/ 74 h 135"/>
                  <a:gd name="T22" fmla="*/ 181 w 212"/>
                  <a:gd name="T23" fmla="*/ 74 h 135"/>
                  <a:gd name="T24" fmla="*/ 190 w 212"/>
                  <a:gd name="T25" fmla="*/ 69 h 135"/>
                  <a:gd name="T26" fmla="*/ 198 w 212"/>
                  <a:gd name="T27" fmla="*/ 61 h 135"/>
                  <a:gd name="T28" fmla="*/ 212 w 212"/>
                  <a:gd name="T29" fmla="*/ 0 h 135"/>
                  <a:gd name="T30" fmla="*/ 54 w 212"/>
                  <a:gd name="T31" fmla="*/ 0 h 135"/>
                  <a:gd name="T32" fmla="*/ 7 w 212"/>
                  <a:gd name="T33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35">
                    <a:moveTo>
                      <a:pt x="7" y="47"/>
                    </a:moveTo>
                    <a:lnTo>
                      <a:pt x="7" y="47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0"/>
                    </a:lnTo>
                    <a:lnTo>
                      <a:pt x="5" y="133"/>
                    </a:lnTo>
                    <a:lnTo>
                      <a:pt x="11" y="135"/>
                    </a:lnTo>
                    <a:lnTo>
                      <a:pt x="18" y="135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90" y="69"/>
                    </a:lnTo>
                    <a:lnTo>
                      <a:pt x="198" y="61"/>
                    </a:lnTo>
                    <a:lnTo>
                      <a:pt x="212" y="0"/>
                    </a:lnTo>
                    <a:lnTo>
                      <a:pt x="54" y="0"/>
                    </a:lnTo>
                    <a:lnTo>
                      <a:pt x="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FDE7C54-F62E-4D26-8873-DD824C9FFC6E}"/>
              </a:ext>
            </a:extLst>
          </p:cNvPr>
          <p:cNvGrpSpPr/>
          <p:nvPr/>
        </p:nvGrpSpPr>
        <p:grpSpPr>
          <a:xfrm>
            <a:off x="5867400" y="4660816"/>
            <a:ext cx="457200" cy="443465"/>
            <a:chOff x="2781465" y="1365037"/>
            <a:chExt cx="457200" cy="44346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02F1DD4-F951-405C-85B0-D43529C3205B}"/>
                </a:ext>
              </a:extLst>
            </p:cNvPr>
            <p:cNvGrpSpPr/>
            <p:nvPr/>
          </p:nvGrpSpPr>
          <p:grpSpPr>
            <a:xfrm>
              <a:off x="2876663" y="1449609"/>
              <a:ext cx="274319" cy="274319"/>
              <a:chOff x="2876663" y="1449609"/>
              <a:chExt cx="274319" cy="274319"/>
            </a:xfrm>
          </p:grpSpPr>
          <p:sp>
            <p:nvSpPr>
              <p:cNvPr id="163" name="Freeform 6">
                <a:extLst>
                  <a:ext uri="{FF2B5EF4-FFF2-40B4-BE49-F238E27FC236}">
                    <a16:creationId xmlns:a16="http://schemas.microsoft.com/office/drawing/2014/main" id="{66B29AF3-1D18-4EB5-901B-7BDDAABFC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341" y="1507206"/>
                <a:ext cx="170655" cy="171815"/>
              </a:xfrm>
              <a:custGeom>
                <a:avLst/>
                <a:gdLst>
                  <a:gd name="T0" fmla="*/ 211 w 349"/>
                  <a:gd name="T1" fmla="*/ 133 h 352"/>
                  <a:gd name="T2" fmla="*/ 237 w 349"/>
                  <a:gd name="T3" fmla="*/ 107 h 352"/>
                  <a:gd name="T4" fmla="*/ 313 w 349"/>
                  <a:gd name="T5" fmla="*/ 109 h 352"/>
                  <a:gd name="T6" fmla="*/ 247 w 349"/>
                  <a:gd name="T7" fmla="*/ 91 h 352"/>
                  <a:gd name="T8" fmla="*/ 221 w 349"/>
                  <a:gd name="T9" fmla="*/ 89 h 352"/>
                  <a:gd name="T10" fmla="*/ 257 w 349"/>
                  <a:gd name="T11" fmla="*/ 53 h 352"/>
                  <a:gd name="T12" fmla="*/ 178 w 349"/>
                  <a:gd name="T13" fmla="*/ 49 h 352"/>
                  <a:gd name="T14" fmla="*/ 191 w 349"/>
                  <a:gd name="T15" fmla="*/ 113 h 352"/>
                  <a:gd name="T16" fmla="*/ 176 w 349"/>
                  <a:gd name="T17" fmla="*/ 99 h 352"/>
                  <a:gd name="T18" fmla="*/ 164 w 349"/>
                  <a:gd name="T19" fmla="*/ 91 h 352"/>
                  <a:gd name="T20" fmla="*/ 140 w 349"/>
                  <a:gd name="T21" fmla="*/ 83 h 352"/>
                  <a:gd name="T22" fmla="*/ 98 w 349"/>
                  <a:gd name="T23" fmla="*/ 10 h 352"/>
                  <a:gd name="T24" fmla="*/ 94 w 349"/>
                  <a:gd name="T25" fmla="*/ 4 h 352"/>
                  <a:gd name="T26" fmla="*/ 84 w 349"/>
                  <a:gd name="T27" fmla="*/ 0 h 352"/>
                  <a:gd name="T28" fmla="*/ 78 w 349"/>
                  <a:gd name="T29" fmla="*/ 2 h 352"/>
                  <a:gd name="T30" fmla="*/ 70 w 349"/>
                  <a:gd name="T31" fmla="*/ 10 h 352"/>
                  <a:gd name="T32" fmla="*/ 70 w 349"/>
                  <a:gd name="T33" fmla="*/ 21 h 352"/>
                  <a:gd name="T34" fmla="*/ 102 w 349"/>
                  <a:gd name="T35" fmla="*/ 95 h 352"/>
                  <a:gd name="T36" fmla="*/ 96 w 349"/>
                  <a:gd name="T37" fmla="*/ 99 h 352"/>
                  <a:gd name="T38" fmla="*/ 92 w 349"/>
                  <a:gd name="T39" fmla="*/ 103 h 352"/>
                  <a:gd name="T40" fmla="*/ 20 w 349"/>
                  <a:gd name="T41" fmla="*/ 73 h 352"/>
                  <a:gd name="T42" fmla="*/ 8 w 349"/>
                  <a:gd name="T43" fmla="*/ 73 h 352"/>
                  <a:gd name="T44" fmla="*/ 0 w 349"/>
                  <a:gd name="T45" fmla="*/ 81 h 352"/>
                  <a:gd name="T46" fmla="*/ 0 w 349"/>
                  <a:gd name="T47" fmla="*/ 87 h 352"/>
                  <a:gd name="T48" fmla="*/ 4 w 349"/>
                  <a:gd name="T49" fmla="*/ 97 h 352"/>
                  <a:gd name="T50" fmla="*/ 80 w 349"/>
                  <a:gd name="T51" fmla="*/ 129 h 352"/>
                  <a:gd name="T52" fmla="*/ 80 w 349"/>
                  <a:gd name="T53" fmla="*/ 143 h 352"/>
                  <a:gd name="T54" fmla="*/ 88 w 349"/>
                  <a:gd name="T55" fmla="*/ 167 h 352"/>
                  <a:gd name="T56" fmla="*/ 110 w 349"/>
                  <a:gd name="T57" fmla="*/ 193 h 352"/>
                  <a:gd name="T58" fmla="*/ 46 w 349"/>
                  <a:gd name="T59" fmla="*/ 181 h 352"/>
                  <a:gd name="T60" fmla="*/ 44 w 349"/>
                  <a:gd name="T61" fmla="*/ 265 h 352"/>
                  <a:gd name="T62" fmla="*/ 100 w 349"/>
                  <a:gd name="T63" fmla="*/ 237 h 352"/>
                  <a:gd name="T64" fmla="*/ 58 w 349"/>
                  <a:gd name="T65" fmla="*/ 279 h 352"/>
                  <a:gd name="T66" fmla="*/ 142 w 349"/>
                  <a:gd name="T67" fmla="*/ 277 h 352"/>
                  <a:gd name="T68" fmla="*/ 130 w 349"/>
                  <a:gd name="T69" fmla="*/ 213 h 352"/>
                  <a:gd name="T70" fmla="*/ 182 w 349"/>
                  <a:gd name="T71" fmla="*/ 265 h 352"/>
                  <a:gd name="T72" fmla="*/ 182 w 349"/>
                  <a:gd name="T73" fmla="*/ 289 h 352"/>
                  <a:gd name="T74" fmla="*/ 186 w 349"/>
                  <a:gd name="T75" fmla="*/ 312 h 352"/>
                  <a:gd name="T76" fmla="*/ 197 w 349"/>
                  <a:gd name="T77" fmla="*/ 332 h 352"/>
                  <a:gd name="T78" fmla="*/ 211 w 349"/>
                  <a:gd name="T79" fmla="*/ 352 h 352"/>
                  <a:gd name="T80" fmla="*/ 287 w 349"/>
                  <a:gd name="T81" fmla="*/ 312 h 352"/>
                  <a:gd name="T82" fmla="*/ 293 w 349"/>
                  <a:gd name="T83" fmla="*/ 314 h 352"/>
                  <a:gd name="T84" fmla="*/ 303 w 349"/>
                  <a:gd name="T85" fmla="*/ 314 h 352"/>
                  <a:gd name="T86" fmla="*/ 307 w 349"/>
                  <a:gd name="T87" fmla="*/ 312 h 352"/>
                  <a:gd name="T88" fmla="*/ 313 w 349"/>
                  <a:gd name="T89" fmla="*/ 300 h 352"/>
                  <a:gd name="T90" fmla="*/ 307 w 349"/>
                  <a:gd name="T91" fmla="*/ 289 h 352"/>
                  <a:gd name="T92" fmla="*/ 349 w 349"/>
                  <a:gd name="T93" fmla="*/ 213 h 352"/>
                  <a:gd name="T94" fmla="*/ 339 w 349"/>
                  <a:gd name="T95" fmla="*/ 205 h 352"/>
                  <a:gd name="T96" fmla="*/ 319 w 349"/>
                  <a:gd name="T97" fmla="*/ 193 h 352"/>
                  <a:gd name="T98" fmla="*/ 297 w 349"/>
                  <a:gd name="T99" fmla="*/ 187 h 352"/>
                  <a:gd name="T100" fmla="*/ 275 w 349"/>
                  <a:gd name="T101" fmla="*/ 185 h 352"/>
                  <a:gd name="T102" fmla="*/ 263 w 349"/>
                  <a:gd name="T103" fmla="*/ 185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9" h="352">
                    <a:moveTo>
                      <a:pt x="263" y="185"/>
                    </a:moveTo>
                    <a:lnTo>
                      <a:pt x="211" y="133"/>
                    </a:lnTo>
                    <a:lnTo>
                      <a:pt x="211" y="133"/>
                    </a:lnTo>
                    <a:lnTo>
                      <a:pt x="237" y="107"/>
                    </a:lnTo>
                    <a:lnTo>
                      <a:pt x="275" y="145"/>
                    </a:lnTo>
                    <a:lnTo>
                      <a:pt x="313" y="109"/>
                    </a:lnTo>
                    <a:lnTo>
                      <a:pt x="271" y="67"/>
                    </a:lnTo>
                    <a:lnTo>
                      <a:pt x="247" y="91"/>
                    </a:lnTo>
                    <a:lnTo>
                      <a:pt x="235" y="103"/>
                    </a:lnTo>
                    <a:lnTo>
                      <a:pt x="221" y="89"/>
                    </a:lnTo>
                    <a:lnTo>
                      <a:pt x="233" y="77"/>
                    </a:lnTo>
                    <a:lnTo>
                      <a:pt x="257" y="53"/>
                    </a:lnTo>
                    <a:lnTo>
                      <a:pt x="215" y="10"/>
                    </a:lnTo>
                    <a:lnTo>
                      <a:pt x="178" y="49"/>
                    </a:lnTo>
                    <a:lnTo>
                      <a:pt x="217" y="87"/>
                    </a:lnTo>
                    <a:lnTo>
                      <a:pt x="191" y="113"/>
                    </a:lnTo>
                    <a:lnTo>
                      <a:pt x="191" y="113"/>
                    </a:lnTo>
                    <a:lnTo>
                      <a:pt x="176" y="99"/>
                    </a:lnTo>
                    <a:lnTo>
                      <a:pt x="176" y="99"/>
                    </a:lnTo>
                    <a:lnTo>
                      <a:pt x="164" y="91"/>
                    </a:lnTo>
                    <a:lnTo>
                      <a:pt x="154" y="85"/>
                    </a:lnTo>
                    <a:lnTo>
                      <a:pt x="140" y="83"/>
                    </a:lnTo>
                    <a:lnTo>
                      <a:pt x="128" y="83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4" y="4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70" y="21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96" y="99"/>
                    </a:lnTo>
                    <a:lnTo>
                      <a:pt x="96" y="99"/>
                    </a:lnTo>
                    <a:lnTo>
                      <a:pt x="96" y="99"/>
                    </a:lnTo>
                    <a:lnTo>
                      <a:pt x="92" y="10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4" y="71"/>
                    </a:lnTo>
                    <a:lnTo>
                      <a:pt x="8" y="73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4" y="97"/>
                    </a:lnTo>
                    <a:lnTo>
                      <a:pt x="8" y="9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0" y="143"/>
                    </a:lnTo>
                    <a:lnTo>
                      <a:pt x="82" y="155"/>
                    </a:lnTo>
                    <a:lnTo>
                      <a:pt x="88" y="167"/>
                    </a:lnTo>
                    <a:lnTo>
                      <a:pt x="96" y="179"/>
                    </a:lnTo>
                    <a:lnTo>
                      <a:pt x="110" y="193"/>
                    </a:lnTo>
                    <a:lnTo>
                      <a:pt x="84" y="219"/>
                    </a:lnTo>
                    <a:lnTo>
                      <a:pt x="46" y="181"/>
                    </a:lnTo>
                    <a:lnTo>
                      <a:pt x="2" y="223"/>
                    </a:lnTo>
                    <a:lnTo>
                      <a:pt x="44" y="265"/>
                    </a:lnTo>
                    <a:lnTo>
                      <a:pt x="86" y="223"/>
                    </a:lnTo>
                    <a:lnTo>
                      <a:pt x="100" y="237"/>
                    </a:lnTo>
                    <a:lnTo>
                      <a:pt x="84" y="253"/>
                    </a:lnTo>
                    <a:lnTo>
                      <a:pt x="58" y="279"/>
                    </a:lnTo>
                    <a:lnTo>
                      <a:pt x="100" y="322"/>
                    </a:lnTo>
                    <a:lnTo>
                      <a:pt x="142" y="277"/>
                    </a:lnTo>
                    <a:lnTo>
                      <a:pt x="104" y="239"/>
                    </a:lnTo>
                    <a:lnTo>
                      <a:pt x="130" y="213"/>
                    </a:lnTo>
                    <a:lnTo>
                      <a:pt x="182" y="265"/>
                    </a:lnTo>
                    <a:lnTo>
                      <a:pt x="182" y="265"/>
                    </a:lnTo>
                    <a:lnTo>
                      <a:pt x="182" y="277"/>
                    </a:lnTo>
                    <a:lnTo>
                      <a:pt x="182" y="289"/>
                    </a:lnTo>
                    <a:lnTo>
                      <a:pt x="182" y="300"/>
                    </a:lnTo>
                    <a:lnTo>
                      <a:pt x="186" y="312"/>
                    </a:lnTo>
                    <a:lnTo>
                      <a:pt x="191" y="322"/>
                    </a:lnTo>
                    <a:lnTo>
                      <a:pt x="197" y="332"/>
                    </a:lnTo>
                    <a:lnTo>
                      <a:pt x="203" y="342"/>
                    </a:lnTo>
                    <a:lnTo>
                      <a:pt x="211" y="352"/>
                    </a:lnTo>
                    <a:lnTo>
                      <a:pt x="269" y="294"/>
                    </a:lnTo>
                    <a:lnTo>
                      <a:pt x="287" y="312"/>
                    </a:lnTo>
                    <a:lnTo>
                      <a:pt x="287" y="312"/>
                    </a:lnTo>
                    <a:lnTo>
                      <a:pt x="293" y="314"/>
                    </a:lnTo>
                    <a:lnTo>
                      <a:pt x="297" y="316"/>
                    </a:lnTo>
                    <a:lnTo>
                      <a:pt x="303" y="314"/>
                    </a:lnTo>
                    <a:lnTo>
                      <a:pt x="307" y="312"/>
                    </a:lnTo>
                    <a:lnTo>
                      <a:pt x="307" y="312"/>
                    </a:lnTo>
                    <a:lnTo>
                      <a:pt x="311" y="306"/>
                    </a:lnTo>
                    <a:lnTo>
                      <a:pt x="313" y="300"/>
                    </a:lnTo>
                    <a:lnTo>
                      <a:pt x="311" y="296"/>
                    </a:lnTo>
                    <a:lnTo>
                      <a:pt x="307" y="289"/>
                    </a:lnTo>
                    <a:lnTo>
                      <a:pt x="289" y="271"/>
                    </a:lnTo>
                    <a:lnTo>
                      <a:pt x="349" y="213"/>
                    </a:lnTo>
                    <a:lnTo>
                      <a:pt x="349" y="213"/>
                    </a:lnTo>
                    <a:lnTo>
                      <a:pt x="339" y="205"/>
                    </a:lnTo>
                    <a:lnTo>
                      <a:pt x="329" y="199"/>
                    </a:lnTo>
                    <a:lnTo>
                      <a:pt x="319" y="193"/>
                    </a:lnTo>
                    <a:lnTo>
                      <a:pt x="309" y="189"/>
                    </a:lnTo>
                    <a:lnTo>
                      <a:pt x="297" y="187"/>
                    </a:lnTo>
                    <a:lnTo>
                      <a:pt x="285" y="185"/>
                    </a:lnTo>
                    <a:lnTo>
                      <a:pt x="275" y="185"/>
                    </a:lnTo>
                    <a:lnTo>
                      <a:pt x="263" y="185"/>
                    </a:lnTo>
                    <a:lnTo>
                      <a:pt x="263" y="1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">
                <a:extLst>
                  <a:ext uri="{FF2B5EF4-FFF2-40B4-BE49-F238E27FC236}">
                    <a16:creationId xmlns:a16="http://schemas.microsoft.com/office/drawing/2014/main" id="{571E0EC9-0635-4B87-896D-9FEC8FB7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663" y="1660473"/>
                <a:ext cx="36185" cy="36120"/>
              </a:xfrm>
              <a:custGeom>
                <a:avLst/>
                <a:gdLst>
                  <a:gd name="T0" fmla="*/ 74 w 74"/>
                  <a:gd name="T1" fmla="*/ 42 h 74"/>
                  <a:gd name="T2" fmla="*/ 32 w 74"/>
                  <a:gd name="T3" fmla="*/ 0 h 74"/>
                  <a:gd name="T4" fmla="*/ 0 w 74"/>
                  <a:gd name="T5" fmla="*/ 32 h 74"/>
                  <a:gd name="T6" fmla="*/ 42 w 74"/>
                  <a:gd name="T7" fmla="*/ 74 h 74"/>
                  <a:gd name="T8" fmla="*/ 74 w 74"/>
                  <a:gd name="T9" fmla="*/ 42 h 74"/>
                  <a:gd name="T10" fmla="*/ 74 w 74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4">
                    <a:moveTo>
                      <a:pt x="74" y="42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42" y="74"/>
                    </a:lnTo>
                    <a:lnTo>
                      <a:pt x="74" y="42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8">
                <a:extLst>
                  <a:ext uri="{FF2B5EF4-FFF2-40B4-BE49-F238E27FC236}">
                    <a16:creationId xmlns:a16="http://schemas.microsoft.com/office/drawing/2014/main" id="{AD5CC752-F352-4CF1-BDB8-FD99455DB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046" y="1687808"/>
                <a:ext cx="36185" cy="36120"/>
              </a:xfrm>
              <a:custGeom>
                <a:avLst/>
                <a:gdLst>
                  <a:gd name="T0" fmla="*/ 74 w 74"/>
                  <a:gd name="T1" fmla="*/ 42 h 74"/>
                  <a:gd name="T2" fmla="*/ 32 w 74"/>
                  <a:gd name="T3" fmla="*/ 0 h 74"/>
                  <a:gd name="T4" fmla="*/ 0 w 74"/>
                  <a:gd name="T5" fmla="*/ 32 h 74"/>
                  <a:gd name="T6" fmla="*/ 42 w 74"/>
                  <a:gd name="T7" fmla="*/ 74 h 74"/>
                  <a:gd name="T8" fmla="*/ 74 w 74"/>
                  <a:gd name="T9" fmla="*/ 42 h 74"/>
                  <a:gd name="T10" fmla="*/ 74 w 74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4">
                    <a:moveTo>
                      <a:pt x="74" y="42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42" y="74"/>
                    </a:lnTo>
                    <a:lnTo>
                      <a:pt x="74" y="42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">
                <a:extLst>
                  <a:ext uri="{FF2B5EF4-FFF2-40B4-BE49-F238E27FC236}">
                    <a16:creationId xmlns:a16="http://schemas.microsoft.com/office/drawing/2014/main" id="{9262D8D9-B36B-4C90-9404-AE3A2EBDF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156" y="1622889"/>
                <a:ext cx="50854" cy="51252"/>
              </a:xfrm>
              <a:custGeom>
                <a:avLst/>
                <a:gdLst>
                  <a:gd name="T0" fmla="*/ 42 w 104"/>
                  <a:gd name="T1" fmla="*/ 105 h 105"/>
                  <a:gd name="T2" fmla="*/ 104 w 104"/>
                  <a:gd name="T3" fmla="*/ 42 h 105"/>
                  <a:gd name="T4" fmla="*/ 62 w 104"/>
                  <a:gd name="T5" fmla="*/ 0 h 105"/>
                  <a:gd name="T6" fmla="*/ 0 w 104"/>
                  <a:gd name="T7" fmla="*/ 63 h 105"/>
                  <a:gd name="T8" fmla="*/ 42 w 104"/>
                  <a:gd name="T9" fmla="*/ 105 h 105"/>
                  <a:gd name="T10" fmla="*/ 42 w 104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5">
                    <a:moveTo>
                      <a:pt x="42" y="105"/>
                    </a:moveTo>
                    <a:lnTo>
                      <a:pt x="104" y="42"/>
                    </a:lnTo>
                    <a:lnTo>
                      <a:pt x="62" y="0"/>
                    </a:lnTo>
                    <a:lnTo>
                      <a:pt x="0" y="63"/>
                    </a:lnTo>
                    <a:lnTo>
                      <a:pt x="42" y="105"/>
                    </a:lnTo>
                    <a:lnTo>
                      <a:pt x="42" y="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0">
                <a:extLst>
                  <a:ext uri="{FF2B5EF4-FFF2-40B4-BE49-F238E27FC236}">
                    <a16:creationId xmlns:a16="http://schemas.microsoft.com/office/drawing/2014/main" id="{11EDC3C5-F647-4690-BF39-E1D9690C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539" y="1650711"/>
                <a:ext cx="50854" cy="50764"/>
              </a:xfrm>
              <a:custGeom>
                <a:avLst/>
                <a:gdLst>
                  <a:gd name="T0" fmla="*/ 62 w 104"/>
                  <a:gd name="T1" fmla="*/ 0 h 104"/>
                  <a:gd name="T2" fmla="*/ 0 w 104"/>
                  <a:gd name="T3" fmla="*/ 62 h 104"/>
                  <a:gd name="T4" fmla="*/ 42 w 104"/>
                  <a:gd name="T5" fmla="*/ 104 h 104"/>
                  <a:gd name="T6" fmla="*/ 104 w 104"/>
                  <a:gd name="T7" fmla="*/ 42 h 104"/>
                  <a:gd name="T8" fmla="*/ 62 w 104"/>
                  <a:gd name="T9" fmla="*/ 0 h 104"/>
                  <a:gd name="T10" fmla="*/ 62 w 104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4">
                    <a:moveTo>
                      <a:pt x="62" y="0"/>
                    </a:moveTo>
                    <a:lnTo>
                      <a:pt x="0" y="62"/>
                    </a:lnTo>
                    <a:lnTo>
                      <a:pt x="42" y="104"/>
                    </a:lnTo>
                    <a:lnTo>
                      <a:pt x="104" y="42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1">
                <a:extLst>
                  <a:ext uri="{FF2B5EF4-FFF2-40B4-BE49-F238E27FC236}">
                    <a16:creationId xmlns:a16="http://schemas.microsoft.com/office/drawing/2014/main" id="{86AC995C-D1E3-4F0F-80E4-44C14B568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318" y="1474991"/>
                <a:ext cx="50854" cy="51252"/>
              </a:xfrm>
              <a:custGeom>
                <a:avLst/>
                <a:gdLst>
                  <a:gd name="T0" fmla="*/ 104 w 104"/>
                  <a:gd name="T1" fmla="*/ 42 h 105"/>
                  <a:gd name="T2" fmla="*/ 62 w 104"/>
                  <a:gd name="T3" fmla="*/ 0 h 105"/>
                  <a:gd name="T4" fmla="*/ 0 w 104"/>
                  <a:gd name="T5" fmla="*/ 62 h 105"/>
                  <a:gd name="T6" fmla="*/ 42 w 104"/>
                  <a:gd name="T7" fmla="*/ 105 h 105"/>
                  <a:gd name="T8" fmla="*/ 104 w 104"/>
                  <a:gd name="T9" fmla="*/ 42 h 105"/>
                  <a:gd name="T10" fmla="*/ 104 w 104"/>
                  <a:gd name="T11" fmla="*/ 4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5">
                    <a:moveTo>
                      <a:pt x="104" y="42"/>
                    </a:moveTo>
                    <a:lnTo>
                      <a:pt x="62" y="0"/>
                    </a:lnTo>
                    <a:lnTo>
                      <a:pt x="0" y="62"/>
                    </a:lnTo>
                    <a:lnTo>
                      <a:pt x="42" y="105"/>
                    </a:lnTo>
                    <a:lnTo>
                      <a:pt x="104" y="42"/>
                    </a:lnTo>
                    <a:lnTo>
                      <a:pt x="104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2">
                <a:extLst>
                  <a:ext uri="{FF2B5EF4-FFF2-40B4-BE49-F238E27FC236}">
                    <a16:creationId xmlns:a16="http://schemas.microsoft.com/office/drawing/2014/main" id="{87513E02-B296-403E-BCE6-4FFD3E6DB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701" y="1501349"/>
                <a:ext cx="50854" cy="52228"/>
              </a:xfrm>
              <a:custGeom>
                <a:avLst/>
                <a:gdLst>
                  <a:gd name="T0" fmla="*/ 62 w 104"/>
                  <a:gd name="T1" fmla="*/ 0 h 107"/>
                  <a:gd name="T2" fmla="*/ 0 w 104"/>
                  <a:gd name="T3" fmla="*/ 65 h 107"/>
                  <a:gd name="T4" fmla="*/ 42 w 104"/>
                  <a:gd name="T5" fmla="*/ 107 h 107"/>
                  <a:gd name="T6" fmla="*/ 104 w 104"/>
                  <a:gd name="T7" fmla="*/ 45 h 107"/>
                  <a:gd name="T8" fmla="*/ 62 w 104"/>
                  <a:gd name="T9" fmla="*/ 0 h 107"/>
                  <a:gd name="T10" fmla="*/ 62 w 104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7">
                    <a:moveTo>
                      <a:pt x="62" y="0"/>
                    </a:moveTo>
                    <a:lnTo>
                      <a:pt x="0" y="65"/>
                    </a:lnTo>
                    <a:lnTo>
                      <a:pt x="42" y="107"/>
                    </a:lnTo>
                    <a:lnTo>
                      <a:pt x="104" y="45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">
                <a:extLst>
                  <a:ext uri="{FF2B5EF4-FFF2-40B4-BE49-F238E27FC236}">
                    <a16:creationId xmlns:a16="http://schemas.microsoft.com/office/drawing/2014/main" id="{8C5BFCE4-C8DA-4C96-9BA0-47B111216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480" y="1449609"/>
                <a:ext cx="39119" cy="39049"/>
              </a:xfrm>
              <a:custGeom>
                <a:avLst/>
                <a:gdLst>
                  <a:gd name="T0" fmla="*/ 78 w 80"/>
                  <a:gd name="T1" fmla="*/ 44 h 80"/>
                  <a:gd name="T2" fmla="*/ 78 w 80"/>
                  <a:gd name="T3" fmla="*/ 44 h 80"/>
                  <a:gd name="T4" fmla="*/ 80 w 80"/>
                  <a:gd name="T5" fmla="*/ 42 h 80"/>
                  <a:gd name="T6" fmla="*/ 38 w 80"/>
                  <a:gd name="T7" fmla="*/ 0 h 80"/>
                  <a:gd name="T8" fmla="*/ 0 w 80"/>
                  <a:gd name="T9" fmla="*/ 38 h 80"/>
                  <a:gd name="T10" fmla="*/ 42 w 80"/>
                  <a:gd name="T11" fmla="*/ 80 h 80"/>
                  <a:gd name="T12" fmla="*/ 78 w 80"/>
                  <a:gd name="T13" fmla="*/ 44 h 80"/>
                  <a:gd name="T14" fmla="*/ 78 w 80"/>
                  <a:gd name="T15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0">
                    <a:moveTo>
                      <a:pt x="78" y="44"/>
                    </a:moveTo>
                    <a:lnTo>
                      <a:pt x="78" y="44"/>
                    </a:lnTo>
                    <a:lnTo>
                      <a:pt x="80" y="42"/>
                    </a:lnTo>
                    <a:lnTo>
                      <a:pt x="38" y="0"/>
                    </a:lnTo>
                    <a:lnTo>
                      <a:pt x="0" y="38"/>
                    </a:lnTo>
                    <a:lnTo>
                      <a:pt x="42" y="80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4">
                <a:extLst>
                  <a:ext uri="{FF2B5EF4-FFF2-40B4-BE49-F238E27FC236}">
                    <a16:creationId xmlns:a16="http://schemas.microsoft.com/office/drawing/2014/main" id="{CD7C4C3A-178F-46BC-9679-14F87C0D7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863" y="1476943"/>
                <a:ext cx="39119" cy="39537"/>
              </a:xfrm>
              <a:custGeom>
                <a:avLst/>
                <a:gdLst>
                  <a:gd name="T0" fmla="*/ 80 w 80"/>
                  <a:gd name="T1" fmla="*/ 42 h 81"/>
                  <a:gd name="T2" fmla="*/ 38 w 80"/>
                  <a:gd name="T3" fmla="*/ 0 h 81"/>
                  <a:gd name="T4" fmla="*/ 36 w 80"/>
                  <a:gd name="T5" fmla="*/ 0 h 81"/>
                  <a:gd name="T6" fmla="*/ 0 w 80"/>
                  <a:gd name="T7" fmla="*/ 38 h 81"/>
                  <a:gd name="T8" fmla="*/ 42 w 80"/>
                  <a:gd name="T9" fmla="*/ 81 h 81"/>
                  <a:gd name="T10" fmla="*/ 80 w 80"/>
                  <a:gd name="T11" fmla="*/ 42 h 81"/>
                  <a:gd name="T12" fmla="*/ 80 w 80"/>
                  <a:gd name="T13" fmla="*/ 4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81">
                    <a:moveTo>
                      <a:pt x="80" y="42"/>
                    </a:moveTo>
                    <a:lnTo>
                      <a:pt x="38" y="0"/>
                    </a:lnTo>
                    <a:lnTo>
                      <a:pt x="36" y="0"/>
                    </a:lnTo>
                    <a:lnTo>
                      <a:pt x="0" y="38"/>
                    </a:lnTo>
                    <a:lnTo>
                      <a:pt x="42" y="81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DFF5B2C-17E5-47E5-91A7-3B135A2083A2}"/>
                </a:ext>
              </a:extLst>
            </p:cNvPr>
            <p:cNvSpPr/>
            <p:nvPr/>
          </p:nvSpPr>
          <p:spPr bwMode="gray">
            <a:xfrm>
              <a:off x="2781465" y="1365037"/>
              <a:ext cx="457200" cy="443465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3B82E08-34D9-4E08-8DE3-AD33C41892A7}"/>
              </a:ext>
            </a:extLst>
          </p:cNvPr>
          <p:cNvGrpSpPr/>
          <p:nvPr/>
        </p:nvGrpSpPr>
        <p:grpSpPr>
          <a:xfrm>
            <a:off x="10083800" y="4647081"/>
            <a:ext cx="457200" cy="457200"/>
            <a:chOff x="4072585" y="2280784"/>
            <a:chExt cx="457200" cy="457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3859746-2F38-4F1D-A43B-D67691446D78}"/>
                </a:ext>
              </a:extLst>
            </p:cNvPr>
            <p:cNvSpPr/>
            <p:nvPr/>
          </p:nvSpPr>
          <p:spPr bwMode="gray">
            <a:xfrm>
              <a:off x="4072585" y="2280784"/>
              <a:ext cx="457200" cy="457200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64AB8D8-88AB-42FA-B762-0F26B8323118}"/>
                </a:ext>
              </a:extLst>
            </p:cNvPr>
            <p:cNvGrpSpPr/>
            <p:nvPr/>
          </p:nvGrpSpPr>
          <p:grpSpPr>
            <a:xfrm>
              <a:off x="4143056" y="2351069"/>
              <a:ext cx="298844" cy="263379"/>
              <a:chOff x="89255" y="76200"/>
              <a:chExt cx="257346" cy="215902"/>
            </a:xfrm>
            <a:solidFill>
              <a:schemeClr val="bg1"/>
            </a:solidFill>
          </p:grpSpPr>
          <p:sp>
            <p:nvSpPr>
              <p:cNvPr id="175" name="Freeform 229">
                <a:extLst>
                  <a:ext uri="{FF2B5EF4-FFF2-40B4-BE49-F238E27FC236}">
                    <a16:creationId xmlns:a16="http://schemas.microsoft.com/office/drawing/2014/main" id="{14488DD2-C9BF-499C-ABB6-694EBB85A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55" y="171621"/>
                <a:ext cx="257346" cy="120481"/>
              </a:xfrm>
              <a:custGeom>
                <a:avLst/>
                <a:gdLst>
                  <a:gd name="T0" fmla="*/ 238 w 267"/>
                  <a:gd name="T1" fmla="*/ 0 h 125"/>
                  <a:gd name="T2" fmla="*/ 238 w 267"/>
                  <a:gd name="T3" fmla="*/ 40 h 125"/>
                  <a:gd name="T4" fmla="*/ 238 w 267"/>
                  <a:gd name="T5" fmla="*/ 40 h 125"/>
                  <a:gd name="T6" fmla="*/ 238 w 267"/>
                  <a:gd name="T7" fmla="*/ 17 h 125"/>
                  <a:gd name="T8" fmla="*/ 231 w 267"/>
                  <a:gd name="T9" fmla="*/ 52 h 125"/>
                  <a:gd name="T10" fmla="*/ 219 w 267"/>
                  <a:gd name="T11" fmla="*/ 90 h 125"/>
                  <a:gd name="T12" fmla="*/ 219 w 267"/>
                  <a:gd name="T13" fmla="*/ 114 h 125"/>
                  <a:gd name="T14" fmla="*/ 219 w 267"/>
                  <a:gd name="T15" fmla="*/ 114 h 125"/>
                  <a:gd name="T16" fmla="*/ 219 w 267"/>
                  <a:gd name="T17" fmla="*/ 0 h 125"/>
                  <a:gd name="T18" fmla="*/ 215 w 267"/>
                  <a:gd name="T19" fmla="*/ 40 h 125"/>
                  <a:gd name="T20" fmla="*/ 219 w 267"/>
                  <a:gd name="T21" fmla="*/ 76 h 125"/>
                  <a:gd name="T22" fmla="*/ 219 w 267"/>
                  <a:gd name="T23" fmla="*/ 0 h 125"/>
                  <a:gd name="T24" fmla="*/ 184 w 267"/>
                  <a:gd name="T25" fmla="*/ 114 h 125"/>
                  <a:gd name="T26" fmla="*/ 184 w 267"/>
                  <a:gd name="T27" fmla="*/ 0 h 125"/>
                  <a:gd name="T28" fmla="*/ 184 w 267"/>
                  <a:gd name="T29" fmla="*/ 76 h 125"/>
                  <a:gd name="T30" fmla="*/ 191 w 267"/>
                  <a:gd name="T31" fmla="*/ 40 h 125"/>
                  <a:gd name="T32" fmla="*/ 203 w 267"/>
                  <a:gd name="T33" fmla="*/ 0 h 125"/>
                  <a:gd name="T34" fmla="*/ 167 w 267"/>
                  <a:gd name="T35" fmla="*/ 114 h 125"/>
                  <a:gd name="T36" fmla="*/ 167 w 267"/>
                  <a:gd name="T37" fmla="*/ 0 h 125"/>
                  <a:gd name="T38" fmla="*/ 167 w 267"/>
                  <a:gd name="T39" fmla="*/ 40 h 125"/>
                  <a:gd name="T40" fmla="*/ 172 w 267"/>
                  <a:gd name="T41" fmla="*/ 76 h 125"/>
                  <a:gd name="T42" fmla="*/ 184 w 267"/>
                  <a:gd name="T43" fmla="*/ 0 h 125"/>
                  <a:gd name="T44" fmla="*/ 149 w 267"/>
                  <a:gd name="T45" fmla="*/ 114 h 125"/>
                  <a:gd name="T46" fmla="*/ 149 w 267"/>
                  <a:gd name="T47" fmla="*/ 0 h 125"/>
                  <a:gd name="T48" fmla="*/ 149 w 267"/>
                  <a:gd name="T49" fmla="*/ 76 h 125"/>
                  <a:gd name="T50" fmla="*/ 156 w 267"/>
                  <a:gd name="T51" fmla="*/ 40 h 125"/>
                  <a:gd name="T52" fmla="*/ 167 w 267"/>
                  <a:gd name="T53" fmla="*/ 0 h 125"/>
                  <a:gd name="T54" fmla="*/ 132 w 267"/>
                  <a:gd name="T55" fmla="*/ 114 h 125"/>
                  <a:gd name="T56" fmla="*/ 132 w 267"/>
                  <a:gd name="T57" fmla="*/ 0 h 125"/>
                  <a:gd name="T58" fmla="*/ 132 w 267"/>
                  <a:gd name="T59" fmla="*/ 40 h 125"/>
                  <a:gd name="T60" fmla="*/ 139 w 267"/>
                  <a:gd name="T61" fmla="*/ 76 h 125"/>
                  <a:gd name="T62" fmla="*/ 149 w 267"/>
                  <a:gd name="T63" fmla="*/ 0 h 125"/>
                  <a:gd name="T64" fmla="*/ 115 w 267"/>
                  <a:gd name="T65" fmla="*/ 114 h 125"/>
                  <a:gd name="T66" fmla="*/ 115 w 267"/>
                  <a:gd name="T67" fmla="*/ 0 h 125"/>
                  <a:gd name="T68" fmla="*/ 115 w 267"/>
                  <a:gd name="T69" fmla="*/ 76 h 125"/>
                  <a:gd name="T70" fmla="*/ 120 w 267"/>
                  <a:gd name="T71" fmla="*/ 40 h 125"/>
                  <a:gd name="T72" fmla="*/ 132 w 267"/>
                  <a:gd name="T73" fmla="*/ 0 h 125"/>
                  <a:gd name="T74" fmla="*/ 97 w 267"/>
                  <a:gd name="T75" fmla="*/ 114 h 125"/>
                  <a:gd name="T76" fmla="*/ 97 w 267"/>
                  <a:gd name="T77" fmla="*/ 0 h 125"/>
                  <a:gd name="T78" fmla="*/ 97 w 267"/>
                  <a:gd name="T79" fmla="*/ 40 h 125"/>
                  <a:gd name="T80" fmla="*/ 104 w 267"/>
                  <a:gd name="T81" fmla="*/ 76 h 125"/>
                  <a:gd name="T82" fmla="*/ 115 w 267"/>
                  <a:gd name="T83" fmla="*/ 0 h 125"/>
                  <a:gd name="T84" fmla="*/ 80 w 267"/>
                  <a:gd name="T85" fmla="*/ 114 h 125"/>
                  <a:gd name="T86" fmla="*/ 80 w 267"/>
                  <a:gd name="T87" fmla="*/ 0 h 125"/>
                  <a:gd name="T88" fmla="*/ 80 w 267"/>
                  <a:gd name="T89" fmla="*/ 76 h 125"/>
                  <a:gd name="T90" fmla="*/ 85 w 267"/>
                  <a:gd name="T91" fmla="*/ 40 h 125"/>
                  <a:gd name="T92" fmla="*/ 97 w 267"/>
                  <a:gd name="T93" fmla="*/ 0 h 125"/>
                  <a:gd name="T94" fmla="*/ 61 w 267"/>
                  <a:gd name="T95" fmla="*/ 114 h 125"/>
                  <a:gd name="T96" fmla="*/ 61 w 267"/>
                  <a:gd name="T97" fmla="*/ 0 h 125"/>
                  <a:gd name="T98" fmla="*/ 61 w 267"/>
                  <a:gd name="T99" fmla="*/ 40 h 125"/>
                  <a:gd name="T100" fmla="*/ 68 w 267"/>
                  <a:gd name="T101" fmla="*/ 76 h 125"/>
                  <a:gd name="T102" fmla="*/ 80 w 267"/>
                  <a:gd name="T103" fmla="*/ 0 h 125"/>
                  <a:gd name="T104" fmla="*/ 45 w 267"/>
                  <a:gd name="T105" fmla="*/ 114 h 125"/>
                  <a:gd name="T106" fmla="*/ 45 w 267"/>
                  <a:gd name="T107" fmla="*/ 0 h 125"/>
                  <a:gd name="T108" fmla="*/ 45 w 267"/>
                  <a:gd name="T109" fmla="*/ 76 h 125"/>
                  <a:gd name="T110" fmla="*/ 49 w 267"/>
                  <a:gd name="T111" fmla="*/ 40 h 125"/>
                  <a:gd name="T112" fmla="*/ 61 w 267"/>
                  <a:gd name="T113" fmla="*/ 0 h 125"/>
                  <a:gd name="T114" fmla="*/ 45 w 267"/>
                  <a:gd name="T115" fmla="*/ 90 h 125"/>
                  <a:gd name="T116" fmla="*/ 33 w 267"/>
                  <a:gd name="T117" fmla="*/ 52 h 125"/>
                  <a:gd name="T118" fmla="*/ 26 w 267"/>
                  <a:gd name="T119" fmla="*/ 17 h 125"/>
                  <a:gd name="T120" fmla="*/ 26 w 267"/>
                  <a:gd name="T121" fmla="*/ 125 h 125"/>
                  <a:gd name="T122" fmla="*/ 14 w 267"/>
                  <a:gd name="T123" fmla="*/ 40 h 125"/>
                  <a:gd name="T124" fmla="*/ 26 w 267"/>
                  <a:gd name="T1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7" h="125">
                    <a:moveTo>
                      <a:pt x="238" y="125"/>
                    </a:moveTo>
                    <a:lnTo>
                      <a:pt x="267" y="125"/>
                    </a:lnTo>
                    <a:lnTo>
                      <a:pt x="267" y="0"/>
                    </a:lnTo>
                    <a:lnTo>
                      <a:pt x="238" y="0"/>
                    </a:lnTo>
                    <a:lnTo>
                      <a:pt x="238" y="17"/>
                    </a:lnTo>
                    <a:lnTo>
                      <a:pt x="250" y="17"/>
                    </a:lnTo>
                    <a:lnTo>
                      <a:pt x="250" y="40"/>
                    </a:lnTo>
                    <a:lnTo>
                      <a:pt x="238" y="40"/>
                    </a:lnTo>
                    <a:lnTo>
                      <a:pt x="238" y="125"/>
                    </a:lnTo>
                    <a:close/>
                    <a:moveTo>
                      <a:pt x="219" y="125"/>
                    </a:moveTo>
                    <a:lnTo>
                      <a:pt x="238" y="125"/>
                    </a:lnTo>
                    <a:lnTo>
                      <a:pt x="238" y="40"/>
                    </a:lnTo>
                    <a:lnTo>
                      <a:pt x="227" y="40"/>
                    </a:lnTo>
                    <a:lnTo>
                      <a:pt x="227" y="17"/>
                    </a:lnTo>
                    <a:lnTo>
                      <a:pt x="227" y="17"/>
                    </a:lnTo>
                    <a:lnTo>
                      <a:pt x="238" y="17"/>
                    </a:lnTo>
                    <a:lnTo>
                      <a:pt x="238" y="0"/>
                    </a:lnTo>
                    <a:lnTo>
                      <a:pt x="219" y="0"/>
                    </a:lnTo>
                    <a:lnTo>
                      <a:pt x="219" y="52"/>
                    </a:lnTo>
                    <a:lnTo>
                      <a:pt x="231" y="52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19" y="76"/>
                    </a:lnTo>
                    <a:lnTo>
                      <a:pt x="219" y="90"/>
                    </a:lnTo>
                    <a:lnTo>
                      <a:pt x="219" y="90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25"/>
                    </a:lnTo>
                    <a:close/>
                    <a:moveTo>
                      <a:pt x="203" y="125"/>
                    </a:moveTo>
                    <a:lnTo>
                      <a:pt x="219" y="125"/>
                    </a:lnTo>
                    <a:lnTo>
                      <a:pt x="219" y="114"/>
                    </a:lnTo>
                    <a:lnTo>
                      <a:pt x="203" y="114"/>
                    </a:lnTo>
                    <a:lnTo>
                      <a:pt x="203" y="125"/>
                    </a:lnTo>
                    <a:lnTo>
                      <a:pt x="203" y="125"/>
                    </a:lnTo>
                    <a:close/>
                    <a:moveTo>
                      <a:pt x="219" y="0"/>
                    </a:moveTo>
                    <a:lnTo>
                      <a:pt x="203" y="0"/>
                    </a:lnTo>
                    <a:lnTo>
                      <a:pt x="203" y="17"/>
                    </a:lnTo>
                    <a:lnTo>
                      <a:pt x="215" y="17"/>
                    </a:lnTo>
                    <a:lnTo>
                      <a:pt x="215" y="40"/>
                    </a:lnTo>
                    <a:lnTo>
                      <a:pt x="203" y="40"/>
                    </a:lnTo>
                    <a:lnTo>
                      <a:pt x="203" y="90"/>
                    </a:lnTo>
                    <a:lnTo>
                      <a:pt x="219" y="90"/>
                    </a:lnTo>
                    <a:lnTo>
                      <a:pt x="219" y="76"/>
                    </a:lnTo>
                    <a:lnTo>
                      <a:pt x="208" y="76"/>
                    </a:lnTo>
                    <a:lnTo>
                      <a:pt x="208" y="52"/>
                    </a:lnTo>
                    <a:lnTo>
                      <a:pt x="219" y="52"/>
                    </a:lnTo>
                    <a:lnTo>
                      <a:pt x="219" y="0"/>
                    </a:lnTo>
                    <a:close/>
                    <a:moveTo>
                      <a:pt x="184" y="125"/>
                    </a:moveTo>
                    <a:lnTo>
                      <a:pt x="203" y="125"/>
                    </a:lnTo>
                    <a:lnTo>
                      <a:pt x="203" y="114"/>
                    </a:lnTo>
                    <a:lnTo>
                      <a:pt x="184" y="114"/>
                    </a:lnTo>
                    <a:lnTo>
                      <a:pt x="184" y="125"/>
                    </a:lnTo>
                    <a:lnTo>
                      <a:pt x="184" y="125"/>
                    </a:lnTo>
                    <a:close/>
                    <a:moveTo>
                      <a:pt x="203" y="0"/>
                    </a:moveTo>
                    <a:lnTo>
                      <a:pt x="184" y="0"/>
                    </a:lnTo>
                    <a:lnTo>
                      <a:pt x="184" y="52"/>
                    </a:lnTo>
                    <a:lnTo>
                      <a:pt x="196" y="52"/>
                    </a:lnTo>
                    <a:lnTo>
                      <a:pt x="196" y="76"/>
                    </a:lnTo>
                    <a:lnTo>
                      <a:pt x="184" y="76"/>
                    </a:lnTo>
                    <a:lnTo>
                      <a:pt x="184" y="90"/>
                    </a:lnTo>
                    <a:lnTo>
                      <a:pt x="203" y="90"/>
                    </a:lnTo>
                    <a:lnTo>
                      <a:pt x="203" y="40"/>
                    </a:lnTo>
                    <a:lnTo>
                      <a:pt x="191" y="40"/>
                    </a:lnTo>
                    <a:lnTo>
                      <a:pt x="191" y="17"/>
                    </a:lnTo>
                    <a:lnTo>
                      <a:pt x="191" y="17"/>
                    </a:lnTo>
                    <a:lnTo>
                      <a:pt x="203" y="17"/>
                    </a:lnTo>
                    <a:lnTo>
                      <a:pt x="203" y="0"/>
                    </a:lnTo>
                    <a:close/>
                    <a:moveTo>
                      <a:pt x="167" y="125"/>
                    </a:moveTo>
                    <a:lnTo>
                      <a:pt x="184" y="125"/>
                    </a:lnTo>
                    <a:lnTo>
                      <a:pt x="184" y="114"/>
                    </a:lnTo>
                    <a:lnTo>
                      <a:pt x="167" y="114"/>
                    </a:lnTo>
                    <a:lnTo>
                      <a:pt x="167" y="125"/>
                    </a:lnTo>
                    <a:lnTo>
                      <a:pt x="167" y="125"/>
                    </a:lnTo>
                    <a:close/>
                    <a:moveTo>
                      <a:pt x="184" y="0"/>
                    </a:moveTo>
                    <a:lnTo>
                      <a:pt x="167" y="0"/>
                    </a:lnTo>
                    <a:lnTo>
                      <a:pt x="167" y="17"/>
                    </a:lnTo>
                    <a:lnTo>
                      <a:pt x="179" y="17"/>
                    </a:lnTo>
                    <a:lnTo>
                      <a:pt x="179" y="40"/>
                    </a:lnTo>
                    <a:lnTo>
                      <a:pt x="167" y="40"/>
                    </a:lnTo>
                    <a:lnTo>
                      <a:pt x="167" y="90"/>
                    </a:lnTo>
                    <a:lnTo>
                      <a:pt x="184" y="90"/>
                    </a:lnTo>
                    <a:lnTo>
                      <a:pt x="184" y="76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2" y="52"/>
                    </a:lnTo>
                    <a:lnTo>
                      <a:pt x="184" y="52"/>
                    </a:lnTo>
                    <a:lnTo>
                      <a:pt x="184" y="0"/>
                    </a:lnTo>
                    <a:close/>
                    <a:moveTo>
                      <a:pt x="149" y="125"/>
                    </a:moveTo>
                    <a:lnTo>
                      <a:pt x="167" y="125"/>
                    </a:lnTo>
                    <a:lnTo>
                      <a:pt x="167" y="114"/>
                    </a:lnTo>
                    <a:lnTo>
                      <a:pt x="149" y="114"/>
                    </a:lnTo>
                    <a:lnTo>
                      <a:pt x="149" y="125"/>
                    </a:lnTo>
                    <a:lnTo>
                      <a:pt x="149" y="125"/>
                    </a:lnTo>
                    <a:close/>
                    <a:moveTo>
                      <a:pt x="167" y="0"/>
                    </a:moveTo>
                    <a:lnTo>
                      <a:pt x="149" y="0"/>
                    </a:lnTo>
                    <a:lnTo>
                      <a:pt x="149" y="52"/>
                    </a:lnTo>
                    <a:lnTo>
                      <a:pt x="160" y="52"/>
                    </a:lnTo>
                    <a:lnTo>
                      <a:pt x="160" y="76"/>
                    </a:lnTo>
                    <a:lnTo>
                      <a:pt x="149" y="76"/>
                    </a:lnTo>
                    <a:lnTo>
                      <a:pt x="149" y="90"/>
                    </a:lnTo>
                    <a:lnTo>
                      <a:pt x="167" y="90"/>
                    </a:lnTo>
                    <a:lnTo>
                      <a:pt x="167" y="40"/>
                    </a:lnTo>
                    <a:lnTo>
                      <a:pt x="156" y="40"/>
                    </a:lnTo>
                    <a:lnTo>
                      <a:pt x="156" y="17"/>
                    </a:lnTo>
                    <a:lnTo>
                      <a:pt x="156" y="17"/>
                    </a:lnTo>
                    <a:lnTo>
                      <a:pt x="167" y="17"/>
                    </a:lnTo>
                    <a:lnTo>
                      <a:pt x="167" y="0"/>
                    </a:lnTo>
                    <a:close/>
                    <a:moveTo>
                      <a:pt x="132" y="125"/>
                    </a:moveTo>
                    <a:lnTo>
                      <a:pt x="149" y="125"/>
                    </a:lnTo>
                    <a:lnTo>
                      <a:pt x="149" y="114"/>
                    </a:lnTo>
                    <a:lnTo>
                      <a:pt x="132" y="114"/>
                    </a:lnTo>
                    <a:lnTo>
                      <a:pt x="132" y="125"/>
                    </a:lnTo>
                    <a:lnTo>
                      <a:pt x="132" y="125"/>
                    </a:lnTo>
                    <a:close/>
                    <a:moveTo>
                      <a:pt x="149" y="0"/>
                    </a:moveTo>
                    <a:lnTo>
                      <a:pt x="132" y="0"/>
                    </a:lnTo>
                    <a:lnTo>
                      <a:pt x="132" y="17"/>
                    </a:lnTo>
                    <a:lnTo>
                      <a:pt x="144" y="17"/>
                    </a:lnTo>
                    <a:lnTo>
                      <a:pt x="144" y="40"/>
                    </a:lnTo>
                    <a:lnTo>
                      <a:pt x="132" y="40"/>
                    </a:lnTo>
                    <a:lnTo>
                      <a:pt x="132" y="90"/>
                    </a:lnTo>
                    <a:lnTo>
                      <a:pt x="149" y="90"/>
                    </a:lnTo>
                    <a:lnTo>
                      <a:pt x="149" y="76"/>
                    </a:lnTo>
                    <a:lnTo>
                      <a:pt x="139" y="76"/>
                    </a:lnTo>
                    <a:lnTo>
                      <a:pt x="139" y="76"/>
                    </a:lnTo>
                    <a:lnTo>
                      <a:pt x="139" y="52"/>
                    </a:lnTo>
                    <a:lnTo>
                      <a:pt x="149" y="52"/>
                    </a:lnTo>
                    <a:lnTo>
                      <a:pt x="149" y="0"/>
                    </a:lnTo>
                    <a:close/>
                    <a:moveTo>
                      <a:pt x="115" y="125"/>
                    </a:moveTo>
                    <a:lnTo>
                      <a:pt x="132" y="125"/>
                    </a:lnTo>
                    <a:lnTo>
                      <a:pt x="132" y="114"/>
                    </a:lnTo>
                    <a:lnTo>
                      <a:pt x="115" y="114"/>
                    </a:lnTo>
                    <a:lnTo>
                      <a:pt x="115" y="125"/>
                    </a:lnTo>
                    <a:lnTo>
                      <a:pt x="115" y="125"/>
                    </a:lnTo>
                    <a:close/>
                    <a:moveTo>
                      <a:pt x="132" y="0"/>
                    </a:moveTo>
                    <a:lnTo>
                      <a:pt x="115" y="0"/>
                    </a:lnTo>
                    <a:lnTo>
                      <a:pt x="115" y="52"/>
                    </a:lnTo>
                    <a:lnTo>
                      <a:pt x="127" y="52"/>
                    </a:lnTo>
                    <a:lnTo>
                      <a:pt x="127" y="76"/>
                    </a:lnTo>
                    <a:lnTo>
                      <a:pt x="115" y="76"/>
                    </a:lnTo>
                    <a:lnTo>
                      <a:pt x="115" y="90"/>
                    </a:lnTo>
                    <a:lnTo>
                      <a:pt x="132" y="90"/>
                    </a:lnTo>
                    <a:lnTo>
                      <a:pt x="132" y="40"/>
                    </a:lnTo>
                    <a:lnTo>
                      <a:pt x="120" y="40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32" y="17"/>
                    </a:lnTo>
                    <a:lnTo>
                      <a:pt x="132" y="0"/>
                    </a:lnTo>
                    <a:close/>
                    <a:moveTo>
                      <a:pt x="97" y="125"/>
                    </a:moveTo>
                    <a:lnTo>
                      <a:pt x="115" y="125"/>
                    </a:lnTo>
                    <a:lnTo>
                      <a:pt x="115" y="114"/>
                    </a:lnTo>
                    <a:lnTo>
                      <a:pt x="97" y="114"/>
                    </a:lnTo>
                    <a:lnTo>
                      <a:pt x="97" y="125"/>
                    </a:lnTo>
                    <a:lnTo>
                      <a:pt x="97" y="125"/>
                    </a:lnTo>
                    <a:close/>
                    <a:moveTo>
                      <a:pt x="115" y="0"/>
                    </a:moveTo>
                    <a:lnTo>
                      <a:pt x="97" y="0"/>
                    </a:lnTo>
                    <a:lnTo>
                      <a:pt x="97" y="17"/>
                    </a:lnTo>
                    <a:lnTo>
                      <a:pt x="108" y="17"/>
                    </a:lnTo>
                    <a:lnTo>
                      <a:pt x="108" y="40"/>
                    </a:lnTo>
                    <a:lnTo>
                      <a:pt x="97" y="40"/>
                    </a:lnTo>
                    <a:lnTo>
                      <a:pt x="97" y="90"/>
                    </a:lnTo>
                    <a:lnTo>
                      <a:pt x="115" y="90"/>
                    </a:lnTo>
                    <a:lnTo>
                      <a:pt x="115" y="76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52"/>
                    </a:lnTo>
                    <a:lnTo>
                      <a:pt x="115" y="52"/>
                    </a:lnTo>
                    <a:lnTo>
                      <a:pt x="115" y="0"/>
                    </a:lnTo>
                    <a:close/>
                    <a:moveTo>
                      <a:pt x="80" y="125"/>
                    </a:moveTo>
                    <a:lnTo>
                      <a:pt x="97" y="125"/>
                    </a:lnTo>
                    <a:lnTo>
                      <a:pt x="97" y="114"/>
                    </a:lnTo>
                    <a:lnTo>
                      <a:pt x="80" y="114"/>
                    </a:lnTo>
                    <a:lnTo>
                      <a:pt x="80" y="125"/>
                    </a:lnTo>
                    <a:lnTo>
                      <a:pt x="80" y="125"/>
                    </a:lnTo>
                    <a:close/>
                    <a:moveTo>
                      <a:pt x="97" y="0"/>
                    </a:moveTo>
                    <a:lnTo>
                      <a:pt x="80" y="0"/>
                    </a:lnTo>
                    <a:lnTo>
                      <a:pt x="80" y="52"/>
                    </a:lnTo>
                    <a:lnTo>
                      <a:pt x="92" y="52"/>
                    </a:lnTo>
                    <a:lnTo>
                      <a:pt x="92" y="76"/>
                    </a:lnTo>
                    <a:lnTo>
                      <a:pt x="80" y="76"/>
                    </a:lnTo>
                    <a:lnTo>
                      <a:pt x="80" y="90"/>
                    </a:lnTo>
                    <a:lnTo>
                      <a:pt x="97" y="90"/>
                    </a:lnTo>
                    <a:lnTo>
                      <a:pt x="97" y="40"/>
                    </a:lnTo>
                    <a:lnTo>
                      <a:pt x="85" y="40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97" y="17"/>
                    </a:lnTo>
                    <a:lnTo>
                      <a:pt x="97" y="0"/>
                    </a:lnTo>
                    <a:close/>
                    <a:moveTo>
                      <a:pt x="61" y="125"/>
                    </a:moveTo>
                    <a:lnTo>
                      <a:pt x="80" y="125"/>
                    </a:lnTo>
                    <a:lnTo>
                      <a:pt x="80" y="114"/>
                    </a:lnTo>
                    <a:lnTo>
                      <a:pt x="61" y="114"/>
                    </a:lnTo>
                    <a:lnTo>
                      <a:pt x="61" y="125"/>
                    </a:lnTo>
                    <a:lnTo>
                      <a:pt x="61" y="125"/>
                    </a:lnTo>
                    <a:close/>
                    <a:moveTo>
                      <a:pt x="80" y="0"/>
                    </a:moveTo>
                    <a:lnTo>
                      <a:pt x="61" y="0"/>
                    </a:lnTo>
                    <a:lnTo>
                      <a:pt x="61" y="17"/>
                    </a:lnTo>
                    <a:lnTo>
                      <a:pt x="73" y="17"/>
                    </a:lnTo>
                    <a:lnTo>
                      <a:pt x="73" y="40"/>
                    </a:lnTo>
                    <a:lnTo>
                      <a:pt x="61" y="40"/>
                    </a:lnTo>
                    <a:lnTo>
                      <a:pt x="61" y="90"/>
                    </a:lnTo>
                    <a:lnTo>
                      <a:pt x="80" y="90"/>
                    </a:lnTo>
                    <a:lnTo>
                      <a:pt x="80" y="76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8" y="52"/>
                    </a:lnTo>
                    <a:lnTo>
                      <a:pt x="80" y="52"/>
                    </a:lnTo>
                    <a:lnTo>
                      <a:pt x="80" y="0"/>
                    </a:lnTo>
                    <a:close/>
                    <a:moveTo>
                      <a:pt x="45" y="125"/>
                    </a:moveTo>
                    <a:lnTo>
                      <a:pt x="61" y="125"/>
                    </a:lnTo>
                    <a:lnTo>
                      <a:pt x="61" y="114"/>
                    </a:lnTo>
                    <a:lnTo>
                      <a:pt x="45" y="114"/>
                    </a:lnTo>
                    <a:lnTo>
                      <a:pt x="45" y="125"/>
                    </a:lnTo>
                    <a:lnTo>
                      <a:pt x="45" y="125"/>
                    </a:lnTo>
                    <a:close/>
                    <a:moveTo>
                      <a:pt x="61" y="0"/>
                    </a:moveTo>
                    <a:lnTo>
                      <a:pt x="45" y="0"/>
                    </a:lnTo>
                    <a:lnTo>
                      <a:pt x="45" y="52"/>
                    </a:lnTo>
                    <a:lnTo>
                      <a:pt x="56" y="52"/>
                    </a:lnTo>
                    <a:lnTo>
                      <a:pt x="56" y="76"/>
                    </a:lnTo>
                    <a:lnTo>
                      <a:pt x="45" y="76"/>
                    </a:lnTo>
                    <a:lnTo>
                      <a:pt x="45" y="90"/>
                    </a:lnTo>
                    <a:lnTo>
                      <a:pt x="61" y="90"/>
                    </a:lnTo>
                    <a:lnTo>
                      <a:pt x="61" y="40"/>
                    </a:lnTo>
                    <a:lnTo>
                      <a:pt x="49" y="4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61" y="17"/>
                    </a:lnTo>
                    <a:lnTo>
                      <a:pt x="61" y="0"/>
                    </a:lnTo>
                    <a:close/>
                    <a:moveTo>
                      <a:pt x="26" y="125"/>
                    </a:moveTo>
                    <a:lnTo>
                      <a:pt x="45" y="125"/>
                    </a:lnTo>
                    <a:lnTo>
                      <a:pt x="45" y="114"/>
                    </a:lnTo>
                    <a:lnTo>
                      <a:pt x="45" y="90"/>
                    </a:lnTo>
                    <a:lnTo>
                      <a:pt x="45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52"/>
                    </a:lnTo>
                    <a:lnTo>
                      <a:pt x="45" y="52"/>
                    </a:lnTo>
                    <a:lnTo>
                      <a:pt x="45" y="0"/>
                    </a:lnTo>
                    <a:lnTo>
                      <a:pt x="26" y="0"/>
                    </a:lnTo>
                    <a:lnTo>
                      <a:pt x="26" y="17"/>
                    </a:lnTo>
                    <a:lnTo>
                      <a:pt x="37" y="17"/>
                    </a:lnTo>
                    <a:lnTo>
                      <a:pt x="37" y="40"/>
                    </a:lnTo>
                    <a:lnTo>
                      <a:pt x="26" y="40"/>
                    </a:lnTo>
                    <a:lnTo>
                      <a:pt x="26" y="125"/>
                    </a:lnTo>
                    <a:close/>
                    <a:moveTo>
                      <a:pt x="0" y="125"/>
                    </a:moveTo>
                    <a:lnTo>
                      <a:pt x="26" y="125"/>
                    </a:lnTo>
                    <a:lnTo>
                      <a:pt x="26" y="40"/>
                    </a:lnTo>
                    <a:lnTo>
                      <a:pt x="14" y="4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30">
                <a:extLst>
                  <a:ext uri="{FF2B5EF4-FFF2-40B4-BE49-F238E27FC236}">
                    <a16:creationId xmlns:a16="http://schemas.microsoft.com/office/drawing/2014/main" id="{1C1F8BFF-8C28-4F1E-A000-0F4CC49BA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83" y="116682"/>
                <a:ext cx="148432" cy="36626"/>
              </a:xfrm>
              <a:custGeom>
                <a:avLst/>
                <a:gdLst>
                  <a:gd name="T0" fmla="*/ 0 w 65"/>
                  <a:gd name="T1" fmla="*/ 8 h 16"/>
                  <a:gd name="T2" fmla="*/ 4 w 65"/>
                  <a:gd name="T3" fmla="*/ 16 h 16"/>
                  <a:gd name="T4" fmla="*/ 33 w 65"/>
                  <a:gd name="T5" fmla="*/ 9 h 16"/>
                  <a:gd name="T6" fmla="*/ 61 w 65"/>
                  <a:gd name="T7" fmla="*/ 16 h 16"/>
                  <a:gd name="T8" fmla="*/ 65 w 65"/>
                  <a:gd name="T9" fmla="*/ 8 h 16"/>
                  <a:gd name="T10" fmla="*/ 33 w 65"/>
                  <a:gd name="T11" fmla="*/ 0 h 16"/>
                  <a:gd name="T12" fmla="*/ 0 w 65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6">
                    <a:moveTo>
                      <a:pt x="0" y="8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12" y="11"/>
                      <a:pt x="22" y="9"/>
                      <a:pt x="33" y="9"/>
                    </a:cubicBezTo>
                    <a:cubicBezTo>
                      <a:pt x="43" y="9"/>
                      <a:pt x="53" y="11"/>
                      <a:pt x="61" y="16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56" y="3"/>
                      <a:pt x="44" y="0"/>
                      <a:pt x="33" y="0"/>
                    </a:cubicBezTo>
                    <a:cubicBezTo>
                      <a:pt x="21" y="0"/>
                      <a:pt x="9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31">
                <a:extLst>
                  <a:ext uri="{FF2B5EF4-FFF2-40B4-BE49-F238E27FC236}">
                    <a16:creationId xmlns:a16="http://schemas.microsoft.com/office/drawing/2014/main" id="{9AEDF810-63BB-4632-AC37-7380C50B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23" y="76200"/>
                <a:ext cx="198552" cy="43373"/>
              </a:xfrm>
              <a:custGeom>
                <a:avLst/>
                <a:gdLst>
                  <a:gd name="T0" fmla="*/ 87 w 87"/>
                  <a:gd name="T1" fmla="*/ 11 h 19"/>
                  <a:gd name="T2" fmla="*/ 44 w 87"/>
                  <a:gd name="T3" fmla="*/ 0 h 19"/>
                  <a:gd name="T4" fmla="*/ 0 w 87"/>
                  <a:gd name="T5" fmla="*/ 11 h 19"/>
                  <a:gd name="T6" fmla="*/ 4 w 87"/>
                  <a:gd name="T7" fmla="*/ 19 h 19"/>
                  <a:gd name="T8" fmla="*/ 44 w 87"/>
                  <a:gd name="T9" fmla="*/ 9 h 19"/>
                  <a:gd name="T10" fmla="*/ 83 w 87"/>
                  <a:gd name="T11" fmla="*/ 19 h 19"/>
                  <a:gd name="T12" fmla="*/ 87 w 87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9">
                    <a:moveTo>
                      <a:pt x="87" y="11"/>
                    </a:moveTo>
                    <a:cubicBezTo>
                      <a:pt x="75" y="4"/>
                      <a:pt x="59" y="0"/>
                      <a:pt x="44" y="0"/>
                    </a:cubicBezTo>
                    <a:cubicBezTo>
                      <a:pt x="28" y="0"/>
                      <a:pt x="12" y="4"/>
                      <a:pt x="0" y="1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15" y="13"/>
                      <a:pt x="29" y="9"/>
                      <a:pt x="44" y="9"/>
                    </a:cubicBezTo>
                    <a:cubicBezTo>
                      <a:pt x="58" y="9"/>
                      <a:pt x="72" y="13"/>
                      <a:pt x="83" y="19"/>
                    </a:cubicBezTo>
                    <a:lnTo>
                      <a:pt x="8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5E5E1B1-AC10-4BCE-8B60-13F213ED1692}"/>
              </a:ext>
            </a:extLst>
          </p:cNvPr>
          <p:cNvGrpSpPr/>
          <p:nvPr/>
        </p:nvGrpSpPr>
        <p:grpSpPr>
          <a:xfrm>
            <a:off x="7975600" y="4660816"/>
            <a:ext cx="457200" cy="457200"/>
            <a:chOff x="4771695" y="2203400"/>
            <a:chExt cx="457200" cy="457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D2AFF9F-3B60-4E0F-8E95-AD0DF71B2E55}"/>
                </a:ext>
              </a:extLst>
            </p:cNvPr>
            <p:cNvSpPr/>
            <p:nvPr/>
          </p:nvSpPr>
          <p:spPr bwMode="gray">
            <a:xfrm>
              <a:off x="4771695" y="2203400"/>
              <a:ext cx="457200" cy="457200"/>
            </a:xfrm>
            <a:prstGeom prst="ellipse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/>
            </a:p>
          </p:txBody>
        </p:sp>
        <p:sp>
          <p:nvSpPr>
            <p:cNvPr id="180" name="Freeform 38">
              <a:extLst>
                <a:ext uri="{FF2B5EF4-FFF2-40B4-BE49-F238E27FC236}">
                  <a16:creationId xmlns:a16="http://schemas.microsoft.com/office/drawing/2014/main" id="{D596756B-64F2-46EC-A400-B4358044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242" y="2280784"/>
              <a:ext cx="153203" cy="343042"/>
            </a:xfrm>
            <a:custGeom>
              <a:avLst/>
              <a:gdLst>
                <a:gd name="T0" fmla="*/ 26 w 205"/>
                <a:gd name="T1" fmla="*/ 443 h 453"/>
                <a:gd name="T2" fmla="*/ 26 w 205"/>
                <a:gd name="T3" fmla="*/ 443 h 453"/>
                <a:gd name="T4" fmla="*/ 106 w 205"/>
                <a:gd name="T5" fmla="*/ 266 h 453"/>
                <a:gd name="T6" fmla="*/ 8 w 205"/>
                <a:gd name="T7" fmla="*/ 212 h 453"/>
                <a:gd name="T8" fmla="*/ 186 w 205"/>
                <a:gd name="T9" fmla="*/ 0 h 453"/>
                <a:gd name="T10" fmla="*/ 106 w 205"/>
                <a:gd name="T11" fmla="*/ 187 h 453"/>
                <a:gd name="T12" fmla="*/ 204 w 205"/>
                <a:gd name="T13" fmla="*/ 240 h 453"/>
                <a:gd name="T14" fmla="*/ 26 w 205"/>
                <a:gd name="T15" fmla="*/ 44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53">
                  <a:moveTo>
                    <a:pt x="26" y="443"/>
                  </a:moveTo>
                  <a:lnTo>
                    <a:pt x="26" y="443"/>
                  </a:lnTo>
                  <a:cubicBezTo>
                    <a:pt x="17" y="443"/>
                    <a:pt x="106" y="266"/>
                    <a:pt x="106" y="266"/>
                  </a:cubicBezTo>
                  <a:cubicBezTo>
                    <a:pt x="97" y="257"/>
                    <a:pt x="8" y="231"/>
                    <a:pt x="8" y="212"/>
                  </a:cubicBezTo>
                  <a:cubicBezTo>
                    <a:pt x="0" y="196"/>
                    <a:pt x="177" y="0"/>
                    <a:pt x="186" y="0"/>
                  </a:cubicBezTo>
                  <a:cubicBezTo>
                    <a:pt x="186" y="9"/>
                    <a:pt x="106" y="177"/>
                    <a:pt x="106" y="187"/>
                  </a:cubicBezTo>
                  <a:cubicBezTo>
                    <a:pt x="114" y="196"/>
                    <a:pt x="204" y="222"/>
                    <a:pt x="204" y="240"/>
                  </a:cubicBezTo>
                  <a:cubicBezTo>
                    <a:pt x="204" y="249"/>
                    <a:pt x="35" y="452"/>
                    <a:pt x="26" y="4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032B52-765F-4211-941F-6E4A0CB9BBD1}"/>
              </a:ext>
            </a:extLst>
          </p:cNvPr>
          <p:cNvCxnSpPr/>
          <p:nvPr/>
        </p:nvCxnSpPr>
        <p:spPr>
          <a:xfrm>
            <a:off x="792391" y="5570622"/>
            <a:ext cx="10681723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4AE1150-F4C0-42D6-8E18-85E5678C0427}"/>
              </a:ext>
            </a:extLst>
          </p:cNvPr>
          <p:cNvSpPr txBox="1"/>
          <p:nvPr/>
        </p:nvSpPr>
        <p:spPr>
          <a:xfrm>
            <a:off x="3268716" y="220717"/>
            <a:ext cx="6032938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Think and Act like an Enterprise </a:t>
            </a:r>
          </a:p>
        </p:txBody>
      </p:sp>
      <p:grpSp>
        <p:nvGrpSpPr>
          <p:cNvPr id="3103" name="Group 92"/>
          <p:cNvGrpSpPr>
            <a:grpSpLocks/>
          </p:cNvGrpSpPr>
          <p:nvPr/>
        </p:nvGrpSpPr>
        <p:grpSpPr bwMode="auto">
          <a:xfrm>
            <a:off x="0" y="0"/>
            <a:ext cx="457200" cy="457200"/>
            <a:chOff x="0" y="0"/>
            <a:chExt cx="457200" cy="457200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63514" y="109107"/>
              <a:ext cx="329745" cy="255284"/>
              <a:chOff x="635" y="1091"/>
              <a:chExt cx="8270" cy="7239"/>
            </a:xfrm>
          </p:grpSpPr>
        </p:grpSp>
      </p:grpSp>
      <p:grpSp>
        <p:nvGrpSpPr>
          <p:cNvPr id="3091" name="Group 122"/>
          <p:cNvGrpSpPr>
            <a:grpSpLocks/>
          </p:cNvGrpSpPr>
          <p:nvPr/>
        </p:nvGrpSpPr>
        <p:grpSpPr bwMode="auto">
          <a:xfrm>
            <a:off x="0" y="0"/>
            <a:ext cx="457200" cy="457200"/>
            <a:chOff x="0" y="0"/>
            <a:chExt cx="457200" cy="457200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83267" y="90070"/>
              <a:ext cx="274319" cy="274319"/>
              <a:chOff x="832" y="900"/>
              <a:chExt cx="8905" cy="8921"/>
            </a:xfrm>
          </p:grpSpPr>
        </p:grpSp>
      </p:grpSp>
      <p:grpSp>
        <p:nvGrpSpPr>
          <p:cNvPr id="3082" name="Group 134"/>
          <p:cNvGrpSpPr>
            <a:grpSpLocks/>
          </p:cNvGrpSpPr>
          <p:nvPr/>
        </p:nvGrpSpPr>
        <p:grpSpPr bwMode="auto">
          <a:xfrm>
            <a:off x="0" y="0"/>
            <a:ext cx="457200" cy="457200"/>
            <a:chOff x="0" y="0"/>
            <a:chExt cx="457200" cy="457200"/>
          </a:xfrm>
        </p:grpSpPr>
        <p:grpSp>
          <p:nvGrpSpPr>
            <p:cNvPr id="53" name="Group 53"/>
            <p:cNvGrpSpPr>
              <a:grpSpLocks/>
            </p:cNvGrpSpPr>
            <p:nvPr/>
          </p:nvGrpSpPr>
          <p:grpSpPr bwMode="auto">
            <a:xfrm rot="-7616887">
              <a:off x="54843" y="123375"/>
              <a:ext cx="322035" cy="186240"/>
              <a:chOff x="548" y="1233"/>
              <a:chExt cx="9763" cy="2984"/>
            </a:xfrm>
          </p:grpSpPr>
        </p:grpSp>
      </p:grpSp>
      <p:grpSp>
        <p:nvGrpSpPr>
          <p:cNvPr id="3076" name="Group 143"/>
          <p:cNvGrpSpPr>
            <a:grpSpLocks/>
          </p:cNvGrpSpPr>
          <p:nvPr/>
        </p:nvGrpSpPr>
        <p:grpSpPr bwMode="auto">
          <a:xfrm>
            <a:off x="0" y="0"/>
            <a:ext cx="457200" cy="457200"/>
            <a:chOff x="0" y="0"/>
            <a:chExt cx="457200" cy="457200"/>
          </a:xfrm>
        </p:grpSpPr>
        <p:grpSp>
          <p:nvGrpSpPr>
            <p:cNvPr id="449" name="Group 449"/>
            <p:cNvGrpSpPr>
              <a:grpSpLocks/>
            </p:cNvGrpSpPr>
            <p:nvPr/>
          </p:nvGrpSpPr>
          <p:grpSpPr bwMode="auto">
            <a:xfrm>
              <a:off x="89255" y="76200"/>
              <a:ext cx="298844" cy="263379"/>
              <a:chOff x="89255" y="76200"/>
              <a:chExt cx="257346" cy="215902"/>
            </a:xfrm>
          </p:grpSpPr>
        </p:grpSp>
      </p:grpSp>
      <p:grpSp>
        <p:nvGrpSpPr>
          <p:cNvPr id="3073" name="Group 5"/>
          <p:cNvGrpSpPr>
            <a:grpSpLocks/>
          </p:cNvGrpSpPr>
          <p:nvPr/>
        </p:nvGrpSpPr>
        <p:grpSpPr bwMode="auto">
          <a:xfrm>
            <a:off x="0" y="0"/>
            <a:ext cx="457200" cy="457200"/>
            <a:chOff x="0" y="0"/>
            <a:chExt cx="457200" cy="457200"/>
          </a:xfrm>
        </p:grpSpPr>
      </p:grpSp>
    </p:spTree>
    <p:extLst>
      <p:ext uri="{BB962C8B-B14F-4D97-AF65-F5344CB8AC3E}">
        <p14:creationId xmlns:p14="http://schemas.microsoft.com/office/powerpoint/2010/main" val="2183963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519DE4B-F860-4D94-BCFB-79735C90CADF}"/>
              </a:ext>
            </a:extLst>
          </p:cNvPr>
          <p:cNvGrpSpPr/>
          <p:nvPr/>
        </p:nvGrpSpPr>
        <p:grpSpPr>
          <a:xfrm>
            <a:off x="0" y="162"/>
            <a:ext cx="12248917" cy="6845266"/>
            <a:chOff x="0" y="0"/>
            <a:chExt cx="12248917" cy="6845266"/>
          </a:xfrm>
        </p:grpSpPr>
        <p:pic>
          <p:nvPicPr>
            <p:cNvPr id="29" name="Picture 28" descr="A group of ships in the ocean&#10;&#10;Description automatically generated with medium confidence">
              <a:extLst>
                <a:ext uri="{FF2B5EF4-FFF2-40B4-BE49-F238E27FC236}">
                  <a16:creationId xmlns:a16="http://schemas.microsoft.com/office/drawing/2014/main" id="{AAAD7759-2CF3-4B3E-B738-6DA99EC5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260" y="3336587"/>
              <a:ext cx="5691740" cy="3489120"/>
            </a:xfrm>
            <a:prstGeom prst="rect">
              <a:avLst/>
            </a:prstGeom>
          </p:spPr>
        </p:pic>
        <p:pic>
          <p:nvPicPr>
            <p:cNvPr id="30" name="Picture 29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87B59237-91F3-4AB3-9509-3918F9D42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81" y="0"/>
              <a:ext cx="5732836" cy="32004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1EB4059-71AF-4F02-9F30-9B267498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3413"/>
              <a:ext cx="6096000" cy="3531853"/>
            </a:xfrm>
            <a:prstGeom prst="rect">
              <a:avLst/>
            </a:prstGeom>
          </p:spPr>
        </p:pic>
        <p:pic>
          <p:nvPicPr>
            <p:cNvPr id="32" name="Picture 31" descr="A group of men standing next to a model airplane&#10;&#10;Description automatically generated with low confidence">
              <a:extLst>
                <a:ext uri="{FF2B5EF4-FFF2-40B4-BE49-F238E27FC236}">
                  <a16:creationId xmlns:a16="http://schemas.microsoft.com/office/drawing/2014/main" id="{DC2FEDCF-BDEF-4978-8776-E231717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013"/>
              <a:ext cx="5612860" cy="3200400"/>
            </a:xfrm>
            <a:prstGeom prst="rect">
              <a:avLst/>
            </a:prstGeom>
          </p:spPr>
        </p:pic>
        <p:pic>
          <p:nvPicPr>
            <p:cNvPr id="33" name="Picture 32" descr="A picture containing text, indoor, wall, person&#10;&#10;Description automatically generated">
              <a:extLst>
                <a:ext uri="{FF2B5EF4-FFF2-40B4-BE49-F238E27FC236}">
                  <a16:creationId xmlns:a16="http://schemas.microsoft.com/office/drawing/2014/main" id="{ED5FDA78-7C1E-40CB-8E4A-63E68827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333" y="2086840"/>
              <a:ext cx="5243336" cy="27650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A49727-AD1B-4C37-A89A-EA8D66C505BB}"/>
              </a:ext>
            </a:extLst>
          </p:cNvPr>
          <p:cNvSpPr txBox="1"/>
          <p:nvPr/>
        </p:nvSpPr>
        <p:spPr>
          <a:xfrm>
            <a:off x="1810646" y="988499"/>
            <a:ext cx="21800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400" b="1">
                <a:solidFill>
                  <a:schemeClr val="bg1"/>
                </a:solidFill>
              </a:rPr>
              <a:t>Test the way we fight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E6074-D712-4F8E-B205-093B1B4666F8}"/>
              </a:ext>
            </a:extLst>
          </p:cNvPr>
          <p:cNvSpPr txBox="1"/>
          <p:nvPr/>
        </p:nvSpPr>
        <p:spPr>
          <a:xfrm>
            <a:off x="5136952" y="788445"/>
            <a:ext cx="28707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 T&amp;E around validated mission threads and demonstrate the operational performance of the Joint Force in multi-domain operations.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2AD53-8D95-4290-8E8C-CE2A24C98C4B}"/>
              </a:ext>
            </a:extLst>
          </p:cNvPr>
          <p:cNvSpPr txBox="1"/>
          <p:nvPr/>
        </p:nvSpPr>
        <p:spPr>
          <a:xfrm>
            <a:off x="8530298" y="733438"/>
            <a:ext cx="3356902" cy="131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Standardize 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scalable and adaptive representation of the multi-domain operating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measures, tools, and processes to efficiently evaluate kill webs and system-of-systems performance.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4E53C-30D0-49DF-9A8A-38CC98B5258D}"/>
              </a:ext>
            </a:extLst>
          </p:cNvPr>
          <p:cNvSpPr txBox="1"/>
          <p:nvPr/>
        </p:nvSpPr>
        <p:spPr>
          <a:xfrm>
            <a:off x="1678362" y="2211633"/>
            <a:ext cx="24958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200" b="1">
                <a:solidFill>
                  <a:schemeClr val="bg1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Accelerate the delivery of weapons that work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87113-E161-4DED-9D0D-80D484ADB9EA}"/>
              </a:ext>
            </a:extLst>
          </p:cNvPr>
          <p:cNvSpPr txBox="1"/>
          <p:nvPr/>
        </p:nvSpPr>
        <p:spPr>
          <a:xfrm>
            <a:off x="5136952" y="2186818"/>
            <a:ext cx="235915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Embrace digital technologies to deliver high-quality systems at more dynamic rates.  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>
              <a:solidFill>
                <a:srgbClr val="31313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1D887-8CA6-447D-BDF1-7D5DE3F8D0C4}"/>
              </a:ext>
            </a:extLst>
          </p:cNvPr>
          <p:cNvSpPr txBox="1"/>
          <p:nvPr/>
        </p:nvSpPr>
        <p:spPr>
          <a:xfrm>
            <a:off x="8530298" y="2011526"/>
            <a:ext cx="3250576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implement an enterprise-level T&amp;E data management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 T&amp;E in model-based system engineering to operationalize and optimize the shift-left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4FE6A-7282-4B25-A8DE-0BDBC2C735AF}"/>
              </a:ext>
            </a:extLst>
          </p:cNvPr>
          <p:cNvSpPr txBox="1"/>
          <p:nvPr/>
        </p:nvSpPr>
        <p:spPr>
          <a:xfrm>
            <a:off x="1678362" y="3426098"/>
            <a:ext cx="32748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100" b="1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survivability in a non-permissive environment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B7755-5BE1-42AD-AF5A-6C2605193842}"/>
              </a:ext>
            </a:extLst>
          </p:cNvPr>
          <p:cNvSpPr txBox="1"/>
          <p:nvPr/>
        </p:nvSpPr>
        <p:spPr>
          <a:xfrm>
            <a:off x="5055967" y="3136410"/>
            <a:ext cx="23591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Identify, assess and act on cyber, electromagnetic spectrum, space, and other risks to DOD mission – at scale and speed.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F04C5-245C-4129-96E4-A08C58AAAC62}"/>
              </a:ext>
            </a:extLst>
          </p:cNvPr>
          <p:cNvSpPr txBox="1"/>
          <p:nvPr/>
        </p:nvSpPr>
        <p:spPr>
          <a:xfrm>
            <a:off x="8529311" y="3063122"/>
            <a:ext cx="3406529" cy="1043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Standardize and automate mission-based risk assessments.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Emphasize cyber and electromagnetic spectrum survivability.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operational performance 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contested space environment.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292F3A-BF97-483A-8238-FDBE4EFC0955}"/>
              </a:ext>
            </a:extLst>
          </p:cNvPr>
          <p:cNvSpPr txBox="1"/>
          <p:nvPr/>
        </p:nvSpPr>
        <p:spPr>
          <a:xfrm>
            <a:off x="1640602" y="4693824"/>
            <a:ext cx="24958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1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Pioneer T&amp;E of weapon systems built to change over time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E450A-90E4-492A-BE44-25456FF8F8BB}"/>
              </a:ext>
            </a:extLst>
          </p:cNvPr>
          <p:cNvSpPr txBox="1"/>
          <p:nvPr/>
        </p:nvSpPr>
        <p:spPr>
          <a:xfrm>
            <a:off x="5087325" y="4339340"/>
            <a:ext cx="23591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fluid and iterative T&amp;E across the entire system lifecycle to help assure continued combat credibility as the system evolves to meet warfighter needs.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DBF0A-6467-42C8-A162-4272A8DE2DF0}"/>
              </a:ext>
            </a:extLst>
          </p:cNvPr>
          <p:cNvSpPr txBox="1"/>
          <p:nvPr/>
        </p:nvSpPr>
        <p:spPr>
          <a:xfrm>
            <a:off x="8451977" y="5629228"/>
            <a:ext cx="3250576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track T&amp;E workforce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core T&amp;E competencies and supply cutting-edge training and education resources.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A934C7-8ACB-40C3-A841-47545C7CEC14}"/>
              </a:ext>
            </a:extLst>
          </p:cNvPr>
          <p:cNvSpPr txBox="1"/>
          <p:nvPr/>
        </p:nvSpPr>
        <p:spPr>
          <a:xfrm>
            <a:off x="1558492" y="5765107"/>
            <a:ext cx="24958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1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Foster an agile and enduring T&amp;E enterprise workforce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91362-F0C6-43E8-83C4-FECC7CD53511}"/>
              </a:ext>
            </a:extLst>
          </p:cNvPr>
          <p:cNvSpPr txBox="1"/>
          <p:nvPr/>
        </p:nvSpPr>
        <p:spPr>
          <a:xfrm>
            <a:off x="5087325" y="5592142"/>
            <a:ext cx="23591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Centralize and leverage efforts to access, curate, and engage T&amp;E talent to quicken the pace of innovation across the T&amp;E enterprise.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877D4A04-8565-4DA5-A72B-E5D68E17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72" y="144547"/>
            <a:ext cx="11252200" cy="332820"/>
          </a:xfrm>
        </p:spPr>
        <p:txBody>
          <a:bodyPr/>
          <a:lstStyle/>
          <a:p>
            <a:pPr algn="ctr"/>
            <a:r>
              <a:rPr lang="en-US" b="1" dirty="0"/>
              <a:t>Strategic Pillars</a:t>
            </a:r>
            <a:r>
              <a:rPr lang="en-US" dirty="0"/>
              <a:t> - </a:t>
            </a:r>
            <a:r>
              <a:rPr lang="en-US" sz="1400" b="1" dirty="0"/>
              <a:t>Our refocused strategy defines five strategic pillars to deliver our intent 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373824-2732-4F4D-995B-9048184A13DB}"/>
              </a:ext>
            </a:extLst>
          </p:cNvPr>
          <p:cNvSpPr txBox="1"/>
          <p:nvPr/>
        </p:nvSpPr>
        <p:spPr>
          <a:xfrm>
            <a:off x="8529311" y="4319836"/>
            <a:ext cx="3095908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use of credible digital twins in T&amp;E.</a:t>
            </a: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operational and ethical performance of AI-based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evaluation of the operational performance of software-reliant systems.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6C8D8-9097-4FBB-B7C0-DC9D19345461}"/>
              </a:ext>
            </a:extLst>
          </p:cNvPr>
          <p:cNvCxnSpPr/>
          <p:nvPr/>
        </p:nvCxnSpPr>
        <p:spPr>
          <a:xfrm>
            <a:off x="634971" y="2924939"/>
            <a:ext cx="1068172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755AAB-4353-42DF-85B4-86EEFCF2B7E9}"/>
              </a:ext>
            </a:extLst>
          </p:cNvPr>
          <p:cNvCxnSpPr/>
          <p:nvPr/>
        </p:nvCxnSpPr>
        <p:spPr>
          <a:xfrm>
            <a:off x="585343" y="1742067"/>
            <a:ext cx="1068172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D432EB-AD86-49BA-86C7-205E325D96CC}"/>
              </a:ext>
            </a:extLst>
          </p:cNvPr>
          <p:cNvCxnSpPr/>
          <p:nvPr/>
        </p:nvCxnSpPr>
        <p:spPr>
          <a:xfrm>
            <a:off x="683052" y="4106868"/>
            <a:ext cx="1068172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205868-333F-4B64-A0F4-0671ABF5B487}"/>
              </a:ext>
            </a:extLst>
          </p:cNvPr>
          <p:cNvCxnSpPr/>
          <p:nvPr/>
        </p:nvCxnSpPr>
        <p:spPr>
          <a:xfrm>
            <a:off x="755137" y="5477306"/>
            <a:ext cx="1068172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379E56-7013-442E-B93B-FEC4472880D2}"/>
              </a:ext>
            </a:extLst>
          </p:cNvPr>
          <p:cNvGrpSpPr/>
          <p:nvPr/>
        </p:nvGrpSpPr>
        <p:grpSpPr>
          <a:xfrm>
            <a:off x="683052" y="1930053"/>
            <a:ext cx="914400" cy="914400"/>
            <a:chOff x="683052" y="1930053"/>
            <a:chExt cx="914400" cy="914400"/>
          </a:xfrm>
        </p:grpSpPr>
        <p:pic>
          <p:nvPicPr>
            <p:cNvPr id="10" name="Graphic 9" descr="Greek Pillar outline">
              <a:extLst>
                <a:ext uri="{FF2B5EF4-FFF2-40B4-BE49-F238E27FC236}">
                  <a16:creationId xmlns:a16="http://schemas.microsoft.com/office/drawing/2014/main" id="{BF75DE9B-B078-47B0-9744-F05814501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052" y="1930053"/>
              <a:ext cx="914400" cy="9144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193117-3B52-41CC-9988-6227ED529429}"/>
                </a:ext>
              </a:extLst>
            </p:cNvPr>
            <p:cNvSpPr txBox="1"/>
            <p:nvPr/>
          </p:nvSpPr>
          <p:spPr>
            <a:xfrm>
              <a:off x="1004679" y="2312985"/>
              <a:ext cx="227626" cy="43088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2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C3029A-C367-4DA9-8DFB-0E7E4890C1B2}"/>
              </a:ext>
            </a:extLst>
          </p:cNvPr>
          <p:cNvGrpSpPr/>
          <p:nvPr/>
        </p:nvGrpSpPr>
        <p:grpSpPr>
          <a:xfrm>
            <a:off x="683052" y="3192468"/>
            <a:ext cx="914400" cy="914400"/>
            <a:chOff x="683052" y="3192468"/>
            <a:chExt cx="914400" cy="914400"/>
          </a:xfrm>
        </p:grpSpPr>
        <p:pic>
          <p:nvPicPr>
            <p:cNvPr id="14" name="Graphic 13" descr="Greek Pillar outline">
              <a:extLst>
                <a:ext uri="{FF2B5EF4-FFF2-40B4-BE49-F238E27FC236}">
                  <a16:creationId xmlns:a16="http://schemas.microsoft.com/office/drawing/2014/main" id="{A8C3AC8B-CE8F-4F81-A70F-2F89CBC3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052" y="3192468"/>
              <a:ext cx="914400" cy="914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437BE-9938-49A3-9E9B-6E834DAAC658}"/>
                </a:ext>
              </a:extLst>
            </p:cNvPr>
            <p:cNvSpPr txBox="1"/>
            <p:nvPr/>
          </p:nvSpPr>
          <p:spPr>
            <a:xfrm>
              <a:off x="1001626" y="3558589"/>
              <a:ext cx="227626" cy="43088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effectLst>
              <a:glow rad="139700">
                <a:schemeClr val="bg2">
                  <a:alpha val="40000"/>
                </a:schemeClr>
              </a:glo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28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8DA901-EF72-4240-9B01-044FB9930EC0}"/>
              </a:ext>
            </a:extLst>
          </p:cNvPr>
          <p:cNvGrpSpPr/>
          <p:nvPr/>
        </p:nvGrpSpPr>
        <p:grpSpPr>
          <a:xfrm>
            <a:off x="658239" y="4466970"/>
            <a:ext cx="914400" cy="914400"/>
            <a:chOff x="658239" y="4466970"/>
            <a:chExt cx="914400" cy="914400"/>
          </a:xfrm>
        </p:grpSpPr>
        <p:pic>
          <p:nvPicPr>
            <p:cNvPr id="18" name="Graphic 17" descr="Greek Pillar outline">
              <a:extLst>
                <a:ext uri="{FF2B5EF4-FFF2-40B4-BE49-F238E27FC236}">
                  <a16:creationId xmlns:a16="http://schemas.microsoft.com/office/drawing/2014/main" id="{EC396F58-524F-4C05-8767-64079456F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8239" y="4466970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F774A5-EEE8-4EE8-90D7-3D202A073E3B}"/>
                </a:ext>
              </a:extLst>
            </p:cNvPr>
            <p:cNvSpPr txBox="1"/>
            <p:nvPr/>
          </p:nvSpPr>
          <p:spPr>
            <a:xfrm>
              <a:off x="985373" y="4852102"/>
              <a:ext cx="227626" cy="43088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effectLst>
              <a:glow rad="139700">
                <a:schemeClr val="bg2">
                  <a:alpha val="40000"/>
                </a:schemeClr>
              </a:glo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28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DFE81E-B3E1-44A8-A749-EB9E92C3EF69}"/>
              </a:ext>
            </a:extLst>
          </p:cNvPr>
          <p:cNvGrpSpPr/>
          <p:nvPr/>
        </p:nvGrpSpPr>
        <p:grpSpPr>
          <a:xfrm>
            <a:off x="642762" y="5498573"/>
            <a:ext cx="914400" cy="914400"/>
            <a:chOff x="642762" y="5498573"/>
            <a:chExt cx="914400" cy="914400"/>
          </a:xfrm>
        </p:grpSpPr>
        <p:pic>
          <p:nvPicPr>
            <p:cNvPr id="23" name="Graphic 22" descr="Greek Pillar outline">
              <a:extLst>
                <a:ext uri="{FF2B5EF4-FFF2-40B4-BE49-F238E27FC236}">
                  <a16:creationId xmlns:a16="http://schemas.microsoft.com/office/drawing/2014/main" id="{B3F37C45-1C1D-48A9-B401-9BC3AFC1C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2762" y="5498573"/>
              <a:ext cx="914400" cy="914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C7D59A-79D5-4886-8582-DDCDFD7EE1DD}"/>
                </a:ext>
              </a:extLst>
            </p:cNvPr>
            <p:cNvSpPr txBox="1"/>
            <p:nvPr/>
          </p:nvSpPr>
          <p:spPr>
            <a:xfrm>
              <a:off x="1000646" y="5891798"/>
              <a:ext cx="227626" cy="43088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effectLst>
              <a:glow rad="139700">
                <a:schemeClr val="bg2">
                  <a:alpha val="40000"/>
                </a:schemeClr>
              </a:glo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280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56CE6E1-CDA7-4831-9719-85E08A0C0FBF}"/>
              </a:ext>
            </a:extLst>
          </p:cNvPr>
          <p:cNvGrpSpPr/>
          <p:nvPr/>
        </p:nvGrpSpPr>
        <p:grpSpPr>
          <a:xfrm>
            <a:off x="658239" y="800365"/>
            <a:ext cx="914400" cy="914400"/>
            <a:chOff x="658239" y="800365"/>
            <a:chExt cx="914400" cy="914400"/>
          </a:xfrm>
        </p:grpSpPr>
        <p:pic>
          <p:nvPicPr>
            <p:cNvPr id="6" name="Graphic 5" descr="Greek Pillar outline">
              <a:extLst>
                <a:ext uri="{FF2B5EF4-FFF2-40B4-BE49-F238E27FC236}">
                  <a16:creationId xmlns:a16="http://schemas.microsoft.com/office/drawing/2014/main" id="{E18D88A6-638F-4848-BD8B-5BED2564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8239" y="800365"/>
              <a:ext cx="914400" cy="914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0F8B49-AC97-4FEA-8CBE-C59A3467389F}"/>
                </a:ext>
              </a:extLst>
            </p:cNvPr>
            <p:cNvSpPr txBox="1"/>
            <p:nvPr/>
          </p:nvSpPr>
          <p:spPr>
            <a:xfrm>
              <a:off x="985373" y="1179460"/>
              <a:ext cx="227626" cy="43088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280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77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2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A4C00F1-A97F-4ACF-9E1F-D80CA3DA53EB}"/>
              </a:ext>
            </a:extLst>
          </p:cNvPr>
          <p:cNvPicPr/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38FD05-8158-46CE-A051-FDB0189BDD28}"/>
              </a:ext>
            </a:extLst>
          </p:cNvPr>
          <p:cNvSpPr txBox="1"/>
          <p:nvPr/>
        </p:nvSpPr>
        <p:spPr>
          <a:xfrm>
            <a:off x="3079531" y="486531"/>
            <a:ext cx="6032938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Mobilizing to Action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75040-0320-478D-B1F7-3DEA2FE8E64A}"/>
              </a:ext>
            </a:extLst>
          </p:cNvPr>
          <p:cNvSpPr txBox="1"/>
          <p:nvPr/>
        </p:nvSpPr>
        <p:spPr>
          <a:xfrm>
            <a:off x="4673335" y="1754373"/>
            <a:ext cx="2845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Structure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91882A-5CE8-419A-BFFA-3645F726011F}"/>
              </a:ext>
            </a:extLst>
          </p:cNvPr>
          <p:cNvSpPr txBox="1"/>
          <p:nvPr/>
        </p:nvSpPr>
        <p:spPr>
          <a:xfrm>
            <a:off x="4467349" y="2791382"/>
            <a:ext cx="32573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0CFCF4-5F21-4A2D-9195-D6FC846B43DE}"/>
              </a:ext>
            </a:extLst>
          </p:cNvPr>
          <p:cNvSpPr txBox="1"/>
          <p:nvPr/>
        </p:nvSpPr>
        <p:spPr>
          <a:xfrm>
            <a:off x="3338835" y="3967561"/>
            <a:ext cx="5514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and Change Management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36A4A-9F22-4FBA-AE6F-0A38B6C85335}"/>
              </a:ext>
            </a:extLst>
          </p:cNvPr>
          <p:cNvSpPr txBox="1"/>
          <p:nvPr/>
        </p:nvSpPr>
        <p:spPr>
          <a:xfrm>
            <a:off x="4582765" y="5143070"/>
            <a:ext cx="30264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and Timelin</a:t>
            </a:r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2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7683" y="1893145"/>
            <a:ext cx="11234417" cy="4507655"/>
          </a:xfrm>
        </p:spPr>
        <p:txBody>
          <a:bodyPr/>
          <a:lstStyle/>
          <a:p>
            <a:pPr algn="ctr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summary: joint warfighting concepts grounded on seamless integration of multiple platforms and systems using software and data reliant technologies that work in concert across multiple domains are stretching our core T&amp;E capabilities. For us this means new opportunities to support the </a:t>
            </a:r>
            <a:r>
              <a:rPr lang="en-US" sz="22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lethality, sustainability, survivability, agility and the responsiveness</a:t>
            </a:r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the joint force. </a:t>
            </a:r>
          </a:p>
          <a:p>
            <a:pPr algn="ctr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refocused strategy calls for cultural and technical changes that do not happen overnight. T&amp;E transformation is an integral part of the DOD mission and the acquisition process: it will be an ongoing process to which we are asking all of our colleagues to contribute. We are committed to building a culture of cooperation and innovation founded on constant learning and agility. With your support we will develop and execute a research plan and a communication strategy aligned with our refocused strategy to facilitate the success of the T&amp;E enterprise in the future. </a:t>
            </a:r>
            <a:r>
              <a:rPr lang="en-US" sz="220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2A1BF-1427-42AD-9748-E5119C7A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28" y="477066"/>
            <a:ext cx="1371328" cy="13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9976F1E4-91A1-4B07-A0A9-04B50A7F94EF}"/>
              </a:ext>
            </a:extLst>
          </p:cNvPr>
          <p:cNvSpPr txBox="1">
            <a:spLocks/>
          </p:cNvSpPr>
          <p:nvPr/>
        </p:nvSpPr>
        <p:spPr>
          <a:xfrm>
            <a:off x="2707679" y="3367900"/>
            <a:ext cx="6776641" cy="17652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1219170">
              <a:lnSpc>
                <a:spcPct val="114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DOT&amp;E Strategy Update 2022</a:t>
            </a:r>
          </a:p>
          <a:p>
            <a:pPr marR="0" lvl="0" indent="0" algn="ctr" defTabSz="914400" fontAlgn="auto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0" indent="0" algn="ctr" defTabSz="914400" fontAlgn="auto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Raymond O’Toole, Jr. </a:t>
            </a:r>
          </a:p>
          <a:p>
            <a:pPr marR="0" lvl="0" indent="0" algn="ctr" defTabSz="914400" fontAlgn="auto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raymond.d.otoole1.civ@mail.mil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2A680A-C828-47B1-A166-3C4ECB67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01" y="1434231"/>
            <a:ext cx="1883396" cy="18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813B99-770F-4839-BBD9-4D20E2818AF8}"/>
              </a:ext>
            </a:extLst>
          </p:cNvPr>
          <p:cNvCxnSpPr>
            <a:cxnSpLocks/>
          </p:cNvCxnSpPr>
          <p:nvPr/>
        </p:nvCxnSpPr>
        <p:spPr>
          <a:xfrm>
            <a:off x="4139083" y="4146859"/>
            <a:ext cx="3913833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6"/>
                </a:gs>
                <a:gs pos="53000">
                  <a:schemeClr val="accent3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4651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Theme1">
  <a:themeElements>
    <a:clrScheme name="Custom 10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007A37"/>
      </a:accent1>
      <a:accent2>
        <a:srgbClr val="1F3864"/>
      </a:accent2>
      <a:accent3>
        <a:srgbClr val="A5A5A5"/>
      </a:accent3>
      <a:accent4>
        <a:srgbClr val="5B9BD5"/>
      </a:accent4>
      <a:accent5>
        <a:srgbClr val="3DB9AD"/>
      </a:accent5>
      <a:accent6>
        <a:srgbClr val="7F7F7F"/>
      </a:accent6>
      <a:hlink>
        <a:srgbClr val="034A9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8078458-25C9-4D15-879E-012212394915}" vid="{C4B97D5B-C67C-4779-B5D1-DF2489ACD404}"/>
    </a:ext>
  </a:extLst>
</a:theme>
</file>

<file path=ppt/theme/theme2.xml><?xml version="1.0" encoding="utf-8"?>
<a:theme xmlns:a="http://schemas.openxmlformats.org/drawingml/2006/main" name="Deloitte 16_9 onscree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loitte 16_9 onscreen" id="{5BF5B43D-7990-4CDA-BE48-497BCBC1470C}" vid="{BE4EDB12-465C-4398-86A0-E4F2803CB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fbc788-9b71-4797-be02-250c5de75da2">
      <UserInfo>
        <DisplayName>Ghoneim, Sarah</DisplayName>
        <AccountId>17</AccountId>
        <AccountType/>
      </UserInfo>
      <UserInfo>
        <DisplayName>Mangan, Daniel</DisplayName>
        <AccountId>16</AccountId>
        <AccountType/>
      </UserInfo>
      <UserInfo>
        <DisplayName>Anderson, Lindsey</DisplayName>
        <AccountId>12</AccountId>
        <AccountType/>
      </UserInfo>
      <UserInfo>
        <DisplayName>Smith, Juliana</DisplayName>
        <AccountId>14</AccountId>
        <AccountType/>
      </UserInfo>
      <UserInfo>
        <DisplayName>Sprague, Ben R</DisplayName>
        <AccountId>15</AccountId>
        <AccountType/>
      </UserInfo>
      <UserInfo>
        <DisplayName>Bouharb, Alexandra</DisplayName>
        <AccountId>19</AccountId>
        <AccountType/>
      </UserInfo>
    </SharedWithUsers>
    <TaxCatchAll xmlns="9bfbc788-9b71-4797-be02-250c5de75da2" xsi:nil="true"/>
    <lcf76f155ced4ddcb4097134ff3c332f xmlns="e18643a3-6e6f-4b5c-aa8f-9906244c3d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6A82788C14C4AB8003B0635AD2737" ma:contentTypeVersion="15" ma:contentTypeDescription="Create a new document." ma:contentTypeScope="" ma:versionID="53398e8325551e88f7b96aef2909e0fd">
  <xsd:schema xmlns:xsd="http://www.w3.org/2001/XMLSchema" xmlns:xs="http://www.w3.org/2001/XMLSchema" xmlns:p="http://schemas.microsoft.com/office/2006/metadata/properties" xmlns:ns2="e18643a3-6e6f-4b5c-aa8f-9906244c3d95" xmlns:ns3="9bfbc788-9b71-4797-be02-250c5de75da2" targetNamespace="http://schemas.microsoft.com/office/2006/metadata/properties" ma:root="true" ma:fieldsID="6456e02049a2fd56d6df3d58846bc6e5" ns2:_="" ns3:_="">
    <xsd:import namespace="e18643a3-6e6f-4b5c-aa8f-9906244c3d95"/>
    <xsd:import namespace="9bfbc788-9b71-4797-be02-250c5de75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643a3-6e6f-4b5c-aa8f-9906244c3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c788-9b71-4797-be02-250c5de75d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f81c88f-2332-46ec-9e1f-df8dd8f860be}" ma:internalName="TaxCatchAll" ma:showField="CatchAllData" ma:web="9bfbc788-9b71-4797-be02-250c5de75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F52A6-A818-4E40-AC58-F8AA0135CB70}">
  <ds:schemaRefs>
    <ds:schemaRef ds:uri="e18643a3-6e6f-4b5c-aa8f-9906244c3d95"/>
    <ds:schemaRef ds:uri="http://schemas.microsoft.com/office/2006/documentManagement/types"/>
    <ds:schemaRef ds:uri="http://purl.org/dc/elements/1.1/"/>
    <ds:schemaRef ds:uri="http://schemas.microsoft.com/office/2006/metadata/properties"/>
    <ds:schemaRef ds:uri="9bfbc788-9b71-4797-be02-250c5de75d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092207-26E9-4FF3-866B-5B531A06D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EF704-13E6-4A5F-AE89-134D03CC7D65}">
  <ds:schemaRefs>
    <ds:schemaRef ds:uri="9bfbc788-9b71-4797-be02-250c5de75da2"/>
    <ds:schemaRef ds:uri="e18643a3-6e6f-4b5c-aa8f-9906244c3d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629</Words>
  <Application>Microsoft Macintosh PowerPoint</Application>
  <PresentationFormat>Widescreen</PresentationFormat>
  <Paragraphs>82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Segoe UI</vt:lpstr>
      <vt:lpstr>Verdana</vt:lpstr>
      <vt:lpstr>Wingdings</vt:lpstr>
      <vt:lpstr>2_Theme1</vt:lpstr>
      <vt:lpstr>Deloitte 16_9 onscreen</vt:lpstr>
      <vt:lpstr>think-cell Slide</vt:lpstr>
      <vt:lpstr>PowerPoint Presentation</vt:lpstr>
      <vt:lpstr>PowerPoint Presentation</vt:lpstr>
      <vt:lpstr>PowerPoint Presentation</vt:lpstr>
      <vt:lpstr>PowerPoint Presentation</vt:lpstr>
      <vt:lpstr>Strategic Pillars - Our refocused strategy defines five strategic pillars to deliver our intent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Mangan, Daniel</dc:creator>
  <cp:lastModifiedBy>Lena Moran</cp:lastModifiedBy>
  <cp:revision>12</cp:revision>
  <dcterms:created xsi:type="dcterms:W3CDTF">2021-08-16T19:11:48Z</dcterms:created>
  <dcterms:modified xsi:type="dcterms:W3CDTF">2022-07-14T16:44:34Z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2021-08-16T19:11:48Z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220cdc0e-c3e7-486f-abb9-750bce3a05c2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0x010100D576A82788C14C4AB8003B0635AD2737</vt:lpwstr>
  </property>
  <property fmtid="{D5CDD505-2E9C-101B-9397-08002B2CF9AE}" pid="10" name="MediaServiceImageTags">
    <vt:lpwstr/>
  </property>
</Properties>
</file>