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300"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01" r:id="rId25"/>
    <p:sldId id="278" r:id="rId26"/>
  </p:sldIdLst>
  <p:sldSz cx="12192000" cy="6858000"/>
  <p:notesSz cx="6858000" cy="9144000"/>
  <p:embeddedFontLst>
    <p:embeddedFont>
      <p:font typeface="Arial Black" panose="020B0604020202020204" pitchFamily="34" charset="0"/>
      <p:regular r:id="rId28"/>
      <p:bold r:id="rId29"/>
    </p:embeddedFont>
    <p:embeddedFont>
      <p:font typeface="Arial Narrow" panose="020B0604020202020204" pitchFamily="34" charset="0"/>
      <p:regular r:id="rId30"/>
      <p:bold r:id="rId31"/>
      <p:italic r:id="rId32"/>
      <p:boldItalic r:id="rId33"/>
    </p:embeddedFont>
    <p:embeddedFont>
      <p:font typeface="Avenir" panose="02000503020000020003" pitchFamily="2" charset="0"/>
      <p:regular r:id="rId34"/>
      <p: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hiK67OzkSo062qVNOJJbtpJ73DM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3"/>
    <p:restoredTop sz="93009"/>
  </p:normalViewPr>
  <p:slideViewPr>
    <p:cSldViewPr snapToGrid="0" snapToObjects="1">
      <p:cViewPr varScale="1">
        <p:scale>
          <a:sx n="121" d="100"/>
          <a:sy n="121" d="100"/>
        </p:scale>
        <p:origin x="3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64"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6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adopters some of their best practices.</a:t>
            </a:r>
          </a:p>
          <a:p>
            <a:endParaRPr lang="en-US" dirty="0"/>
          </a:p>
          <a:p>
            <a:r>
              <a:rPr lang="en-US" dirty="0"/>
              <a:t>Add: Retail, </a:t>
            </a:r>
            <a:r>
              <a:rPr lang="en-US" dirty="0" err="1"/>
              <a:t>GovCon</a:t>
            </a:r>
            <a:r>
              <a:rPr lang="en-US" dirty="0"/>
              <a:t>, Medical, Schools</a:t>
            </a:r>
          </a:p>
          <a:p>
            <a:endParaRPr lang="en-US" dirty="0"/>
          </a:p>
          <a:p>
            <a:r>
              <a:rPr lang="en-US" dirty="0"/>
              <a:t>Solar Winds</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918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Road Map = Where we are now to where we are going.</a:t>
            </a:r>
            <a:endParaRPr dirty="0"/>
          </a:p>
          <a:p>
            <a:pPr marL="228600" lvl="0" indent="-228600" algn="l" rtl="0">
              <a:lnSpc>
                <a:spcPct val="90000"/>
              </a:lnSpc>
              <a:spcBef>
                <a:spcPts val="0"/>
              </a:spcBef>
              <a:spcAft>
                <a:spcPts val="0"/>
              </a:spcAft>
              <a:buSzPts val="1400"/>
              <a:buNone/>
            </a:pPr>
            <a:r>
              <a:rPr lang="en-US" dirty="0"/>
              <a:t>Agile development and DevOps are mature practices but often lack security testing</a:t>
            </a:r>
            <a:endParaRPr dirty="0"/>
          </a:p>
          <a:p>
            <a:pPr marL="228600" lvl="0" indent="-228600" algn="l" rtl="0">
              <a:lnSpc>
                <a:spcPct val="90000"/>
              </a:lnSpc>
              <a:spcBef>
                <a:spcPts val="1000"/>
              </a:spcBef>
              <a:spcAft>
                <a:spcPts val="0"/>
              </a:spcAft>
              <a:buSzPts val="1400"/>
              <a:buNone/>
            </a:pPr>
            <a:r>
              <a:rPr lang="en-US" dirty="0"/>
              <a:t>DevSecOps for web code requires dynamic integration testing of deployed system. Static analysis is not enough</a:t>
            </a:r>
            <a:endParaRPr dirty="0"/>
          </a:p>
          <a:p>
            <a:pPr marL="228600" lvl="0" indent="-228600" algn="l" rtl="0">
              <a:lnSpc>
                <a:spcPct val="90000"/>
              </a:lnSpc>
              <a:spcBef>
                <a:spcPts val="1000"/>
              </a:spcBef>
              <a:spcAft>
                <a:spcPts val="0"/>
              </a:spcAft>
              <a:buSzPts val="1400"/>
              <a:buNone/>
            </a:pPr>
            <a:r>
              <a:rPr lang="en-US" dirty="0"/>
              <a:t>Putting the ‘Sec’ in DevSecOps can be incremental.  Development projects need a concrete starting point.</a:t>
            </a:r>
            <a:endParaRPr dirty="0"/>
          </a:p>
          <a:p>
            <a:pPr marL="228600" lvl="0" indent="-228600" algn="l" rtl="0">
              <a:lnSpc>
                <a:spcPct val="90000"/>
              </a:lnSpc>
              <a:spcBef>
                <a:spcPts val="1000"/>
              </a:spcBef>
              <a:spcAft>
                <a:spcPts val="0"/>
              </a:spcAft>
              <a:buSzPts val="1400"/>
              <a:buNone/>
            </a:pPr>
            <a:r>
              <a:rPr lang="en-US" dirty="0"/>
              <a:t>Requires test tools that expose API control points (must be controllable)</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252" name="Google Shape;25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1. </a:t>
            </a:r>
            <a:r>
              <a:rPr lang="en-US" b="1" dirty="0">
                <a:solidFill>
                  <a:schemeClr val="accent4"/>
                </a:solidFill>
                <a:latin typeface="Arial"/>
                <a:ea typeface="Arial"/>
                <a:cs typeface="Arial"/>
                <a:sym typeface="Arial"/>
              </a:rPr>
              <a:t>Static Analysis </a:t>
            </a:r>
            <a:r>
              <a:rPr lang="en-US" dirty="0">
                <a:latin typeface="Arial"/>
                <a:ea typeface="Arial"/>
                <a:cs typeface="Arial"/>
                <a:sym typeface="Arial"/>
              </a:rPr>
              <a:t>is inadequate. Program flow is across multiple servers and code structures. JavaScript code running in browser, Application code running on web server, Dynamic network calls to backend APIs and external assets (ads, tracking, monitoring)</a:t>
            </a:r>
            <a:endParaRPr dirty="0"/>
          </a:p>
          <a:p>
            <a:pPr marL="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2. </a:t>
            </a:r>
            <a:r>
              <a:rPr lang="en-US" b="1" dirty="0">
                <a:solidFill>
                  <a:schemeClr val="accent4"/>
                </a:solidFill>
                <a:latin typeface="Arial"/>
                <a:ea typeface="Arial"/>
                <a:cs typeface="Arial"/>
                <a:sym typeface="Arial"/>
              </a:rPr>
              <a:t>Dynamic Application Security Testing </a:t>
            </a:r>
            <a:r>
              <a:rPr lang="en-US" dirty="0">
                <a:latin typeface="Arial"/>
                <a:ea typeface="Arial"/>
                <a:cs typeface="Arial"/>
                <a:sym typeface="Arial"/>
              </a:rPr>
              <a:t>(DAST) gives hacker’s full “outside looking in” perspective of attack surface and vulnerabilities of </a:t>
            </a:r>
            <a:r>
              <a:rPr lang="en-US" u="sng" dirty="0">
                <a:latin typeface="Arial"/>
                <a:ea typeface="Arial"/>
                <a:cs typeface="Arial"/>
                <a:sym typeface="Arial"/>
              </a:rPr>
              <a:t>running</a:t>
            </a:r>
            <a:r>
              <a:rPr lang="en-US" dirty="0">
                <a:latin typeface="Arial"/>
                <a:ea typeface="Arial"/>
                <a:cs typeface="Arial"/>
                <a:sym typeface="Arial"/>
              </a:rPr>
              <a:t> application with all associated complexity.</a:t>
            </a:r>
            <a:endParaRPr dirty="0"/>
          </a:p>
          <a:p>
            <a:pPr marL="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3. </a:t>
            </a:r>
            <a:r>
              <a:rPr lang="en-US" dirty="0">
                <a:latin typeface="Arial"/>
                <a:ea typeface="Arial"/>
                <a:cs typeface="Arial"/>
                <a:sym typeface="Arial"/>
              </a:rPr>
              <a:t>DAST fits perfectly into the deploy and monitor phases of the DOD DevSecOps loop </a:t>
            </a:r>
            <a:r>
              <a:rPr lang="en-US" b="1" dirty="0">
                <a:solidFill>
                  <a:schemeClr val="accent4"/>
                </a:solidFill>
                <a:latin typeface="Arial"/>
                <a:ea typeface="Arial"/>
                <a:cs typeface="Arial"/>
                <a:sym typeface="Arial"/>
              </a:rPr>
              <a:t>(Integration Testing Phase).</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274" name="Google Shape;27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Jenkins orchestration – controls the build pipeline</a:t>
            </a:r>
          </a:p>
          <a:p>
            <a:pPr marL="0" lvl="0" indent="0" algn="l" rtl="0">
              <a:lnSpc>
                <a:spcPct val="100000"/>
              </a:lnSpc>
              <a:spcBef>
                <a:spcPts val="0"/>
              </a:spcBef>
              <a:spcAft>
                <a:spcPts val="0"/>
              </a:spcAft>
              <a:buClr>
                <a:schemeClr val="dk1"/>
              </a:buClr>
              <a:buSzPts val="1200"/>
              <a:buFont typeface="Calibri"/>
              <a:buNone/>
            </a:pPr>
            <a:endParaRPr dirty="0"/>
          </a:p>
        </p:txBody>
      </p:sp>
      <p:sp>
        <p:nvSpPr>
          <p:cNvPr id="294" name="Google Shape;29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57" name="Google Shape;35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DOD Enterprise DevSecOps Reference Design is a good framework for thinking about </a:t>
            </a:r>
            <a:r>
              <a:rPr lang="en-US" u="sng" dirty="0"/>
              <a:t>distributed</a:t>
            </a:r>
            <a:r>
              <a:rPr lang="en-US" dirty="0"/>
              <a:t> security test automation for web applications</a:t>
            </a:r>
            <a:endParaRPr dirty="0"/>
          </a:p>
          <a:p>
            <a:pPr marL="0" lvl="0" indent="0" algn="l" rtl="0">
              <a:lnSpc>
                <a:spcPct val="100000"/>
              </a:lnSpc>
              <a:spcBef>
                <a:spcPts val="0"/>
              </a:spcBef>
              <a:spcAft>
                <a:spcPts val="0"/>
              </a:spcAft>
              <a:buSzPts val="1400"/>
              <a:buNone/>
            </a:pPr>
            <a:r>
              <a:rPr lang="en-US" dirty="0"/>
              <a:t>Software Factory Model is the goal</a:t>
            </a:r>
            <a:endParaRPr dirty="0"/>
          </a:p>
          <a:p>
            <a:pPr marL="0" lvl="0" indent="0" algn="l" rtl="0">
              <a:lnSpc>
                <a:spcPct val="100000"/>
              </a:lnSpc>
              <a:spcBef>
                <a:spcPts val="0"/>
              </a:spcBef>
              <a:spcAft>
                <a:spcPts val="0"/>
              </a:spcAft>
              <a:buSzPts val="1400"/>
              <a:buNone/>
            </a:pPr>
            <a:r>
              <a:rPr lang="en-US" dirty="0"/>
              <a:t>- Use containers for both the applications under test and the test infrastructure</a:t>
            </a:r>
            <a:endParaRPr dirty="0"/>
          </a:p>
          <a:p>
            <a:pPr marL="0" lvl="0" indent="0" algn="l" rtl="0">
              <a:lnSpc>
                <a:spcPct val="100000"/>
              </a:lnSpc>
              <a:spcBef>
                <a:spcPts val="0"/>
              </a:spcBef>
              <a:spcAft>
                <a:spcPts val="0"/>
              </a:spcAft>
              <a:buSzPts val="1400"/>
              <a:buNone/>
            </a:pPr>
            <a:r>
              <a:rPr lang="en-US" dirty="0"/>
              <a:t>- Use an off-the-shelf orchestrator (Jenkins, for example) to run build/test/monitor pipelines</a:t>
            </a:r>
            <a:endParaRPr dirty="0"/>
          </a:p>
          <a:p>
            <a:pPr marL="0" lvl="0" indent="0" algn="l" rtl="0">
              <a:lnSpc>
                <a:spcPct val="100000"/>
              </a:lnSpc>
              <a:spcBef>
                <a:spcPts val="0"/>
              </a:spcBef>
              <a:spcAft>
                <a:spcPts val="0"/>
              </a:spcAft>
              <a:buSzPts val="1400"/>
              <a:buNone/>
            </a:pPr>
            <a:r>
              <a:rPr lang="en-US" dirty="0"/>
              <a:t>- Use modern DAST tools that are fully controllable via API calls</a:t>
            </a:r>
            <a:endParaRPr dirty="0"/>
          </a:p>
          <a:p>
            <a:pPr marL="0" lvl="0" indent="0" algn="l" rtl="0">
              <a:lnSpc>
                <a:spcPct val="100000"/>
              </a:lnSpc>
              <a:spcBef>
                <a:spcPts val="0"/>
              </a:spcBef>
              <a:spcAft>
                <a:spcPts val="0"/>
              </a:spcAft>
              <a:buSzPts val="1400"/>
              <a:buNone/>
            </a:pPr>
            <a:endParaRPr dirty="0"/>
          </a:p>
        </p:txBody>
      </p:sp>
      <p:sp>
        <p:nvSpPr>
          <p:cNvPr id="428" name="Google Shape;4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55" name="Google Shape;45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Source Code Repository</a:t>
            </a:r>
            <a:endParaRPr/>
          </a:p>
          <a:p>
            <a:pPr marL="0" lvl="0" indent="0" algn="l" rtl="0">
              <a:lnSpc>
                <a:spcPct val="100000"/>
              </a:lnSpc>
              <a:spcBef>
                <a:spcPts val="0"/>
              </a:spcBef>
              <a:spcAft>
                <a:spcPts val="0"/>
              </a:spcAft>
              <a:buClr>
                <a:schemeClr val="dk1"/>
              </a:buClr>
              <a:buSzPts val="1200"/>
              <a:buFont typeface="Calibri"/>
              <a:buNone/>
            </a:pPr>
            <a:r>
              <a:rPr lang="en-US"/>
              <a:t>Web Application Builder</a:t>
            </a:r>
            <a:endParaRPr/>
          </a:p>
          <a:p>
            <a:pPr marL="0" lvl="0" indent="0" algn="l" rtl="0">
              <a:lnSpc>
                <a:spcPct val="100000"/>
              </a:lnSpc>
              <a:spcBef>
                <a:spcPts val="0"/>
              </a:spcBef>
              <a:spcAft>
                <a:spcPts val="0"/>
              </a:spcAft>
              <a:buClr>
                <a:schemeClr val="dk1"/>
              </a:buClr>
              <a:buSzPts val="1200"/>
              <a:buFont typeface="Calibri"/>
              <a:buNone/>
            </a:pPr>
            <a:r>
              <a:rPr lang="en-US"/>
              <a:t>Venari for Security Testing</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Building the code</a:t>
            </a:r>
            <a:endParaRPr/>
          </a:p>
          <a:p>
            <a:pPr marL="0" lvl="0" indent="0" algn="l" rtl="0">
              <a:lnSpc>
                <a:spcPct val="100000"/>
              </a:lnSpc>
              <a:spcBef>
                <a:spcPts val="0"/>
              </a:spcBef>
              <a:spcAft>
                <a:spcPts val="0"/>
              </a:spcAft>
              <a:buClr>
                <a:schemeClr val="dk1"/>
              </a:buClr>
              <a:buSzPts val="1200"/>
              <a:buFont typeface="Calibri"/>
              <a:buNone/>
            </a:pPr>
            <a:r>
              <a:rPr lang="en-US"/>
              <a:t>Deploying the code</a:t>
            </a:r>
            <a:endParaRPr/>
          </a:p>
          <a:p>
            <a:pPr marL="0" lvl="0" indent="0" algn="l" rtl="0">
              <a:lnSpc>
                <a:spcPct val="100000"/>
              </a:lnSpc>
              <a:spcBef>
                <a:spcPts val="0"/>
              </a:spcBef>
              <a:spcAft>
                <a:spcPts val="0"/>
              </a:spcAft>
              <a:buClr>
                <a:schemeClr val="dk1"/>
              </a:buClr>
              <a:buSzPts val="1200"/>
              <a:buFont typeface="Calibri"/>
              <a:buNone/>
            </a:pPr>
            <a:r>
              <a:rPr lang="en-US"/>
              <a:t>Scanning the code (security)</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478" name="Google Shape;47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Step 1: Jenkins pulls source code and builds and deploys the live web applications to containers in the test environment</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Step2: Jenkins calls APIs on the </a:t>
            </a:r>
            <a:r>
              <a:rPr lang="en-US" dirty="0" err="1"/>
              <a:t>Venari</a:t>
            </a:r>
            <a:r>
              <a:rPr lang="en-US" dirty="0"/>
              <a:t> master node to create multiple security scanners in containers.</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Step3: </a:t>
            </a:r>
            <a:r>
              <a:rPr lang="en-US" dirty="0" err="1"/>
              <a:t>Venari</a:t>
            </a:r>
            <a:r>
              <a:rPr lang="en-US" dirty="0"/>
              <a:t> scans the web applications using modern DAST algorithms to provide security and compliance insights (findings)</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Step4: Jenkins pulls security findings data from the </a:t>
            </a:r>
            <a:r>
              <a:rPr lang="en-US" dirty="0" err="1"/>
              <a:t>Venari</a:t>
            </a:r>
            <a:r>
              <a:rPr lang="en-US" dirty="0"/>
              <a:t> master node and stores the data in various defect ticketing systems and/or vulnerability repositories (Code DX, for example)</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Step5: Jenkins spins down the </a:t>
            </a:r>
            <a:r>
              <a:rPr lang="en-US" dirty="0" err="1"/>
              <a:t>Venari</a:t>
            </a:r>
            <a:r>
              <a:rPr lang="en-US" dirty="0"/>
              <a:t> containers and proceeds to next steps in DevSecOps loop</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536" name="Google Shape;53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Build &amp; Test Pipeline</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550" name="Google Shape;5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1400"/>
              <a:buNone/>
            </a:pPr>
            <a:r>
              <a:rPr lang="en-US"/>
              <a:t>Augment functional tests by importing them into the DAST automation tool. Examples:</a:t>
            </a:r>
            <a:endParaRPr/>
          </a:p>
          <a:p>
            <a:pPr marL="685800" lvl="1" indent="-228600" algn="l" rtl="0">
              <a:lnSpc>
                <a:spcPct val="90000"/>
              </a:lnSpc>
              <a:spcBef>
                <a:spcPts val="500"/>
              </a:spcBef>
              <a:spcAft>
                <a:spcPts val="0"/>
              </a:spcAft>
              <a:buClr>
                <a:schemeClr val="dk1"/>
              </a:buClr>
              <a:buSzPts val="1200"/>
              <a:buFont typeface="Arial"/>
              <a:buChar char="•"/>
            </a:pPr>
            <a:r>
              <a:rPr lang="en-US"/>
              <a:t>Import </a:t>
            </a:r>
            <a:r>
              <a:rPr lang="en-US" u="sng"/>
              <a:t>POSTMAN</a:t>
            </a:r>
            <a:r>
              <a:rPr lang="en-US"/>
              <a:t> API tests into Venari and scan APIs for vulnerabilities</a:t>
            </a:r>
            <a:endParaRPr/>
          </a:p>
          <a:p>
            <a:pPr marL="685800" lvl="1" indent="-228600" algn="l" rtl="0">
              <a:lnSpc>
                <a:spcPct val="90000"/>
              </a:lnSpc>
              <a:spcBef>
                <a:spcPts val="500"/>
              </a:spcBef>
              <a:spcAft>
                <a:spcPts val="0"/>
              </a:spcAft>
              <a:buClr>
                <a:schemeClr val="dk1"/>
              </a:buClr>
              <a:buSzPts val="1200"/>
              <a:buFont typeface="Arial"/>
              <a:buChar char="•"/>
            </a:pPr>
            <a:r>
              <a:rPr lang="en-US"/>
              <a:t>Import </a:t>
            </a:r>
            <a:r>
              <a:rPr lang="en-US" u="sng"/>
              <a:t>Selenium</a:t>
            </a:r>
            <a:r>
              <a:rPr lang="en-US"/>
              <a:t> web page tests into Venari and scan applications for vulnerabilities</a:t>
            </a:r>
            <a:endParaRPr/>
          </a:p>
          <a:p>
            <a:pPr marL="685800" lvl="1" indent="-228600" algn="l" rtl="0">
              <a:lnSpc>
                <a:spcPct val="90000"/>
              </a:lnSpc>
              <a:spcBef>
                <a:spcPts val="500"/>
              </a:spcBef>
              <a:spcAft>
                <a:spcPts val="0"/>
              </a:spcAft>
              <a:buClr>
                <a:schemeClr val="dk1"/>
              </a:buClr>
              <a:buSzPts val="1200"/>
              <a:buFont typeface="Arial"/>
              <a:buChar char="•"/>
            </a:pPr>
            <a:r>
              <a:rPr lang="en-US"/>
              <a:t>Import </a:t>
            </a:r>
            <a:r>
              <a:rPr lang="en-US" u="sng"/>
              <a:t>HTTP Traffic Captures</a:t>
            </a:r>
            <a:r>
              <a:rPr lang="en-US"/>
              <a:t> into Venari and scan applications for vulnerabilities</a:t>
            </a:r>
            <a:endParaRPr/>
          </a:p>
        </p:txBody>
      </p:sp>
      <p:sp>
        <p:nvSpPr>
          <p:cNvPr id="589" name="Google Shape;58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1400"/>
              <a:buNone/>
            </a:pPr>
            <a:endParaRPr/>
          </a:p>
        </p:txBody>
      </p:sp>
      <p:sp>
        <p:nvSpPr>
          <p:cNvPr id="630" name="Google Shape;63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SA-9, SA-12</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SI-10 – Cross; Eyed Script</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675" name="Google Shape;67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ICD 503</a:t>
            </a:r>
          </a:p>
          <a:p>
            <a:pPr marL="0" lvl="0" indent="0" algn="l" rtl="0">
              <a:lnSpc>
                <a:spcPct val="100000"/>
              </a:lnSpc>
              <a:spcBef>
                <a:spcPts val="0"/>
              </a:spcBef>
              <a:spcAft>
                <a:spcPts val="0"/>
              </a:spcAft>
              <a:buClr>
                <a:schemeClr val="dk1"/>
              </a:buClr>
              <a:buSzPts val="1200"/>
              <a:buFont typeface="Calibri"/>
              <a:buNone/>
            </a:pPr>
            <a:endParaRPr dirty="0"/>
          </a:p>
        </p:txBody>
      </p:sp>
      <p:sp>
        <p:nvSpPr>
          <p:cNvPr id="690" name="Google Shape;69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03" name="Google Shape;7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4781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03" name="Google Shape;7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Penetration Test is manual</a:t>
            </a:r>
            <a:endParaRPr/>
          </a:p>
          <a:p>
            <a:pPr marL="457200" lvl="0" indent="-317500" algn="l" rtl="0">
              <a:lnSpc>
                <a:spcPct val="100000"/>
              </a:lnSpc>
              <a:spcBef>
                <a:spcPts val="0"/>
              </a:spcBef>
              <a:spcAft>
                <a:spcPts val="0"/>
              </a:spcAft>
              <a:buClr>
                <a:schemeClr val="dk1"/>
              </a:buClr>
              <a:buSzPts val="1400"/>
              <a:buFont typeface="Calibri"/>
              <a:buChar char="-"/>
            </a:pPr>
            <a:r>
              <a:rPr lang="en-US"/>
              <a:t>pay consultants to do penetration tests</a:t>
            </a:r>
            <a:endParaRPr/>
          </a:p>
          <a:p>
            <a:pPr marL="457200" lvl="0" indent="-317500" algn="l" rtl="0">
              <a:lnSpc>
                <a:spcPct val="100000"/>
              </a:lnSpc>
              <a:spcBef>
                <a:spcPts val="0"/>
              </a:spcBef>
              <a:spcAft>
                <a:spcPts val="0"/>
              </a:spcAft>
              <a:buClr>
                <a:schemeClr val="dk1"/>
              </a:buClr>
              <a:buSzPts val="1400"/>
              <a:buFont typeface="Calibri"/>
              <a:buChar char="-"/>
            </a:pPr>
            <a:r>
              <a:rPr lang="en-US"/>
              <a:t>Manual Tools - burp suite, zap attack proxy</a:t>
            </a:r>
            <a:endParaRPr/>
          </a:p>
          <a:p>
            <a:pPr marL="0" lvl="0" indent="0" algn="l" rtl="0">
              <a:lnSpc>
                <a:spcPct val="100000"/>
              </a:lnSpc>
              <a:spcBef>
                <a:spcPts val="0"/>
              </a:spcBef>
              <a:spcAft>
                <a:spcPts val="0"/>
              </a:spcAft>
              <a:buClr>
                <a:schemeClr val="dk1"/>
              </a:buClr>
              <a:buSzPts val="1200"/>
              <a:buFont typeface="Calibri"/>
              <a:buNone/>
            </a:pPr>
            <a:r>
              <a:rPr lang="en-US"/>
              <a:t>Typically security testing is not automated. </a:t>
            </a:r>
            <a:endParaRPr/>
          </a:p>
          <a:p>
            <a:pPr marL="0" lvl="0" indent="0" algn="l" rtl="0">
              <a:lnSpc>
                <a:spcPct val="100000"/>
              </a:lnSpc>
              <a:spcBef>
                <a:spcPts val="0"/>
              </a:spcBef>
              <a:spcAft>
                <a:spcPts val="0"/>
              </a:spcAft>
              <a:buClr>
                <a:schemeClr val="dk1"/>
              </a:buClr>
              <a:buSzPts val="1200"/>
              <a:buFont typeface="Calibri"/>
              <a:buNone/>
            </a:pPr>
            <a:r>
              <a:rPr lang="en-US"/>
              <a:t>Code changes daily. You invalidate the testing that day. </a:t>
            </a:r>
            <a:endParaRPr/>
          </a:p>
          <a:p>
            <a:pPr marL="0" lvl="0" indent="0" algn="l" rtl="0">
              <a:lnSpc>
                <a:spcPct val="100000"/>
              </a:lnSpc>
              <a:spcBef>
                <a:spcPts val="0"/>
              </a:spcBef>
              <a:spcAft>
                <a:spcPts val="0"/>
              </a:spcAft>
              <a:buClr>
                <a:schemeClr val="dk1"/>
              </a:buClr>
              <a:buSzPts val="1200"/>
              <a:buFont typeface="Calibri"/>
              <a:buNone/>
            </a:pPr>
            <a:r>
              <a:rPr lang="en-US"/>
              <a:t>If an application becomes out of date, you have to manually test again because it may not be secure.</a:t>
            </a:r>
            <a:endParaRPr/>
          </a:p>
          <a:p>
            <a:pPr marL="0" lvl="0" indent="0" algn="l" rtl="0">
              <a:lnSpc>
                <a:spcPct val="100000"/>
              </a:lnSpc>
              <a:spcBef>
                <a:spcPts val="0"/>
              </a:spcBef>
              <a:spcAft>
                <a:spcPts val="0"/>
              </a:spcAft>
              <a:buSzPts val="1400"/>
              <a:buNone/>
            </a:pPr>
            <a:endParaRPr/>
          </a:p>
          <a:p>
            <a:pPr marL="0" lvl="0" indent="0" algn="l" rtl="0">
              <a:lnSpc>
                <a:spcPct val="90000"/>
              </a:lnSpc>
              <a:spcBef>
                <a:spcPts val="0"/>
              </a:spcBef>
              <a:spcAft>
                <a:spcPts val="0"/>
              </a:spcAft>
              <a:buSzPts val="1400"/>
              <a:buNone/>
            </a:pPr>
            <a:r>
              <a:rPr lang="en-US"/>
              <a:t>Manual testing via proxy capture (slow)</a:t>
            </a:r>
            <a:endParaRPr/>
          </a:p>
          <a:p>
            <a:pPr marL="0" lvl="0" indent="0" algn="l" rtl="0">
              <a:lnSpc>
                <a:spcPct val="90000"/>
              </a:lnSpc>
              <a:spcBef>
                <a:spcPts val="1000"/>
              </a:spcBef>
              <a:spcAft>
                <a:spcPts val="0"/>
              </a:spcAft>
              <a:buSzPts val="1400"/>
              <a:buNone/>
            </a:pPr>
            <a:r>
              <a:rPr lang="en-US"/>
              <a:t>Outsourced pen tests (expensive)</a:t>
            </a:r>
            <a:endParaRPr/>
          </a:p>
          <a:p>
            <a:pPr marL="0" lvl="0" indent="0" algn="l" rtl="0">
              <a:lnSpc>
                <a:spcPct val="90000"/>
              </a:lnSpc>
              <a:spcBef>
                <a:spcPts val="1000"/>
              </a:spcBef>
              <a:spcAft>
                <a:spcPts val="0"/>
              </a:spcAft>
              <a:buSzPts val="1400"/>
              <a:buNone/>
            </a:pPr>
            <a:r>
              <a:rPr lang="en-US"/>
              <a:t>Paid SaaS scans (only test public-facing app instances)</a:t>
            </a:r>
            <a:endParaRPr/>
          </a:p>
          <a:p>
            <a:pPr marL="0" lvl="0" indent="0" algn="l" rtl="0">
              <a:lnSpc>
                <a:spcPct val="90000"/>
              </a:lnSpc>
              <a:spcBef>
                <a:spcPts val="1000"/>
              </a:spcBef>
              <a:spcAft>
                <a:spcPts val="0"/>
              </a:spcAft>
              <a:buSzPts val="1400"/>
              <a:buNone/>
            </a:pPr>
            <a:r>
              <a:rPr lang="en-US"/>
              <a:t>Desktop tools </a:t>
            </a:r>
            <a:endParaRPr/>
          </a:p>
          <a:p>
            <a:pPr marL="457200" lvl="0" indent="0" algn="l" rtl="0">
              <a:lnSpc>
                <a:spcPct val="90000"/>
              </a:lnSpc>
              <a:spcBef>
                <a:spcPts val="500"/>
              </a:spcBef>
              <a:spcAft>
                <a:spcPts val="0"/>
              </a:spcAft>
              <a:buSzPts val="1400"/>
              <a:buNone/>
            </a:pPr>
            <a:r>
              <a:rPr lang="en-US"/>
              <a:t>Do not scale well</a:t>
            </a:r>
            <a:endParaRPr/>
          </a:p>
          <a:p>
            <a:pPr marL="457200" lvl="0" indent="0" algn="l" rtl="0">
              <a:lnSpc>
                <a:spcPct val="90000"/>
              </a:lnSpc>
              <a:spcBef>
                <a:spcPts val="500"/>
              </a:spcBef>
              <a:spcAft>
                <a:spcPts val="0"/>
              </a:spcAft>
              <a:buSzPts val="1400"/>
              <a:buNone/>
            </a:pPr>
            <a:r>
              <a:rPr lang="en-US"/>
              <a:t>Not CI/CD friendly out of the box</a:t>
            </a:r>
            <a:endParaRPr/>
          </a:p>
          <a:p>
            <a:pPr marL="0" lvl="0" indent="0" algn="l" rtl="0">
              <a:lnSpc>
                <a:spcPct val="90000"/>
              </a:lnSpc>
              <a:spcBef>
                <a:spcPts val="1000"/>
              </a:spcBef>
              <a:spcAft>
                <a:spcPts val="0"/>
              </a:spcAft>
              <a:buSzPts val="1400"/>
              <a:buNone/>
            </a:pPr>
            <a:r>
              <a:rPr lang="en-US"/>
              <a:t>Automation use cases are an after thought</a:t>
            </a:r>
            <a:endParaRPr/>
          </a:p>
          <a:p>
            <a:pPr marL="0" lvl="0" indent="0" algn="l" rtl="0">
              <a:lnSpc>
                <a:spcPct val="90000"/>
              </a:lnSpc>
              <a:spcBef>
                <a:spcPts val="1000"/>
              </a:spcBef>
              <a:spcAft>
                <a:spcPts val="0"/>
              </a:spcAft>
              <a:buSzPts val="1400"/>
              <a:buNone/>
            </a:pPr>
            <a:r>
              <a:rPr lang="en-US"/>
              <a:t>Complete failure as scaled, repeatable practices</a:t>
            </a:r>
            <a:endParaRPr/>
          </a:p>
          <a:p>
            <a:pPr marL="0" lvl="0" indent="0" algn="l" rtl="0">
              <a:lnSpc>
                <a:spcPct val="100000"/>
              </a:lnSpc>
              <a:spcBef>
                <a:spcPts val="0"/>
              </a:spcBef>
              <a:spcAft>
                <a:spcPts val="0"/>
              </a:spcAft>
              <a:buSzPts val="1400"/>
              <a:buNone/>
            </a:pPr>
            <a:endParaRPr/>
          </a:p>
        </p:txBody>
      </p:sp>
      <p:sp>
        <p:nvSpPr>
          <p:cNvPr id="154" name="Google Shape;15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HTTP is the language of the web and it reaches into all sections of government, industry, academia and our personal lives</a:t>
            </a:r>
            <a:endParaRPr/>
          </a:p>
          <a:p>
            <a:pPr marL="171450" lvl="0" indent="-171450" algn="l" rtl="0">
              <a:lnSpc>
                <a:spcPct val="100000"/>
              </a:lnSpc>
              <a:spcBef>
                <a:spcPts val="0"/>
              </a:spcBef>
              <a:spcAft>
                <a:spcPts val="0"/>
              </a:spcAft>
              <a:buClr>
                <a:schemeClr val="dk1"/>
              </a:buClr>
              <a:buSzPts val="1200"/>
              <a:buFont typeface="Arial"/>
              <a:buChar char="•"/>
            </a:pPr>
            <a:r>
              <a:rPr lang="en-US"/>
              <a:t>Websites with human-readable pages are already a huge footprint</a:t>
            </a:r>
            <a:endParaRPr/>
          </a:p>
          <a:p>
            <a:pPr marL="171450" lvl="0" indent="-171450" algn="l" rtl="0">
              <a:lnSpc>
                <a:spcPct val="100000"/>
              </a:lnSpc>
              <a:spcBef>
                <a:spcPts val="0"/>
              </a:spcBef>
              <a:spcAft>
                <a:spcPts val="0"/>
              </a:spcAft>
              <a:buClr>
                <a:schemeClr val="dk1"/>
              </a:buClr>
              <a:buSzPts val="1200"/>
              <a:buFont typeface="Arial"/>
              <a:buChar char="•"/>
            </a:pPr>
            <a:r>
              <a:rPr lang="en-US"/>
              <a:t>API endpoints are also a large footprint and the number is growing even faster than traditional sites</a:t>
            </a:r>
            <a:endParaRPr/>
          </a:p>
          <a:p>
            <a:pPr marL="171450" lvl="0" indent="-171450" algn="l" rtl="0">
              <a:lnSpc>
                <a:spcPct val="100000"/>
              </a:lnSpc>
              <a:spcBef>
                <a:spcPts val="0"/>
              </a:spcBef>
              <a:spcAft>
                <a:spcPts val="0"/>
              </a:spcAft>
              <a:buClr>
                <a:schemeClr val="dk1"/>
              </a:buClr>
              <a:buSzPts val="1200"/>
              <a:buFont typeface="Arial"/>
              <a:buChar char="•"/>
            </a:pPr>
            <a:r>
              <a:rPr lang="en-US"/>
              <a:t>Microcontroller-based endpoints: IOT/IIOT/OT is bigger still by an order of magnitude (tens of billions)</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76" name="Google Shape;17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US" dirty="0"/>
              <a:t>Test Applications as well. </a:t>
            </a:r>
          </a:p>
          <a:p>
            <a:pPr marL="171450" lvl="0" indent="-171450" algn="l" rtl="0">
              <a:lnSpc>
                <a:spcPct val="100000"/>
              </a:lnSpc>
              <a:spcBef>
                <a:spcPts val="0"/>
              </a:spcBef>
              <a:spcAft>
                <a:spcPts val="0"/>
              </a:spcAft>
              <a:buClr>
                <a:schemeClr val="dk1"/>
              </a:buClr>
              <a:buSzPts val="1200"/>
              <a:buFont typeface="Calibri"/>
              <a:buChar char="-"/>
            </a:pPr>
            <a:r>
              <a:rPr lang="en-US" dirty="0"/>
              <a:t>Automation is going to have to come in somewhere. </a:t>
            </a:r>
          </a:p>
          <a:p>
            <a:pPr marL="171450" lvl="0" indent="-171450" algn="l" rtl="0">
              <a:lnSpc>
                <a:spcPct val="100000"/>
              </a:lnSpc>
              <a:spcBef>
                <a:spcPts val="0"/>
              </a:spcBef>
              <a:spcAft>
                <a:spcPts val="0"/>
              </a:spcAft>
              <a:buClr>
                <a:schemeClr val="dk1"/>
              </a:buClr>
              <a:buSzPts val="1200"/>
              <a:buFont typeface="Calibri"/>
              <a:buChar char="-"/>
            </a:pPr>
            <a:endParaRPr lang="en-US" dirty="0"/>
          </a:p>
          <a:p>
            <a:pPr marL="171450" lvl="0" indent="-171450" algn="l" rtl="0">
              <a:lnSpc>
                <a:spcPct val="100000"/>
              </a:lnSpc>
              <a:spcBef>
                <a:spcPts val="0"/>
              </a:spcBef>
              <a:spcAft>
                <a:spcPts val="0"/>
              </a:spcAft>
              <a:buClr>
                <a:schemeClr val="dk1"/>
              </a:buClr>
              <a:buSzPts val="1200"/>
              <a:buFont typeface="Calibri"/>
              <a:buChar char="-"/>
            </a:pPr>
            <a:endParaRPr lang="en-US" dirty="0"/>
          </a:p>
          <a:p>
            <a:pPr marL="171450" lvl="0" indent="-171450" algn="l" rtl="0">
              <a:lnSpc>
                <a:spcPct val="100000"/>
              </a:lnSpc>
              <a:spcBef>
                <a:spcPts val="0"/>
              </a:spcBef>
              <a:spcAft>
                <a:spcPts val="0"/>
              </a:spcAft>
              <a:buClr>
                <a:schemeClr val="dk1"/>
              </a:buClr>
              <a:buSzPts val="1200"/>
              <a:buFont typeface="Calibri"/>
              <a:buChar char="-"/>
            </a:pPr>
            <a:r>
              <a:rPr lang="en-US" dirty="0"/>
              <a:t>The size of codebases only increases over time</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Typical web application code is composed of MANY components (client side JavaScript libraries, server application modules, Multiple API endpoint services).  The application inherits vulnerabilities present in these components</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Software testing is difficult already but testing web applications is even harder because of the complexity of interconnected parts (browser, server, APIs)</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Security testing is generally an afterthought and done once ‘at the end’ of the project</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Code tends to live forever.  There is no such thing as ‘the end’ of the project</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A single code check in for a new feature can open up security holes.  This makes CONTINUOUS security analysis a must in a world of rapid, frequent releases</a:t>
            </a:r>
            <a:endParaRPr dirty="0"/>
          </a:p>
          <a:p>
            <a:pPr marL="171450" lvl="0" indent="-171450" algn="l" rtl="0">
              <a:lnSpc>
                <a:spcPct val="100000"/>
              </a:lnSpc>
              <a:spcBef>
                <a:spcPts val="0"/>
              </a:spcBef>
              <a:spcAft>
                <a:spcPts val="0"/>
              </a:spcAft>
              <a:buClr>
                <a:schemeClr val="dk1"/>
              </a:buClr>
              <a:buSzPts val="1400"/>
              <a:buFont typeface="Calibri"/>
              <a:buChar char="-"/>
            </a:pPr>
            <a:r>
              <a:rPr lang="en-US" dirty="0"/>
              <a:t>SBOM: software bill of materials (all the parts that make the software) </a:t>
            </a:r>
            <a:endParaRPr dirty="0"/>
          </a:p>
          <a:p>
            <a:pPr marL="171450" lvl="0" indent="-171450" algn="l" rtl="0">
              <a:lnSpc>
                <a:spcPct val="100000"/>
              </a:lnSpc>
              <a:spcBef>
                <a:spcPts val="0"/>
              </a:spcBef>
              <a:spcAft>
                <a:spcPts val="0"/>
              </a:spcAft>
              <a:buClr>
                <a:schemeClr val="dk1"/>
              </a:buClr>
              <a:buSzPts val="1400"/>
              <a:buFont typeface="Calibri"/>
              <a:buChar char="-"/>
            </a:pPr>
            <a:r>
              <a:rPr lang="en-US" dirty="0"/>
              <a:t>Inventory of all the codes and where they are coming from. </a:t>
            </a:r>
            <a:endParaRPr dirty="0"/>
          </a:p>
          <a:p>
            <a:pPr marL="171450" lvl="0" indent="-171450" algn="l" rtl="0">
              <a:lnSpc>
                <a:spcPct val="100000"/>
              </a:lnSpc>
              <a:spcBef>
                <a:spcPts val="0"/>
              </a:spcBef>
              <a:spcAft>
                <a:spcPts val="0"/>
              </a:spcAft>
              <a:buClr>
                <a:schemeClr val="dk1"/>
              </a:buClr>
              <a:buSzPts val="1400"/>
              <a:buFont typeface="Calibri"/>
              <a:buChar char="-"/>
            </a:pPr>
            <a:r>
              <a:rPr lang="en-US" dirty="0"/>
              <a:t>Open Source = Git Hub Logo (you want to know the origin)</a:t>
            </a:r>
            <a:endParaRPr dirty="0"/>
          </a:p>
          <a:p>
            <a:pPr marL="171450" lvl="0" indent="-171450" algn="l" rtl="0">
              <a:lnSpc>
                <a:spcPct val="100000"/>
              </a:lnSpc>
              <a:spcBef>
                <a:spcPts val="0"/>
              </a:spcBef>
              <a:spcAft>
                <a:spcPts val="0"/>
              </a:spcAft>
              <a:buClr>
                <a:schemeClr val="dk1"/>
              </a:buClr>
              <a:buSzPts val="1400"/>
              <a:buFont typeface="Calibri"/>
              <a:buChar char="-"/>
            </a:pPr>
            <a:r>
              <a:rPr lang="en-US" dirty="0"/>
              <a:t>DAST</a:t>
            </a:r>
            <a:endParaRPr dirty="0"/>
          </a:p>
          <a:p>
            <a:pPr marL="171450" lvl="0" indent="-171450" algn="l" rtl="0">
              <a:lnSpc>
                <a:spcPct val="100000"/>
              </a:lnSpc>
              <a:spcBef>
                <a:spcPts val="0"/>
              </a:spcBef>
              <a:spcAft>
                <a:spcPts val="0"/>
              </a:spcAft>
              <a:buClr>
                <a:schemeClr val="dk1"/>
              </a:buClr>
              <a:buSzPts val="1400"/>
              <a:buFont typeface="Calibri"/>
              <a:buChar char="-"/>
            </a:pPr>
            <a:r>
              <a:rPr lang="en-US" dirty="0"/>
              <a:t>SCA - software composition analysis (product category for new security tools)</a:t>
            </a:r>
            <a:endParaRPr dirty="0"/>
          </a:p>
          <a:p>
            <a:pPr marL="171450" lvl="0" indent="-82550" algn="l" rtl="0">
              <a:lnSpc>
                <a:spcPct val="100000"/>
              </a:lnSpc>
              <a:spcBef>
                <a:spcPts val="0"/>
              </a:spcBef>
              <a:spcAft>
                <a:spcPts val="0"/>
              </a:spcAft>
              <a:buClr>
                <a:schemeClr val="dk1"/>
              </a:buClr>
              <a:buSzPts val="1400"/>
              <a:buFont typeface="Calibri"/>
              <a:buNone/>
            </a:pPr>
            <a:endParaRPr dirty="0"/>
          </a:p>
          <a:p>
            <a:pPr marL="171450" lvl="0" indent="-82550" algn="l" rtl="0">
              <a:lnSpc>
                <a:spcPct val="100000"/>
              </a:lnSpc>
              <a:spcBef>
                <a:spcPts val="0"/>
              </a:spcBef>
              <a:spcAft>
                <a:spcPts val="0"/>
              </a:spcAft>
              <a:buClr>
                <a:schemeClr val="dk1"/>
              </a:buClr>
              <a:buSzPts val="1400"/>
              <a:buFont typeface="Calibri"/>
              <a:buNone/>
            </a:pPr>
            <a:endParaRPr dirty="0"/>
          </a:p>
        </p:txBody>
      </p:sp>
      <p:sp>
        <p:nvSpPr>
          <p:cNvPr id="204" name="Google Shape;20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This is where we are today</a:t>
            </a:r>
            <a:endParaRPr dirty="0"/>
          </a:p>
          <a:p>
            <a:pPr marL="0" lvl="0" indent="0" algn="l" rtl="0">
              <a:lnSpc>
                <a:spcPct val="100000"/>
              </a:lnSpc>
              <a:spcBef>
                <a:spcPts val="0"/>
              </a:spcBef>
              <a:spcAft>
                <a:spcPts val="0"/>
              </a:spcAft>
              <a:buClr>
                <a:schemeClr val="dk1"/>
              </a:buClr>
              <a:buSzPts val="1200"/>
              <a:buFont typeface="Calibri"/>
              <a:buNone/>
            </a:pPr>
            <a:r>
              <a:rPr lang="en-US" dirty="0"/>
              <a:t>Band aid approach</a:t>
            </a:r>
            <a:endParaRPr dirty="0"/>
          </a:p>
          <a:p>
            <a:pPr marL="0" lvl="0" indent="0" algn="l" rtl="0">
              <a:lnSpc>
                <a:spcPct val="100000"/>
              </a:lnSpc>
              <a:spcBef>
                <a:spcPts val="0"/>
              </a:spcBef>
              <a:spcAft>
                <a:spcPts val="0"/>
              </a:spcAft>
              <a:buClr>
                <a:schemeClr val="dk1"/>
              </a:buClr>
              <a:buSzPts val="1200"/>
              <a:buFont typeface="Calibri"/>
              <a:buNone/>
            </a:pPr>
            <a:r>
              <a:rPr lang="en-US" dirty="0"/>
              <a:t>DevOps</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238" name="Google Shape;2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3E48"/>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SzPts val="3200"/>
              <a:buNone/>
              <a:defRPr>
                <a:solidFill>
                  <a:srgbClr val="888888"/>
                </a:solidFill>
              </a:defRPr>
            </a:lvl1pPr>
            <a:lvl2pPr lvl="1" algn="ctr">
              <a:lnSpc>
                <a:spcPct val="100000"/>
              </a:lnSpc>
              <a:spcBef>
                <a:spcPts val="560"/>
              </a:spcBef>
              <a:spcAft>
                <a:spcPts val="0"/>
              </a:spcAft>
              <a:buSzPts val="2800"/>
              <a:buNone/>
              <a:defRPr>
                <a:solidFill>
                  <a:srgbClr val="888888"/>
                </a:solidFill>
              </a:defRPr>
            </a:lvl2pPr>
            <a:lvl3pPr lvl="2" algn="ctr">
              <a:lnSpc>
                <a:spcPct val="100000"/>
              </a:lnSpc>
              <a:spcBef>
                <a:spcPts val="480"/>
              </a:spcBef>
              <a:spcAft>
                <a:spcPts val="0"/>
              </a:spcAft>
              <a:buSzPts val="2400"/>
              <a:buNone/>
              <a:defRPr>
                <a:solidFill>
                  <a:srgbClr val="888888"/>
                </a:solidFill>
              </a:defRPr>
            </a:lvl3pPr>
            <a:lvl4pPr lvl="3" algn="ctr">
              <a:lnSpc>
                <a:spcPct val="100000"/>
              </a:lnSpc>
              <a:spcBef>
                <a:spcPts val="400"/>
              </a:spcBef>
              <a:spcAft>
                <a:spcPts val="0"/>
              </a:spcAft>
              <a:buSzPts val="2000"/>
              <a:buNone/>
              <a:defRPr>
                <a:solidFill>
                  <a:srgbClr val="888888"/>
                </a:solidFill>
              </a:defRPr>
            </a:lvl4pPr>
            <a:lvl5pPr lvl="4" algn="ctr">
              <a:lnSpc>
                <a:spcPct val="100000"/>
              </a:lnSpc>
              <a:spcBef>
                <a:spcPts val="4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19"/>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609600" y="668339"/>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3E48"/>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body" idx="1"/>
          </p:nvPr>
        </p:nvSpPr>
        <p:spPr>
          <a:xfrm rot="5400000">
            <a:off x="4008437" y="-1447799"/>
            <a:ext cx="4175126"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28"/>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3E48"/>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 name="Google Shape;62;p29"/>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609600" y="668339"/>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3E48"/>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609600" y="1951038"/>
            <a:ext cx="10972800" cy="41751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0"/>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363E48"/>
              </a:buClr>
              <a:buSzPts val="4000"/>
              <a:buFont typeface="Avenir"/>
              <a:buNone/>
              <a:defRPr sz="4000" b="1"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SzPts val="2000"/>
              <a:buNone/>
              <a:defRPr sz="2000">
                <a:solidFill>
                  <a:srgbClr val="888888"/>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7" name="Google Shape;27;p21"/>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609600" y="668339"/>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3E48"/>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2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22"/>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609600" y="668339"/>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3E48"/>
              </a:buClr>
              <a:buSzPts val="4000"/>
              <a:buFont typeface="Avenir"/>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2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2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23"/>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23"/>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609600" y="668339"/>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3E48"/>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5"/>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63E48"/>
              </a:buClr>
              <a:buSzPts val="2000"/>
              <a:buFont typeface="Avenir"/>
              <a:buNone/>
              <a:defRPr sz="2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sz="3200"/>
            </a:lvl1pPr>
            <a:lvl2pPr marL="914400" lvl="1" indent="-406400" algn="l">
              <a:lnSpc>
                <a:spcPct val="100000"/>
              </a:lnSpc>
              <a:spcBef>
                <a:spcPts val="56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8" name="Google Shape;48;p2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9" name="Google Shape;49;p26"/>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2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63E48"/>
              </a:buClr>
              <a:buSzPts val="2000"/>
              <a:buFont typeface="Avenir"/>
              <a:buNone/>
              <a:defRPr sz="2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a:spLocks noGrp="1"/>
          </p:cNvSpPr>
          <p:nvPr>
            <p:ph type="pic" idx="2"/>
          </p:nvPr>
        </p:nvSpPr>
        <p:spPr>
          <a:xfrm>
            <a:off x="2389717" y="612775"/>
            <a:ext cx="7315200" cy="4114800"/>
          </a:xfrm>
          <a:prstGeom prst="rect">
            <a:avLst/>
          </a:prstGeom>
          <a:noFill/>
          <a:ln>
            <a:noFill/>
          </a:ln>
        </p:spPr>
      </p:sp>
      <p:sp>
        <p:nvSpPr>
          <p:cNvPr id="53" name="Google Shape;53;p2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4" name="Google Shape;54;p27"/>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0" y="6126164"/>
            <a:ext cx="12192000" cy="731836"/>
          </a:xfrm>
          <a:prstGeom prst="rect">
            <a:avLst/>
          </a:prstGeom>
          <a:solidFill>
            <a:srgbClr val="1F2B57"/>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8"/>
          <p:cNvSpPr txBox="1">
            <a:spLocks noGrp="1"/>
          </p:cNvSpPr>
          <p:nvPr>
            <p:ph type="title"/>
          </p:nvPr>
        </p:nvSpPr>
        <p:spPr>
          <a:xfrm>
            <a:off x="609600" y="668339"/>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363E48"/>
              </a:buClr>
              <a:buSzPts val="4000"/>
              <a:buFont typeface="Avenir"/>
              <a:buNone/>
              <a:defRPr sz="4000" b="1" i="0" u="none" strike="noStrike" cap="none">
                <a:solidFill>
                  <a:srgbClr val="363E48"/>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8"/>
          <p:cNvSpPr txBox="1">
            <a:spLocks noGrp="1"/>
          </p:cNvSpPr>
          <p:nvPr>
            <p:ph type="body" idx="1"/>
          </p:nvPr>
        </p:nvSpPr>
        <p:spPr>
          <a:xfrm>
            <a:off x="609600" y="1951038"/>
            <a:ext cx="10972800" cy="4175126"/>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accent4"/>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accent3"/>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8"/>
          <p:cNvPicPr preferRelativeResize="0"/>
          <p:nvPr/>
        </p:nvPicPr>
        <p:blipFill>
          <a:blip r:embed="rId13"/>
          <a:srcRect/>
          <a:stretch/>
        </p:blipFill>
        <p:spPr>
          <a:xfrm>
            <a:off x="9339528" y="6291621"/>
            <a:ext cx="2028723" cy="420624"/>
          </a:xfrm>
          <a:prstGeom prst="rect">
            <a:avLst/>
          </a:prstGeom>
          <a:noFill/>
          <a:ln>
            <a:noFill/>
          </a:ln>
        </p:spPr>
      </p:pic>
      <p:sp>
        <p:nvSpPr>
          <p:cNvPr id="15" name="Google Shape;15;p18"/>
          <p:cNvSpPr txBox="1"/>
          <p:nvPr/>
        </p:nvSpPr>
        <p:spPr>
          <a:xfrm>
            <a:off x="521918" y="6320333"/>
            <a:ext cx="694359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ENGINEERING </a:t>
            </a:r>
            <a:r>
              <a:rPr lang="en-US" sz="1400" b="0" i="0" u="none" strike="noStrike" cap="none">
                <a:solidFill>
                  <a:schemeClr val="accent3"/>
                </a:solidFill>
                <a:latin typeface="Arial"/>
                <a:ea typeface="Arial"/>
                <a:cs typeface="Arial"/>
                <a:sym typeface="Arial"/>
              </a:rPr>
              <a:t>YOUR VISION </a:t>
            </a:r>
            <a:r>
              <a:rPr lang="en-US" sz="1400" b="0" i="0" u="none" strike="noStrike" cap="none">
                <a:solidFill>
                  <a:schemeClr val="lt1"/>
                </a:solidFill>
                <a:latin typeface="Arial"/>
                <a:ea typeface="Arial"/>
                <a:cs typeface="Arial"/>
                <a:sym typeface="Arial"/>
              </a:rPr>
              <a:t>IN THE CYBER AGE</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emf"/><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40.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odcio.defense.gov/Portals/0/Documents/DoD%20Enterprise%20DevSecOps%20Reference%20Design%20v1.0_Public%20Release.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0.png"/><Relationship Id="rId10" Type="http://schemas.openxmlformats.org/officeDocument/2006/relationships/image" Target="../media/image51.png"/><Relationship Id="rId4" Type="http://schemas.openxmlformats.org/officeDocument/2006/relationships/image" Target="../media/image41.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1.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10" name="Picture 9">
            <a:extLst>
              <a:ext uri="{FF2B5EF4-FFF2-40B4-BE49-F238E27FC236}">
                <a16:creationId xmlns:a16="http://schemas.microsoft.com/office/drawing/2014/main" id="{38B3ED95-8676-D2A6-61B8-A4BDABAB397F}"/>
              </a:ext>
            </a:extLst>
          </p:cNvPr>
          <p:cNvPicPr>
            <a:picLocks noChangeAspect="1"/>
          </p:cNvPicPr>
          <p:nvPr/>
        </p:nvPicPr>
        <p:blipFill>
          <a:blip r:embed="rId3"/>
          <a:srcRect/>
          <a:stretch/>
        </p:blipFill>
        <p:spPr>
          <a:xfrm>
            <a:off x="0" y="0"/>
            <a:ext cx="12179300" cy="6858000"/>
          </a:xfrm>
          <a:prstGeom prst="rect">
            <a:avLst/>
          </a:prstGeom>
        </p:spPr>
      </p:pic>
      <p:sp>
        <p:nvSpPr>
          <p:cNvPr id="68" name="Google Shape;68;p1"/>
          <p:cNvSpPr/>
          <p:nvPr/>
        </p:nvSpPr>
        <p:spPr>
          <a:xfrm>
            <a:off x="12700" y="0"/>
            <a:ext cx="12192000" cy="6858000"/>
          </a:xfrm>
          <a:prstGeom prst="rect">
            <a:avLst/>
          </a:prstGeom>
          <a:solidFill>
            <a:srgbClr val="1F2B57">
              <a:alpha val="72000"/>
            </a:srgbClr>
          </a:solidFill>
          <a:ln w="9525" cap="flat" cmpd="sng">
            <a:solidFill>
              <a:srgbClr val="A2A4A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70" name="Google Shape;70;p1"/>
          <p:cNvPicPr preferRelativeResize="0">
            <a:picLocks noChangeAspect="1"/>
          </p:cNvPicPr>
          <p:nvPr/>
        </p:nvPicPr>
        <p:blipFill rotWithShape="1">
          <a:blip r:embed="rId4">
            <a:alphaModFix/>
          </a:blip>
          <a:srcRect/>
          <a:stretch/>
        </p:blipFill>
        <p:spPr>
          <a:xfrm>
            <a:off x="705584" y="4190812"/>
            <a:ext cx="2891522" cy="488703"/>
          </a:xfrm>
          <a:prstGeom prst="rect">
            <a:avLst/>
          </a:prstGeom>
          <a:noFill/>
          <a:ln>
            <a:noFill/>
          </a:ln>
        </p:spPr>
      </p:pic>
      <p:sp>
        <p:nvSpPr>
          <p:cNvPr id="71" name="Google Shape;71;p1"/>
          <p:cNvSpPr txBox="1"/>
          <p:nvPr/>
        </p:nvSpPr>
        <p:spPr>
          <a:xfrm>
            <a:off x="579283" y="2040031"/>
            <a:ext cx="10655300" cy="14157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5400" b="1" i="0" u="none" strike="noStrike" cap="none" dirty="0">
                <a:solidFill>
                  <a:schemeClr val="accent3"/>
                </a:solidFill>
                <a:latin typeface="Arial"/>
                <a:ea typeface="Arial"/>
                <a:cs typeface="Arial"/>
                <a:sym typeface="Arial"/>
              </a:rPr>
              <a:t>DevOps to DevSecOps:</a:t>
            </a:r>
            <a:endParaRPr sz="5400" dirty="0">
              <a:solidFill>
                <a:schemeClr val="accent3"/>
              </a:solidFill>
            </a:endParaRPr>
          </a:p>
          <a:p>
            <a:pPr marL="0" marR="0" lvl="0" indent="0" algn="l" rtl="0">
              <a:lnSpc>
                <a:spcPct val="100000"/>
              </a:lnSpc>
              <a:spcBef>
                <a:spcPts val="0"/>
              </a:spcBef>
              <a:spcAft>
                <a:spcPts val="0"/>
              </a:spcAft>
              <a:buClr>
                <a:srgbClr val="000000"/>
              </a:buClr>
              <a:buSzPts val="3600"/>
              <a:buFont typeface="Arial"/>
              <a:buNone/>
            </a:pPr>
            <a:r>
              <a:rPr lang="en-US" sz="3200" b="1" i="0" u="none" strike="noStrike" cap="none" dirty="0">
                <a:solidFill>
                  <a:schemeClr val="lt1"/>
                </a:solidFill>
                <a:latin typeface="Arial"/>
                <a:ea typeface="Arial"/>
                <a:cs typeface="Arial"/>
                <a:sym typeface="Arial"/>
              </a:rPr>
              <a:t>Making Security Part of Your Development Operations</a:t>
            </a:r>
            <a:endParaRPr sz="3200" b="1" i="0" u="none" strike="noStrike" cap="none" dirty="0">
              <a:solidFill>
                <a:schemeClr val="lt1"/>
              </a:solidFill>
              <a:latin typeface="Arial"/>
              <a:ea typeface="Arial"/>
              <a:cs typeface="Arial"/>
              <a:sym typeface="Arial"/>
            </a:endParaRPr>
          </a:p>
        </p:txBody>
      </p:sp>
      <p:sp>
        <p:nvSpPr>
          <p:cNvPr id="72" name="Google Shape;72;p1"/>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r>
              <a:rPr lang="en-US" sz="1600" dirty="0">
                <a:latin typeface="Arial"/>
                <a:ea typeface="Arial"/>
                <a:cs typeface="Arial"/>
                <a:sym typeface="Arial"/>
              </a:rPr>
              <a:t>July 2022</a:t>
            </a:r>
            <a:endParaRPr sz="1600" dirty="0"/>
          </a:p>
        </p:txBody>
      </p:sp>
      <p:cxnSp>
        <p:nvCxnSpPr>
          <p:cNvPr id="3" name="Straight Connector 2">
            <a:extLst>
              <a:ext uri="{FF2B5EF4-FFF2-40B4-BE49-F238E27FC236}">
                <a16:creationId xmlns:a16="http://schemas.microsoft.com/office/drawing/2014/main" id="{029C25EF-1504-3B0D-D3E3-EEB29CC1248B}"/>
              </a:ext>
            </a:extLst>
          </p:cNvPr>
          <p:cNvCxnSpPr/>
          <p:nvPr/>
        </p:nvCxnSpPr>
        <p:spPr>
          <a:xfrm>
            <a:off x="711248" y="3766568"/>
            <a:ext cx="298119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322911-8E4D-9BE2-C94B-9F53A31BDB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7" name="Google Shape;240;p6">
            <a:extLst>
              <a:ext uri="{FF2B5EF4-FFF2-40B4-BE49-F238E27FC236}">
                <a16:creationId xmlns:a16="http://schemas.microsoft.com/office/drawing/2014/main" id="{0A6710BA-7B7B-CE7F-C718-8EFFA5EEE230}"/>
              </a:ext>
            </a:extLst>
          </p:cNvPr>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dirty="0">
                <a:latin typeface="Arial Black"/>
                <a:ea typeface="Arial Black"/>
                <a:cs typeface="Arial Black"/>
                <a:sym typeface="Arial Black"/>
              </a:rPr>
              <a:t>Industries</a:t>
            </a:r>
            <a:endParaRPr dirty="0"/>
          </a:p>
        </p:txBody>
      </p:sp>
      <p:sp>
        <p:nvSpPr>
          <p:cNvPr id="8" name="Google Shape;241;p6">
            <a:extLst>
              <a:ext uri="{FF2B5EF4-FFF2-40B4-BE49-F238E27FC236}">
                <a16:creationId xmlns:a16="http://schemas.microsoft.com/office/drawing/2014/main" id="{1500E34E-A814-37CF-7B62-70AC40ADF7DD}"/>
              </a:ext>
            </a:extLst>
          </p:cNvPr>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lvl="0"/>
            <a:r>
              <a:rPr lang="en-US" dirty="0">
                <a:solidFill>
                  <a:schemeClr val="accent4"/>
                </a:solidFill>
              </a:rPr>
              <a:t>DEVOPS TO DEVSECOPS ROAD MAP</a:t>
            </a:r>
            <a:endParaRPr lang="en-US" dirty="0"/>
          </a:p>
        </p:txBody>
      </p:sp>
      <p:grpSp>
        <p:nvGrpSpPr>
          <p:cNvPr id="25" name="Group 24">
            <a:extLst>
              <a:ext uri="{FF2B5EF4-FFF2-40B4-BE49-F238E27FC236}">
                <a16:creationId xmlns:a16="http://schemas.microsoft.com/office/drawing/2014/main" id="{83E8755F-FDFE-67E2-61D4-ADBF58AE1210}"/>
              </a:ext>
            </a:extLst>
          </p:cNvPr>
          <p:cNvGrpSpPr>
            <a:grpSpLocks noChangeAspect="1"/>
          </p:cNvGrpSpPr>
          <p:nvPr/>
        </p:nvGrpSpPr>
        <p:grpSpPr>
          <a:xfrm>
            <a:off x="1059790" y="1366372"/>
            <a:ext cx="1371600" cy="1371600"/>
            <a:chOff x="464704" y="1925369"/>
            <a:chExt cx="2489200" cy="2489200"/>
          </a:xfrm>
        </p:grpSpPr>
        <p:sp>
          <p:nvSpPr>
            <p:cNvPr id="9" name="Oval 8">
              <a:extLst>
                <a:ext uri="{FF2B5EF4-FFF2-40B4-BE49-F238E27FC236}">
                  <a16:creationId xmlns:a16="http://schemas.microsoft.com/office/drawing/2014/main" id="{5A4F4083-CA8F-5A10-CAA9-D5CC6962E3EA}"/>
                </a:ext>
              </a:extLst>
            </p:cNvPr>
            <p:cNvSpPr/>
            <p:nvPr/>
          </p:nvSpPr>
          <p:spPr>
            <a:xfrm>
              <a:off x="464704" y="1925369"/>
              <a:ext cx="2489200" cy="24892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FB39208A-9A81-DB91-8F9B-3AE6FBB636A9}"/>
                </a:ext>
              </a:extLst>
            </p:cNvPr>
            <p:cNvPicPr>
              <a:picLocks noChangeAspect="1"/>
            </p:cNvPicPr>
            <p:nvPr/>
          </p:nvPicPr>
          <p:blipFill rotWithShape="1">
            <a:blip r:embed="rId3"/>
            <a:srcRect l="28432" t="10475" r="19853" b="11482"/>
            <a:stretch/>
          </p:blipFill>
          <p:spPr>
            <a:xfrm>
              <a:off x="921903" y="2378313"/>
              <a:ext cx="1548032" cy="1581912"/>
            </a:xfrm>
            <a:prstGeom prst="rect">
              <a:avLst/>
            </a:prstGeom>
          </p:spPr>
        </p:pic>
      </p:grpSp>
      <p:sp>
        <p:nvSpPr>
          <p:cNvPr id="15" name="TextBox 14">
            <a:extLst>
              <a:ext uri="{FF2B5EF4-FFF2-40B4-BE49-F238E27FC236}">
                <a16:creationId xmlns:a16="http://schemas.microsoft.com/office/drawing/2014/main" id="{374CA5C2-35FF-11BE-4223-774DB1A54B30}"/>
              </a:ext>
            </a:extLst>
          </p:cNvPr>
          <p:cNvSpPr txBox="1"/>
          <p:nvPr/>
        </p:nvSpPr>
        <p:spPr>
          <a:xfrm>
            <a:off x="493614" y="2810643"/>
            <a:ext cx="2489200" cy="646331"/>
          </a:xfrm>
          <a:prstGeom prst="rect">
            <a:avLst/>
          </a:prstGeom>
          <a:noFill/>
        </p:spPr>
        <p:txBody>
          <a:bodyPr wrap="square" rtlCol="0">
            <a:spAutoFit/>
          </a:bodyPr>
          <a:lstStyle/>
          <a:p>
            <a:pPr algn="ctr"/>
            <a:r>
              <a:rPr lang="en-US" sz="1800" b="1" dirty="0">
                <a:solidFill>
                  <a:schemeClr val="accent5"/>
                </a:solidFill>
              </a:rPr>
              <a:t>BANKING </a:t>
            </a:r>
          </a:p>
          <a:p>
            <a:pPr algn="ctr"/>
            <a:r>
              <a:rPr lang="en-US" sz="1800" dirty="0">
                <a:solidFill>
                  <a:schemeClr val="accent5"/>
                </a:solidFill>
              </a:rPr>
              <a:t>(FinTech)</a:t>
            </a:r>
          </a:p>
        </p:txBody>
      </p:sp>
      <p:sp>
        <p:nvSpPr>
          <p:cNvPr id="16" name="TextBox 15">
            <a:extLst>
              <a:ext uri="{FF2B5EF4-FFF2-40B4-BE49-F238E27FC236}">
                <a16:creationId xmlns:a16="http://schemas.microsoft.com/office/drawing/2014/main" id="{0D8A5FEE-88C5-3317-9113-B788507F1FB4}"/>
              </a:ext>
            </a:extLst>
          </p:cNvPr>
          <p:cNvSpPr txBox="1"/>
          <p:nvPr/>
        </p:nvSpPr>
        <p:spPr>
          <a:xfrm>
            <a:off x="3030179" y="2821249"/>
            <a:ext cx="2489200" cy="646331"/>
          </a:xfrm>
          <a:prstGeom prst="rect">
            <a:avLst/>
          </a:prstGeom>
          <a:noFill/>
        </p:spPr>
        <p:txBody>
          <a:bodyPr wrap="square" rtlCol="0">
            <a:spAutoFit/>
          </a:bodyPr>
          <a:lstStyle/>
          <a:p>
            <a:pPr algn="ctr"/>
            <a:r>
              <a:rPr lang="en-US" sz="1800" b="1" dirty="0">
                <a:solidFill>
                  <a:schemeClr val="accent5"/>
                </a:solidFill>
              </a:rPr>
              <a:t>SERVICE PLATFORM</a:t>
            </a:r>
          </a:p>
        </p:txBody>
      </p:sp>
      <p:sp>
        <p:nvSpPr>
          <p:cNvPr id="17" name="TextBox 16">
            <a:extLst>
              <a:ext uri="{FF2B5EF4-FFF2-40B4-BE49-F238E27FC236}">
                <a16:creationId xmlns:a16="http://schemas.microsoft.com/office/drawing/2014/main" id="{20119BDA-9FE2-7059-B703-D900432EE07D}"/>
              </a:ext>
            </a:extLst>
          </p:cNvPr>
          <p:cNvSpPr txBox="1"/>
          <p:nvPr/>
        </p:nvSpPr>
        <p:spPr>
          <a:xfrm>
            <a:off x="5742998" y="2804161"/>
            <a:ext cx="2489200" cy="646331"/>
          </a:xfrm>
          <a:prstGeom prst="rect">
            <a:avLst/>
          </a:prstGeom>
          <a:noFill/>
        </p:spPr>
        <p:txBody>
          <a:bodyPr wrap="square" rtlCol="0">
            <a:spAutoFit/>
          </a:bodyPr>
          <a:lstStyle/>
          <a:p>
            <a:pPr algn="ctr"/>
            <a:r>
              <a:rPr lang="en-US" sz="1800" b="1" dirty="0">
                <a:solidFill>
                  <a:schemeClr val="accent5"/>
                </a:solidFill>
              </a:rPr>
              <a:t>NON</a:t>
            </a:r>
          </a:p>
          <a:p>
            <a:pPr algn="ctr"/>
            <a:r>
              <a:rPr lang="en-US" sz="1800" b="1" dirty="0">
                <a:solidFill>
                  <a:schemeClr val="accent5"/>
                </a:solidFill>
              </a:rPr>
              <a:t>PROFIT</a:t>
            </a:r>
            <a:endParaRPr lang="en-US" sz="1800" dirty="0">
              <a:solidFill>
                <a:schemeClr val="accent5"/>
              </a:solidFill>
            </a:endParaRPr>
          </a:p>
        </p:txBody>
      </p:sp>
      <p:sp>
        <p:nvSpPr>
          <p:cNvPr id="18" name="TextBox 17">
            <a:extLst>
              <a:ext uri="{FF2B5EF4-FFF2-40B4-BE49-F238E27FC236}">
                <a16:creationId xmlns:a16="http://schemas.microsoft.com/office/drawing/2014/main" id="{470D8AA2-EC88-9079-FC0B-540F115FB5F4}"/>
              </a:ext>
            </a:extLst>
          </p:cNvPr>
          <p:cNvSpPr txBox="1"/>
          <p:nvPr/>
        </p:nvSpPr>
        <p:spPr>
          <a:xfrm>
            <a:off x="8590396" y="2829281"/>
            <a:ext cx="2489200" cy="646331"/>
          </a:xfrm>
          <a:prstGeom prst="rect">
            <a:avLst/>
          </a:prstGeom>
          <a:noFill/>
        </p:spPr>
        <p:txBody>
          <a:bodyPr wrap="square" rtlCol="0">
            <a:spAutoFit/>
          </a:bodyPr>
          <a:lstStyle/>
          <a:p>
            <a:pPr algn="ctr"/>
            <a:r>
              <a:rPr lang="en-US" sz="1800" b="1" dirty="0">
                <a:solidFill>
                  <a:schemeClr val="accent5"/>
                </a:solidFill>
              </a:rPr>
              <a:t>CRYPTO EXCHANGE</a:t>
            </a:r>
          </a:p>
        </p:txBody>
      </p:sp>
      <p:grpSp>
        <p:nvGrpSpPr>
          <p:cNvPr id="26" name="Group 25">
            <a:extLst>
              <a:ext uri="{FF2B5EF4-FFF2-40B4-BE49-F238E27FC236}">
                <a16:creationId xmlns:a16="http://schemas.microsoft.com/office/drawing/2014/main" id="{2D860D73-43A9-10C4-E419-A833608ACA25}"/>
              </a:ext>
            </a:extLst>
          </p:cNvPr>
          <p:cNvGrpSpPr>
            <a:grpSpLocks/>
          </p:cNvGrpSpPr>
          <p:nvPr/>
        </p:nvGrpSpPr>
        <p:grpSpPr>
          <a:xfrm>
            <a:off x="3588979" y="1396333"/>
            <a:ext cx="1371600" cy="1371600"/>
            <a:chOff x="3324802" y="1925369"/>
            <a:chExt cx="2489200" cy="2489200"/>
          </a:xfrm>
        </p:grpSpPr>
        <p:sp>
          <p:nvSpPr>
            <p:cNvPr id="10" name="Oval 9">
              <a:extLst>
                <a:ext uri="{FF2B5EF4-FFF2-40B4-BE49-F238E27FC236}">
                  <a16:creationId xmlns:a16="http://schemas.microsoft.com/office/drawing/2014/main" id="{F05608A3-2792-9CA6-4FA9-164B66865721}"/>
                </a:ext>
              </a:extLst>
            </p:cNvPr>
            <p:cNvSpPr/>
            <p:nvPr/>
          </p:nvSpPr>
          <p:spPr>
            <a:xfrm>
              <a:off x="3324802" y="1925369"/>
              <a:ext cx="2489200" cy="24892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Icon&#10;&#10;Description automatically generated">
              <a:extLst>
                <a:ext uri="{FF2B5EF4-FFF2-40B4-BE49-F238E27FC236}">
                  <a16:creationId xmlns:a16="http://schemas.microsoft.com/office/drawing/2014/main" id="{CAF5F753-6F94-607A-188C-B5503D2C5222}"/>
                </a:ext>
              </a:extLst>
            </p:cNvPr>
            <p:cNvPicPr>
              <a:picLocks noChangeAspect="1"/>
            </p:cNvPicPr>
            <p:nvPr/>
          </p:nvPicPr>
          <p:blipFill>
            <a:blip r:embed="rId4"/>
            <a:stretch>
              <a:fillRect/>
            </a:stretch>
          </p:blipFill>
          <p:spPr>
            <a:xfrm>
              <a:off x="3573711" y="2072690"/>
              <a:ext cx="1991381" cy="1991381"/>
            </a:xfrm>
            <a:prstGeom prst="rect">
              <a:avLst/>
            </a:prstGeom>
          </p:spPr>
        </p:pic>
      </p:grpSp>
      <p:grpSp>
        <p:nvGrpSpPr>
          <p:cNvPr id="28" name="Group 27">
            <a:extLst>
              <a:ext uri="{FF2B5EF4-FFF2-40B4-BE49-F238E27FC236}">
                <a16:creationId xmlns:a16="http://schemas.microsoft.com/office/drawing/2014/main" id="{5C578E00-1673-01C9-F14C-DC006741087E}"/>
              </a:ext>
            </a:extLst>
          </p:cNvPr>
          <p:cNvGrpSpPr>
            <a:grpSpLocks noChangeAspect="1"/>
          </p:cNvGrpSpPr>
          <p:nvPr/>
        </p:nvGrpSpPr>
        <p:grpSpPr>
          <a:xfrm>
            <a:off x="9149196" y="1368795"/>
            <a:ext cx="1371600" cy="1371600"/>
            <a:chOff x="8897504" y="1925369"/>
            <a:chExt cx="2489200" cy="2489200"/>
          </a:xfrm>
        </p:grpSpPr>
        <p:sp>
          <p:nvSpPr>
            <p:cNvPr id="12" name="Oval 11">
              <a:extLst>
                <a:ext uri="{FF2B5EF4-FFF2-40B4-BE49-F238E27FC236}">
                  <a16:creationId xmlns:a16="http://schemas.microsoft.com/office/drawing/2014/main" id="{66E04381-5AC3-91AF-B62B-C318DC384A2B}"/>
                </a:ext>
              </a:extLst>
            </p:cNvPr>
            <p:cNvSpPr/>
            <p:nvPr/>
          </p:nvSpPr>
          <p:spPr>
            <a:xfrm>
              <a:off x="8897504" y="1925369"/>
              <a:ext cx="2489200" cy="24892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DBBBE19-5424-D052-A919-F5E8AF5E923A}"/>
                </a:ext>
              </a:extLst>
            </p:cNvPr>
            <p:cNvPicPr>
              <a:picLocks noChangeAspect="1"/>
            </p:cNvPicPr>
            <p:nvPr/>
          </p:nvPicPr>
          <p:blipFill>
            <a:blip r:embed="rId5"/>
            <a:stretch>
              <a:fillRect/>
            </a:stretch>
          </p:blipFill>
          <p:spPr>
            <a:xfrm>
              <a:off x="9304330" y="2345256"/>
              <a:ext cx="1574162" cy="1718815"/>
            </a:xfrm>
            <a:prstGeom prst="rect">
              <a:avLst/>
            </a:prstGeom>
          </p:spPr>
        </p:pic>
      </p:grpSp>
      <p:grpSp>
        <p:nvGrpSpPr>
          <p:cNvPr id="27" name="Group 26">
            <a:extLst>
              <a:ext uri="{FF2B5EF4-FFF2-40B4-BE49-F238E27FC236}">
                <a16:creationId xmlns:a16="http://schemas.microsoft.com/office/drawing/2014/main" id="{B0C374F1-F137-5121-572B-0AF4F3206838}"/>
              </a:ext>
            </a:extLst>
          </p:cNvPr>
          <p:cNvGrpSpPr>
            <a:grpSpLocks noChangeAspect="1"/>
          </p:cNvGrpSpPr>
          <p:nvPr/>
        </p:nvGrpSpPr>
        <p:grpSpPr>
          <a:xfrm>
            <a:off x="6301798" y="1333912"/>
            <a:ext cx="1371600" cy="1371600"/>
            <a:chOff x="6096000" y="1925369"/>
            <a:chExt cx="2489200" cy="2489200"/>
          </a:xfrm>
        </p:grpSpPr>
        <p:sp>
          <p:nvSpPr>
            <p:cNvPr id="11" name="Oval 10">
              <a:extLst>
                <a:ext uri="{FF2B5EF4-FFF2-40B4-BE49-F238E27FC236}">
                  <a16:creationId xmlns:a16="http://schemas.microsoft.com/office/drawing/2014/main" id="{CC7845B0-E8B0-7C32-0BAD-52DF04BB21DF}"/>
                </a:ext>
              </a:extLst>
            </p:cNvPr>
            <p:cNvSpPr/>
            <p:nvPr/>
          </p:nvSpPr>
          <p:spPr>
            <a:xfrm>
              <a:off x="6096000" y="1925369"/>
              <a:ext cx="2489200" cy="24892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A53ABDD0-41D7-7ED2-7260-89C9AE7C1A38}"/>
                </a:ext>
              </a:extLst>
            </p:cNvPr>
            <p:cNvPicPr>
              <a:picLocks noChangeAspect="1"/>
            </p:cNvPicPr>
            <p:nvPr/>
          </p:nvPicPr>
          <p:blipFill>
            <a:blip r:embed="rId6"/>
            <a:stretch>
              <a:fillRect/>
            </a:stretch>
          </p:blipFill>
          <p:spPr>
            <a:xfrm>
              <a:off x="6502400" y="2378312"/>
              <a:ext cx="1698044" cy="1583311"/>
            </a:xfrm>
            <a:prstGeom prst="rect">
              <a:avLst/>
            </a:prstGeom>
          </p:spPr>
        </p:pic>
      </p:grpSp>
      <p:sp>
        <p:nvSpPr>
          <p:cNvPr id="30" name="Oval 29">
            <a:extLst>
              <a:ext uri="{FF2B5EF4-FFF2-40B4-BE49-F238E27FC236}">
                <a16:creationId xmlns:a16="http://schemas.microsoft.com/office/drawing/2014/main" id="{0F07813E-F7A8-B5D2-1303-A337A2C760B0}"/>
              </a:ext>
            </a:extLst>
          </p:cNvPr>
          <p:cNvSpPr/>
          <p:nvPr/>
        </p:nvSpPr>
        <p:spPr>
          <a:xfrm>
            <a:off x="1059790" y="3958187"/>
            <a:ext cx="1371600" cy="13716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1BD644F-E692-0DDB-455A-EF0AB33AB6D3}"/>
              </a:ext>
            </a:extLst>
          </p:cNvPr>
          <p:cNvSpPr txBox="1"/>
          <p:nvPr/>
        </p:nvSpPr>
        <p:spPr>
          <a:xfrm>
            <a:off x="493614" y="5402458"/>
            <a:ext cx="2489200" cy="369332"/>
          </a:xfrm>
          <a:prstGeom prst="rect">
            <a:avLst/>
          </a:prstGeom>
          <a:noFill/>
        </p:spPr>
        <p:txBody>
          <a:bodyPr wrap="square" rtlCol="0">
            <a:spAutoFit/>
          </a:bodyPr>
          <a:lstStyle/>
          <a:p>
            <a:pPr algn="ctr"/>
            <a:r>
              <a:rPr lang="en-US" sz="1800" b="1" dirty="0">
                <a:solidFill>
                  <a:schemeClr val="accent5"/>
                </a:solidFill>
              </a:rPr>
              <a:t>RETAIL</a:t>
            </a:r>
            <a:endParaRPr lang="en-US" sz="1800" dirty="0">
              <a:solidFill>
                <a:schemeClr val="accent5"/>
              </a:solidFill>
            </a:endParaRPr>
          </a:p>
        </p:txBody>
      </p:sp>
      <p:sp>
        <p:nvSpPr>
          <p:cNvPr id="33" name="TextBox 32">
            <a:extLst>
              <a:ext uri="{FF2B5EF4-FFF2-40B4-BE49-F238E27FC236}">
                <a16:creationId xmlns:a16="http://schemas.microsoft.com/office/drawing/2014/main" id="{CB30335D-7676-3918-46CF-5BDAC3053BD5}"/>
              </a:ext>
            </a:extLst>
          </p:cNvPr>
          <p:cNvSpPr txBox="1"/>
          <p:nvPr/>
        </p:nvSpPr>
        <p:spPr>
          <a:xfrm>
            <a:off x="3030179" y="5413064"/>
            <a:ext cx="2489200" cy="369332"/>
          </a:xfrm>
          <a:prstGeom prst="rect">
            <a:avLst/>
          </a:prstGeom>
          <a:noFill/>
        </p:spPr>
        <p:txBody>
          <a:bodyPr wrap="square" rtlCol="0">
            <a:spAutoFit/>
          </a:bodyPr>
          <a:lstStyle/>
          <a:p>
            <a:pPr algn="ctr"/>
            <a:r>
              <a:rPr lang="en-US" sz="1800" b="1" dirty="0">
                <a:solidFill>
                  <a:schemeClr val="accent5"/>
                </a:solidFill>
              </a:rPr>
              <a:t>MEDICAL</a:t>
            </a:r>
          </a:p>
        </p:txBody>
      </p:sp>
      <p:sp>
        <p:nvSpPr>
          <p:cNvPr id="34" name="TextBox 33">
            <a:extLst>
              <a:ext uri="{FF2B5EF4-FFF2-40B4-BE49-F238E27FC236}">
                <a16:creationId xmlns:a16="http://schemas.microsoft.com/office/drawing/2014/main" id="{DB69049A-8309-2125-C037-34F5B0C09B47}"/>
              </a:ext>
            </a:extLst>
          </p:cNvPr>
          <p:cNvSpPr txBox="1"/>
          <p:nvPr/>
        </p:nvSpPr>
        <p:spPr>
          <a:xfrm>
            <a:off x="5742998" y="5395976"/>
            <a:ext cx="2489200" cy="369332"/>
          </a:xfrm>
          <a:prstGeom prst="rect">
            <a:avLst/>
          </a:prstGeom>
          <a:noFill/>
        </p:spPr>
        <p:txBody>
          <a:bodyPr wrap="square" rtlCol="0">
            <a:spAutoFit/>
          </a:bodyPr>
          <a:lstStyle/>
          <a:p>
            <a:pPr algn="ctr"/>
            <a:r>
              <a:rPr lang="en-US" sz="1800" b="1" dirty="0">
                <a:solidFill>
                  <a:schemeClr val="accent5"/>
                </a:solidFill>
              </a:rPr>
              <a:t>GOVCON</a:t>
            </a:r>
            <a:endParaRPr lang="en-US" sz="1800" dirty="0">
              <a:solidFill>
                <a:schemeClr val="accent5"/>
              </a:solidFill>
            </a:endParaRPr>
          </a:p>
        </p:txBody>
      </p:sp>
      <p:sp>
        <p:nvSpPr>
          <p:cNvPr id="35" name="TextBox 34">
            <a:extLst>
              <a:ext uri="{FF2B5EF4-FFF2-40B4-BE49-F238E27FC236}">
                <a16:creationId xmlns:a16="http://schemas.microsoft.com/office/drawing/2014/main" id="{EA047C2F-852E-16F1-FA69-2E1F88B2D5EC}"/>
              </a:ext>
            </a:extLst>
          </p:cNvPr>
          <p:cNvSpPr txBox="1"/>
          <p:nvPr/>
        </p:nvSpPr>
        <p:spPr>
          <a:xfrm>
            <a:off x="8590396" y="5421096"/>
            <a:ext cx="2489200" cy="369332"/>
          </a:xfrm>
          <a:prstGeom prst="rect">
            <a:avLst/>
          </a:prstGeom>
          <a:noFill/>
        </p:spPr>
        <p:txBody>
          <a:bodyPr wrap="square" rtlCol="0">
            <a:spAutoFit/>
          </a:bodyPr>
          <a:lstStyle/>
          <a:p>
            <a:pPr algn="ctr"/>
            <a:r>
              <a:rPr lang="en-US" sz="1800" b="1" dirty="0">
                <a:solidFill>
                  <a:schemeClr val="accent5"/>
                </a:solidFill>
              </a:rPr>
              <a:t>SCHOOLS</a:t>
            </a:r>
          </a:p>
        </p:txBody>
      </p:sp>
      <p:sp>
        <p:nvSpPr>
          <p:cNvPr id="37" name="Oval 36">
            <a:extLst>
              <a:ext uri="{FF2B5EF4-FFF2-40B4-BE49-F238E27FC236}">
                <a16:creationId xmlns:a16="http://schemas.microsoft.com/office/drawing/2014/main" id="{34A593C2-59E2-4F32-C7F1-5FA6D54CC3E3}"/>
              </a:ext>
            </a:extLst>
          </p:cNvPr>
          <p:cNvSpPr/>
          <p:nvPr/>
        </p:nvSpPr>
        <p:spPr>
          <a:xfrm>
            <a:off x="3588979" y="3988148"/>
            <a:ext cx="1371600" cy="13716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F92A05D-6997-DA12-89DD-1F726543A51F}"/>
              </a:ext>
            </a:extLst>
          </p:cNvPr>
          <p:cNvSpPr/>
          <p:nvPr/>
        </p:nvSpPr>
        <p:spPr>
          <a:xfrm>
            <a:off x="9149196" y="3960610"/>
            <a:ext cx="1371600" cy="13716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ACE42EC-5495-9D4B-773E-E7FB90B4F6EE}"/>
              </a:ext>
            </a:extLst>
          </p:cNvPr>
          <p:cNvSpPr/>
          <p:nvPr/>
        </p:nvSpPr>
        <p:spPr>
          <a:xfrm>
            <a:off x="6301798" y="3925727"/>
            <a:ext cx="1371600" cy="13716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27BB8217-B468-C519-1E7E-195DD6EA9D23}"/>
              </a:ext>
            </a:extLst>
          </p:cNvPr>
          <p:cNvPicPr>
            <a:picLocks noChangeAspect="1"/>
          </p:cNvPicPr>
          <p:nvPr/>
        </p:nvPicPr>
        <p:blipFill>
          <a:blip r:embed="rId7"/>
          <a:stretch>
            <a:fillRect/>
          </a:stretch>
        </p:blipFill>
        <p:spPr>
          <a:xfrm>
            <a:off x="1357584" y="4175308"/>
            <a:ext cx="768581" cy="908220"/>
          </a:xfrm>
          <a:prstGeom prst="rect">
            <a:avLst/>
          </a:prstGeom>
        </p:spPr>
      </p:pic>
      <p:pic>
        <p:nvPicPr>
          <p:cNvPr id="46" name="Picture 45">
            <a:extLst>
              <a:ext uri="{FF2B5EF4-FFF2-40B4-BE49-F238E27FC236}">
                <a16:creationId xmlns:a16="http://schemas.microsoft.com/office/drawing/2014/main" id="{CEAD7D31-D5DA-38E3-C09F-3184BE6B3760}"/>
              </a:ext>
            </a:extLst>
          </p:cNvPr>
          <p:cNvPicPr>
            <a:picLocks noChangeAspect="1"/>
          </p:cNvPicPr>
          <p:nvPr/>
        </p:nvPicPr>
        <p:blipFill>
          <a:blip r:embed="rId8"/>
          <a:stretch>
            <a:fillRect/>
          </a:stretch>
        </p:blipFill>
        <p:spPr>
          <a:xfrm>
            <a:off x="9316111" y="4182867"/>
            <a:ext cx="1037769" cy="827494"/>
          </a:xfrm>
          <a:prstGeom prst="rect">
            <a:avLst/>
          </a:prstGeom>
        </p:spPr>
      </p:pic>
      <p:pic>
        <p:nvPicPr>
          <p:cNvPr id="47" name="Picture 46">
            <a:extLst>
              <a:ext uri="{FF2B5EF4-FFF2-40B4-BE49-F238E27FC236}">
                <a16:creationId xmlns:a16="http://schemas.microsoft.com/office/drawing/2014/main" id="{45B79E96-88E1-F895-CDDA-B86C3546ABE7}"/>
              </a:ext>
            </a:extLst>
          </p:cNvPr>
          <p:cNvPicPr>
            <a:picLocks noChangeAspect="1"/>
          </p:cNvPicPr>
          <p:nvPr/>
        </p:nvPicPr>
        <p:blipFill>
          <a:blip r:embed="rId9"/>
          <a:stretch>
            <a:fillRect/>
          </a:stretch>
        </p:blipFill>
        <p:spPr>
          <a:xfrm>
            <a:off x="3683154" y="4175308"/>
            <a:ext cx="1183249" cy="981619"/>
          </a:xfrm>
          <a:prstGeom prst="rect">
            <a:avLst/>
          </a:prstGeom>
        </p:spPr>
      </p:pic>
      <p:pic>
        <p:nvPicPr>
          <p:cNvPr id="49" name="Picture 48" descr="Icon&#10;&#10;Description automatically generated">
            <a:extLst>
              <a:ext uri="{FF2B5EF4-FFF2-40B4-BE49-F238E27FC236}">
                <a16:creationId xmlns:a16="http://schemas.microsoft.com/office/drawing/2014/main" id="{5C441428-785A-41FD-39B5-3A55379646C1}"/>
              </a:ext>
            </a:extLst>
          </p:cNvPr>
          <p:cNvPicPr>
            <a:picLocks noChangeAspect="1"/>
          </p:cNvPicPr>
          <p:nvPr/>
        </p:nvPicPr>
        <p:blipFill>
          <a:blip r:embed="rId10"/>
          <a:stretch>
            <a:fillRect/>
          </a:stretch>
        </p:blipFill>
        <p:spPr>
          <a:xfrm>
            <a:off x="6525733" y="4080952"/>
            <a:ext cx="935657" cy="935657"/>
          </a:xfrm>
          <a:prstGeom prst="rect">
            <a:avLst/>
          </a:prstGeom>
        </p:spPr>
      </p:pic>
    </p:spTree>
    <p:extLst>
      <p:ext uri="{BB962C8B-B14F-4D97-AF65-F5344CB8AC3E}">
        <p14:creationId xmlns:p14="http://schemas.microsoft.com/office/powerpoint/2010/main" val="71102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7"/>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dirty="0">
                <a:latin typeface="Arial Black"/>
                <a:ea typeface="Arial Black"/>
                <a:cs typeface="Arial Black"/>
                <a:sym typeface="Arial Black"/>
              </a:rPr>
              <a:t>From DevOps to DevSecOps</a:t>
            </a:r>
            <a:endParaRPr sz="2800" dirty="0">
              <a:latin typeface="Arial Black"/>
              <a:ea typeface="Arial Black"/>
              <a:cs typeface="Arial Black"/>
              <a:sym typeface="Arial Black"/>
            </a:endParaRPr>
          </a:p>
        </p:txBody>
      </p:sp>
      <p:sp>
        <p:nvSpPr>
          <p:cNvPr id="255" name="Google Shape;255;p7"/>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dirty="0">
                <a:solidFill>
                  <a:schemeClr val="accent4"/>
                </a:solidFill>
                <a:latin typeface="Arial"/>
                <a:ea typeface="Arial"/>
                <a:cs typeface="Arial"/>
                <a:sym typeface="Arial"/>
              </a:rPr>
              <a:t>DEVOPS TO DEVSECOPS ROAD MAP</a:t>
            </a:r>
            <a:endParaRPr dirty="0"/>
          </a:p>
        </p:txBody>
      </p:sp>
      <p:sp>
        <p:nvSpPr>
          <p:cNvPr id="256" name="Google Shape;256;p7"/>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57" name="Google Shape;257;p7" descr="A picture containing diagram&#10;&#10;Description automatically generated"/>
          <p:cNvPicPr preferRelativeResize="0"/>
          <p:nvPr/>
        </p:nvPicPr>
        <p:blipFill rotWithShape="1">
          <a:blip r:embed="rId3">
            <a:alphaModFix/>
          </a:blip>
          <a:srcRect/>
          <a:stretch/>
        </p:blipFill>
        <p:spPr>
          <a:xfrm>
            <a:off x="240892" y="1933161"/>
            <a:ext cx="5168581" cy="2526862"/>
          </a:xfrm>
          <a:prstGeom prst="rect">
            <a:avLst/>
          </a:prstGeom>
          <a:noFill/>
          <a:ln>
            <a:noFill/>
          </a:ln>
        </p:spPr>
      </p:pic>
      <p:sp>
        <p:nvSpPr>
          <p:cNvPr id="258" name="Google Shape;258;p7"/>
          <p:cNvSpPr/>
          <p:nvPr/>
        </p:nvSpPr>
        <p:spPr>
          <a:xfrm rot="-5400000">
            <a:off x="5764924" y="2849749"/>
            <a:ext cx="662152" cy="780393"/>
          </a:xfrm>
          <a:prstGeom prst="downArrow">
            <a:avLst>
              <a:gd name="adj1" fmla="val 50000"/>
              <a:gd name="adj2"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p7" descr="A picture containing diagram&#10;&#10;Description automatically generated"/>
          <p:cNvPicPr preferRelativeResize="0"/>
          <p:nvPr/>
        </p:nvPicPr>
        <p:blipFill rotWithShape="1">
          <a:blip r:embed="rId3">
            <a:alphaModFix amt="20000"/>
          </a:blip>
          <a:srcRect/>
          <a:stretch/>
        </p:blipFill>
        <p:spPr>
          <a:xfrm>
            <a:off x="6672163" y="1948927"/>
            <a:ext cx="5168581" cy="2526862"/>
          </a:xfrm>
          <a:prstGeom prst="rect">
            <a:avLst/>
          </a:prstGeom>
          <a:noFill/>
          <a:ln>
            <a:noFill/>
          </a:ln>
        </p:spPr>
      </p:pic>
      <p:sp>
        <p:nvSpPr>
          <p:cNvPr id="260" name="Google Shape;260;p7"/>
          <p:cNvSpPr txBox="1"/>
          <p:nvPr/>
        </p:nvSpPr>
        <p:spPr>
          <a:xfrm>
            <a:off x="625366" y="2886002"/>
            <a:ext cx="176573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Black"/>
                <a:ea typeface="Arial Black"/>
                <a:cs typeface="Arial Black"/>
                <a:sym typeface="Arial Black"/>
              </a:rPr>
              <a:t>DEV</a:t>
            </a:r>
            <a:endParaRPr sz="1400" b="0" i="0" u="none" strike="noStrike" cap="none">
              <a:solidFill>
                <a:srgbClr val="000000"/>
              </a:solidFill>
              <a:latin typeface="Arial"/>
              <a:ea typeface="Arial"/>
              <a:cs typeface="Arial"/>
              <a:sym typeface="Arial"/>
            </a:endParaRPr>
          </a:p>
        </p:txBody>
      </p:sp>
      <p:sp>
        <p:nvSpPr>
          <p:cNvPr id="261" name="Google Shape;261;p7"/>
          <p:cNvSpPr txBox="1"/>
          <p:nvPr/>
        </p:nvSpPr>
        <p:spPr>
          <a:xfrm>
            <a:off x="3203861" y="2904204"/>
            <a:ext cx="176573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Black"/>
                <a:ea typeface="Arial Black"/>
                <a:cs typeface="Arial Black"/>
                <a:sym typeface="Arial Black"/>
              </a:rPr>
              <a:t>OPS</a:t>
            </a:r>
            <a:endParaRPr sz="1400" b="0" i="0" u="none" strike="noStrike" cap="none">
              <a:solidFill>
                <a:srgbClr val="000000"/>
              </a:solidFill>
              <a:latin typeface="Arial"/>
              <a:ea typeface="Arial"/>
              <a:cs typeface="Arial"/>
              <a:sym typeface="Arial"/>
            </a:endParaRPr>
          </a:p>
        </p:txBody>
      </p:sp>
      <p:sp>
        <p:nvSpPr>
          <p:cNvPr id="262" name="Google Shape;262;p7"/>
          <p:cNvSpPr txBox="1"/>
          <p:nvPr/>
        </p:nvSpPr>
        <p:spPr>
          <a:xfrm>
            <a:off x="6835588" y="2904204"/>
            <a:ext cx="176573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Black"/>
                <a:ea typeface="Arial Black"/>
                <a:cs typeface="Arial Black"/>
                <a:sym typeface="Arial Black"/>
              </a:rPr>
              <a:t>DEV</a:t>
            </a:r>
            <a:endParaRPr sz="1400" b="0" i="0" u="none" strike="noStrike" cap="none">
              <a:solidFill>
                <a:srgbClr val="000000"/>
              </a:solidFill>
              <a:latin typeface="Arial"/>
              <a:ea typeface="Arial"/>
              <a:cs typeface="Arial"/>
              <a:sym typeface="Arial"/>
            </a:endParaRPr>
          </a:p>
        </p:txBody>
      </p:sp>
      <p:sp>
        <p:nvSpPr>
          <p:cNvPr id="263" name="Google Shape;263;p7"/>
          <p:cNvSpPr txBox="1"/>
          <p:nvPr/>
        </p:nvSpPr>
        <p:spPr>
          <a:xfrm>
            <a:off x="9935335" y="2873025"/>
            <a:ext cx="176573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Black"/>
                <a:ea typeface="Arial Black"/>
                <a:cs typeface="Arial Black"/>
                <a:sym typeface="Arial Black"/>
              </a:rPr>
              <a:t>OPS</a:t>
            </a:r>
            <a:endParaRPr sz="1400" b="0" i="0" u="none" strike="noStrike" cap="none">
              <a:solidFill>
                <a:srgbClr val="000000"/>
              </a:solidFill>
              <a:latin typeface="Arial"/>
              <a:ea typeface="Arial"/>
              <a:cs typeface="Arial"/>
              <a:sym typeface="Arial"/>
            </a:endParaRPr>
          </a:p>
        </p:txBody>
      </p:sp>
      <p:pic>
        <p:nvPicPr>
          <p:cNvPr id="264" name="Google Shape;264;p7"/>
          <p:cNvPicPr preferRelativeResize="0"/>
          <p:nvPr/>
        </p:nvPicPr>
        <p:blipFill rotWithShape="1">
          <a:blip r:embed="rId4">
            <a:alphaModFix/>
          </a:blip>
          <a:srcRect/>
          <a:stretch/>
        </p:blipFill>
        <p:spPr>
          <a:xfrm>
            <a:off x="8155925" y="2028347"/>
            <a:ext cx="2209721" cy="2124234"/>
          </a:xfrm>
          <a:prstGeom prst="rect">
            <a:avLst/>
          </a:prstGeom>
          <a:noFill/>
          <a:ln>
            <a:noFill/>
          </a:ln>
        </p:spPr>
      </p:pic>
      <p:sp>
        <p:nvSpPr>
          <p:cNvPr id="265" name="Google Shape;265;p7"/>
          <p:cNvSpPr txBox="1"/>
          <p:nvPr/>
        </p:nvSpPr>
        <p:spPr>
          <a:xfrm>
            <a:off x="8407447" y="2909466"/>
            <a:ext cx="176573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accent5"/>
                </a:solidFill>
                <a:latin typeface="Arial Black"/>
                <a:ea typeface="Arial Black"/>
                <a:cs typeface="Arial Black"/>
                <a:sym typeface="Arial Black"/>
              </a:rPr>
              <a:t>SEC</a:t>
            </a:r>
            <a:endParaRPr sz="1400" b="0" i="0" u="none" strike="noStrike" cap="none">
              <a:solidFill>
                <a:schemeClr val="accent5"/>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0"/>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Special Security Considerations for Code</a:t>
            </a:r>
            <a:endParaRPr/>
          </a:p>
        </p:txBody>
      </p:sp>
      <p:sp>
        <p:nvSpPr>
          <p:cNvPr id="277" name="Google Shape;277;p10"/>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dirty="0">
                <a:solidFill>
                  <a:schemeClr val="accent4"/>
                </a:solidFill>
                <a:latin typeface="Arial"/>
                <a:ea typeface="Arial"/>
                <a:cs typeface="Arial"/>
                <a:sym typeface="Arial"/>
              </a:rPr>
              <a:t>DEVOPS TO DEVSECOPS ROAD MAP</a:t>
            </a:r>
            <a:endParaRPr dirty="0"/>
          </a:p>
        </p:txBody>
      </p:sp>
      <p:sp>
        <p:nvSpPr>
          <p:cNvPr id="278" name="Google Shape;278;p10"/>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279" name="Google Shape;279;p10"/>
          <p:cNvSpPr/>
          <p:nvPr/>
        </p:nvSpPr>
        <p:spPr>
          <a:xfrm>
            <a:off x="646382" y="1488056"/>
            <a:ext cx="3864634" cy="388188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0" name="Google Shape;280;p10" descr="Laptop with solid fill"/>
          <p:cNvPicPr preferRelativeResize="0"/>
          <p:nvPr/>
        </p:nvPicPr>
        <p:blipFill rotWithShape="1">
          <a:blip r:embed="rId3">
            <a:alphaModFix/>
          </a:blip>
          <a:srcRect/>
          <a:stretch/>
        </p:blipFill>
        <p:spPr>
          <a:xfrm>
            <a:off x="1505763" y="2272165"/>
            <a:ext cx="2090468" cy="2090468"/>
          </a:xfrm>
          <a:prstGeom prst="rect">
            <a:avLst/>
          </a:prstGeom>
          <a:noFill/>
          <a:ln>
            <a:noFill/>
          </a:ln>
        </p:spPr>
      </p:pic>
      <p:pic>
        <p:nvPicPr>
          <p:cNvPr id="281" name="Google Shape;281;p10" descr="Lock with solid fill"/>
          <p:cNvPicPr preferRelativeResize="0"/>
          <p:nvPr/>
        </p:nvPicPr>
        <p:blipFill rotWithShape="1">
          <a:blip r:embed="rId4">
            <a:alphaModFix/>
          </a:blip>
          <a:srcRect/>
          <a:stretch/>
        </p:blipFill>
        <p:spPr>
          <a:xfrm>
            <a:off x="2187430" y="2823656"/>
            <a:ext cx="727133" cy="727133"/>
          </a:xfrm>
          <a:prstGeom prst="rect">
            <a:avLst/>
          </a:prstGeom>
          <a:noFill/>
          <a:ln>
            <a:noFill/>
          </a:ln>
        </p:spPr>
      </p:pic>
      <p:sp>
        <p:nvSpPr>
          <p:cNvPr id="282" name="Google Shape;282;p10"/>
          <p:cNvSpPr txBox="1"/>
          <p:nvPr/>
        </p:nvSpPr>
        <p:spPr>
          <a:xfrm>
            <a:off x="5084614" y="1765278"/>
            <a:ext cx="5934973"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2400" b="1" i="0" u="none" strike="noStrike" cap="none">
                <a:solidFill>
                  <a:schemeClr val="accent4"/>
                </a:solidFill>
                <a:latin typeface="Arial"/>
                <a:ea typeface="Arial"/>
                <a:cs typeface="Arial"/>
                <a:sym typeface="Arial"/>
              </a:rPr>
              <a:t>Static Analysis </a:t>
            </a:r>
            <a:r>
              <a:rPr lang="en-US" sz="2400" b="0" i="0" u="none" strike="noStrike" cap="none">
                <a:solidFill>
                  <a:schemeClr val="dk1"/>
                </a:solidFill>
                <a:latin typeface="Arial"/>
                <a:ea typeface="Arial"/>
                <a:cs typeface="Arial"/>
                <a:sym typeface="Arial"/>
              </a:rPr>
              <a:t>is inadequate. </a:t>
            </a:r>
            <a:endParaRPr sz="1400" b="0" i="0" u="none" strike="noStrike" cap="none">
              <a:solidFill>
                <a:srgbClr val="000000"/>
              </a:solidFill>
              <a:latin typeface="Arial"/>
              <a:ea typeface="Arial"/>
              <a:cs typeface="Arial"/>
              <a:sym typeface="Arial"/>
            </a:endParaRPr>
          </a:p>
        </p:txBody>
      </p:sp>
      <p:sp>
        <p:nvSpPr>
          <p:cNvPr id="283" name="Google Shape;283;p10"/>
          <p:cNvSpPr txBox="1"/>
          <p:nvPr/>
        </p:nvSpPr>
        <p:spPr>
          <a:xfrm>
            <a:off x="5491325" y="3073243"/>
            <a:ext cx="641589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4"/>
                </a:solidFill>
                <a:latin typeface="Arial"/>
                <a:ea typeface="Arial"/>
                <a:cs typeface="Arial"/>
                <a:sym typeface="Arial"/>
              </a:rPr>
              <a:t>DAST </a:t>
            </a:r>
            <a:r>
              <a:rPr lang="en-US" sz="2400" b="0" i="0" u="none" strike="noStrike" cap="none">
                <a:solidFill>
                  <a:schemeClr val="dk1"/>
                </a:solidFill>
                <a:latin typeface="Arial"/>
                <a:ea typeface="Arial"/>
                <a:cs typeface="Arial"/>
                <a:sym typeface="Arial"/>
              </a:rPr>
              <a:t>Dynamic Application Security Testing</a:t>
            </a:r>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(provides attacker’s view).</a:t>
            </a:r>
            <a:endParaRPr sz="1400" b="0" i="0" u="none" strike="noStrike" cap="none">
              <a:solidFill>
                <a:srgbClr val="000000"/>
              </a:solidFill>
              <a:latin typeface="Arial"/>
              <a:ea typeface="Arial"/>
              <a:cs typeface="Arial"/>
              <a:sym typeface="Arial"/>
            </a:endParaRPr>
          </a:p>
        </p:txBody>
      </p:sp>
      <p:sp>
        <p:nvSpPr>
          <p:cNvPr id="284" name="Google Shape;284;p10"/>
          <p:cNvSpPr txBox="1"/>
          <p:nvPr/>
        </p:nvSpPr>
        <p:spPr>
          <a:xfrm>
            <a:off x="5084238" y="4809969"/>
            <a:ext cx="6502400"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DAST fits into the </a:t>
            </a:r>
            <a:r>
              <a:rPr lang="en-US" sz="2400" b="1" i="0" u="none" strike="noStrike" cap="none">
                <a:solidFill>
                  <a:schemeClr val="accent4"/>
                </a:solidFill>
                <a:latin typeface="Arial"/>
                <a:ea typeface="Arial"/>
                <a:cs typeface="Arial"/>
                <a:sym typeface="Arial"/>
              </a:rPr>
              <a:t>Integration Testing Phase.</a:t>
            </a:r>
            <a:endParaRPr sz="1400" b="0" i="0" u="none" strike="noStrike" cap="none">
              <a:solidFill>
                <a:srgbClr val="000000"/>
              </a:solidFill>
              <a:latin typeface="Arial"/>
              <a:ea typeface="Arial"/>
              <a:cs typeface="Arial"/>
              <a:sym typeface="Arial"/>
            </a:endParaRPr>
          </a:p>
        </p:txBody>
      </p:sp>
      <p:pic>
        <p:nvPicPr>
          <p:cNvPr id="285" name="Google Shape;285;p10"/>
          <p:cNvPicPr preferRelativeResize="0"/>
          <p:nvPr/>
        </p:nvPicPr>
        <p:blipFill rotWithShape="1">
          <a:blip r:embed="rId5">
            <a:alphaModFix/>
          </a:blip>
          <a:srcRect/>
          <a:stretch/>
        </p:blipFill>
        <p:spPr>
          <a:xfrm>
            <a:off x="4337701" y="1668492"/>
            <a:ext cx="1056068" cy="3657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3"/>
          <p:cNvSpPr txBox="1">
            <a:spLocks noGrp="1"/>
          </p:cNvSpPr>
          <p:nvPr>
            <p:ph type="title"/>
          </p:nvPr>
        </p:nvSpPr>
        <p:spPr>
          <a:xfrm>
            <a:off x="580064" y="527957"/>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Adding DAST to Existing Pipeline</a:t>
            </a:r>
            <a:endParaRPr sz="2800">
              <a:latin typeface="Arial Black"/>
              <a:ea typeface="Arial Black"/>
              <a:cs typeface="Arial Black"/>
              <a:sym typeface="Arial Black"/>
            </a:endParaRPr>
          </a:p>
        </p:txBody>
      </p:sp>
      <p:sp>
        <p:nvSpPr>
          <p:cNvPr id="297" name="Google Shape;297;p33"/>
          <p:cNvSpPr txBox="1"/>
          <p:nvPr/>
        </p:nvSpPr>
        <p:spPr>
          <a:xfrm>
            <a:off x="609600" y="177163"/>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dirty="0">
                <a:solidFill>
                  <a:schemeClr val="accent4"/>
                </a:solidFill>
                <a:latin typeface="Arial"/>
                <a:ea typeface="Arial"/>
                <a:cs typeface="Arial"/>
                <a:sym typeface="Arial"/>
              </a:rPr>
              <a:t>DEVOPS TO DEVSECOPS ROAD MAP</a:t>
            </a:r>
            <a:endParaRPr dirty="0"/>
          </a:p>
        </p:txBody>
      </p:sp>
      <p:sp>
        <p:nvSpPr>
          <p:cNvPr id="298" name="Google Shape;298;p33"/>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grpSp>
        <p:nvGrpSpPr>
          <p:cNvPr id="304" name="Google Shape;304;p33"/>
          <p:cNvGrpSpPr/>
          <p:nvPr/>
        </p:nvGrpSpPr>
        <p:grpSpPr>
          <a:xfrm>
            <a:off x="5164108" y="1325814"/>
            <a:ext cx="1661532" cy="1661532"/>
            <a:chOff x="5118410" y="1360673"/>
            <a:chExt cx="1661532" cy="1661532"/>
          </a:xfrm>
        </p:grpSpPr>
        <p:sp>
          <p:nvSpPr>
            <p:cNvPr id="305" name="Google Shape;305;p33"/>
            <p:cNvSpPr/>
            <p:nvPr/>
          </p:nvSpPr>
          <p:spPr>
            <a:xfrm>
              <a:off x="5118410" y="1360673"/>
              <a:ext cx="1661532" cy="1661532"/>
            </a:xfrm>
            <a:prstGeom prst="ellipse">
              <a:avLst/>
            </a:prstGeom>
            <a:solidFill>
              <a:schemeClr val="lt1"/>
            </a:solidFill>
            <a:ln w="635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6" name="Google Shape;306;p33" descr="A cartoon of a person&#10;&#10;Description automatically generated with low confidence"/>
            <p:cNvPicPr preferRelativeResize="0"/>
            <p:nvPr/>
          </p:nvPicPr>
          <p:blipFill rotWithShape="1">
            <a:blip r:embed="rId3">
              <a:alphaModFix/>
            </a:blip>
            <a:srcRect/>
            <a:stretch/>
          </p:blipFill>
          <p:spPr>
            <a:xfrm>
              <a:off x="5486400" y="1568347"/>
              <a:ext cx="886835" cy="1203427"/>
            </a:xfrm>
            <a:prstGeom prst="rect">
              <a:avLst/>
            </a:prstGeom>
            <a:noFill/>
            <a:ln>
              <a:noFill/>
            </a:ln>
          </p:spPr>
        </p:pic>
      </p:grpSp>
      <p:cxnSp>
        <p:nvCxnSpPr>
          <p:cNvPr id="307" name="Google Shape;307;p33"/>
          <p:cNvCxnSpPr>
            <a:endCxn id="308" idx="6"/>
          </p:cNvCxnSpPr>
          <p:nvPr/>
        </p:nvCxnSpPr>
        <p:spPr>
          <a:xfrm>
            <a:off x="2371735" y="3435609"/>
            <a:ext cx="7641300" cy="14400"/>
          </a:xfrm>
          <a:prstGeom prst="straightConnector1">
            <a:avLst/>
          </a:prstGeom>
          <a:noFill/>
          <a:ln w="53975" cap="flat" cmpd="sng">
            <a:solidFill>
              <a:schemeClr val="accent5"/>
            </a:solidFill>
            <a:prstDash val="solid"/>
            <a:round/>
            <a:headEnd type="none" w="sm" len="sm"/>
            <a:tailEnd type="none" w="sm" len="sm"/>
          </a:ln>
        </p:spPr>
      </p:cxnSp>
      <p:grpSp>
        <p:nvGrpSpPr>
          <p:cNvPr id="309" name="Google Shape;309;p33"/>
          <p:cNvGrpSpPr/>
          <p:nvPr/>
        </p:nvGrpSpPr>
        <p:grpSpPr>
          <a:xfrm>
            <a:off x="1686487" y="3264274"/>
            <a:ext cx="1309008" cy="2032836"/>
            <a:chOff x="686359" y="3264274"/>
            <a:chExt cx="1309008" cy="2032836"/>
          </a:xfrm>
        </p:grpSpPr>
        <p:sp>
          <p:nvSpPr>
            <p:cNvPr id="310" name="Google Shape;310;p33"/>
            <p:cNvSpPr/>
            <p:nvPr/>
          </p:nvSpPr>
          <p:spPr>
            <a:xfrm>
              <a:off x="1213645" y="3264274"/>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11" name="Google Shape;311;p33"/>
            <p:cNvGrpSpPr/>
            <p:nvPr/>
          </p:nvGrpSpPr>
          <p:grpSpPr>
            <a:xfrm>
              <a:off x="686359" y="3812506"/>
              <a:ext cx="1309008" cy="1484604"/>
              <a:chOff x="686359" y="3812506"/>
              <a:chExt cx="1309008" cy="1484604"/>
            </a:xfrm>
          </p:grpSpPr>
          <p:sp>
            <p:nvSpPr>
              <p:cNvPr id="312" name="Google Shape;312;p33"/>
              <p:cNvSpPr/>
              <p:nvPr/>
            </p:nvSpPr>
            <p:spPr>
              <a:xfrm>
                <a:off x="824594" y="3812506"/>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13" name="Google Shape;313;p33"/>
              <p:cNvGrpSpPr/>
              <p:nvPr/>
            </p:nvGrpSpPr>
            <p:grpSpPr>
              <a:xfrm>
                <a:off x="988375" y="3987633"/>
                <a:ext cx="745881" cy="756193"/>
                <a:chOff x="10558667" y="1936955"/>
                <a:chExt cx="914400" cy="914400"/>
              </a:xfrm>
            </p:grpSpPr>
            <p:pic>
              <p:nvPicPr>
                <p:cNvPr id="314" name="Google Shape;314;p33" descr="Browser window with solid fill"/>
                <p:cNvPicPr preferRelativeResize="0"/>
                <p:nvPr/>
              </p:nvPicPr>
              <p:blipFill rotWithShape="1">
                <a:blip r:embed="rId4">
                  <a:alphaModFix/>
                </a:blip>
                <a:srcRect/>
                <a:stretch/>
              </p:blipFill>
              <p:spPr>
                <a:xfrm>
                  <a:off x="10558667" y="1936955"/>
                  <a:ext cx="914400" cy="914400"/>
                </a:xfrm>
                <a:prstGeom prst="rect">
                  <a:avLst/>
                </a:prstGeom>
                <a:noFill/>
                <a:ln>
                  <a:noFill/>
                </a:ln>
              </p:spPr>
            </p:pic>
            <p:sp>
              <p:nvSpPr>
                <p:cNvPr id="315" name="Google Shape;315;p33"/>
                <p:cNvSpPr/>
                <p:nvPr/>
              </p:nvSpPr>
              <p:spPr>
                <a:xfrm>
                  <a:off x="10816913" y="2394027"/>
                  <a:ext cx="82296" cy="82296"/>
                </a:xfrm>
                <a:prstGeom prst="ellipse">
                  <a:avLst/>
                </a:prstGeom>
                <a:solidFill>
                  <a:schemeClr val="dk2"/>
                </a:solidFill>
                <a:ln w="25400" cap="flat" cmpd="sng">
                  <a:solidFill>
                    <a:srgbClr val="797B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6" name="Google Shape;316;p33"/>
                <p:cNvSpPr/>
                <p:nvPr/>
              </p:nvSpPr>
              <p:spPr>
                <a:xfrm>
                  <a:off x="10969313" y="2395353"/>
                  <a:ext cx="82296" cy="82296"/>
                </a:xfrm>
                <a:prstGeom prst="ellipse">
                  <a:avLst/>
                </a:prstGeom>
                <a:solidFill>
                  <a:schemeClr val="dk2"/>
                </a:solidFill>
                <a:ln w="25400" cap="flat" cmpd="sng">
                  <a:solidFill>
                    <a:srgbClr val="797B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7" name="Google Shape;317;p33"/>
                <p:cNvSpPr/>
                <p:nvPr/>
              </p:nvSpPr>
              <p:spPr>
                <a:xfrm>
                  <a:off x="11121713" y="2396678"/>
                  <a:ext cx="82296" cy="82296"/>
                </a:xfrm>
                <a:prstGeom prst="ellipse">
                  <a:avLst/>
                </a:prstGeom>
                <a:solidFill>
                  <a:schemeClr val="dk2"/>
                </a:solidFill>
                <a:ln w="25400" cap="flat" cmpd="sng">
                  <a:solidFill>
                    <a:srgbClr val="797B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18" name="Google Shape;318;p33"/>
              <p:cNvSpPr txBox="1"/>
              <p:nvPr/>
            </p:nvSpPr>
            <p:spPr>
              <a:xfrm>
                <a:off x="686359" y="4989333"/>
                <a:ext cx="130900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CHECKOUT</a:t>
                </a:r>
                <a:endParaRPr/>
              </a:p>
            </p:txBody>
          </p:sp>
        </p:grpSp>
      </p:grpSp>
      <p:grpSp>
        <p:nvGrpSpPr>
          <p:cNvPr id="319" name="Google Shape;319;p33"/>
          <p:cNvGrpSpPr/>
          <p:nvPr/>
        </p:nvGrpSpPr>
        <p:grpSpPr>
          <a:xfrm>
            <a:off x="3502862" y="3292848"/>
            <a:ext cx="1309008" cy="1989100"/>
            <a:chOff x="2502734" y="3292848"/>
            <a:chExt cx="1309008" cy="1989100"/>
          </a:xfrm>
        </p:grpSpPr>
        <p:sp>
          <p:nvSpPr>
            <p:cNvPr id="320" name="Google Shape;320;p33"/>
            <p:cNvSpPr/>
            <p:nvPr/>
          </p:nvSpPr>
          <p:spPr>
            <a:xfrm>
              <a:off x="3009112" y="3292848"/>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21" name="Google Shape;321;p33"/>
            <p:cNvGrpSpPr/>
            <p:nvPr/>
          </p:nvGrpSpPr>
          <p:grpSpPr>
            <a:xfrm>
              <a:off x="2502734" y="3812505"/>
              <a:ext cx="1309008" cy="1469443"/>
              <a:chOff x="2532714" y="3812505"/>
              <a:chExt cx="1309008" cy="1469443"/>
            </a:xfrm>
          </p:grpSpPr>
          <p:sp>
            <p:nvSpPr>
              <p:cNvPr id="322" name="Google Shape;322;p33"/>
              <p:cNvSpPr/>
              <p:nvPr/>
            </p:nvSpPr>
            <p:spPr>
              <a:xfrm>
                <a:off x="2620061" y="3812505"/>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23" name="Google Shape;323;p33" descr="Blog with solid fill"/>
              <p:cNvPicPr preferRelativeResize="0"/>
              <p:nvPr/>
            </p:nvPicPr>
            <p:blipFill rotWithShape="1">
              <a:blip r:embed="rId5">
                <a:alphaModFix/>
              </a:blip>
              <a:srcRect/>
              <a:stretch/>
            </p:blipFill>
            <p:spPr>
              <a:xfrm>
                <a:off x="2824809" y="3996430"/>
                <a:ext cx="724818" cy="724818"/>
              </a:xfrm>
              <a:prstGeom prst="rect">
                <a:avLst/>
              </a:prstGeom>
              <a:noFill/>
              <a:ln>
                <a:noFill/>
              </a:ln>
            </p:spPr>
          </p:pic>
          <p:sp>
            <p:nvSpPr>
              <p:cNvPr id="324" name="Google Shape;324;p33"/>
              <p:cNvSpPr txBox="1"/>
              <p:nvPr/>
            </p:nvSpPr>
            <p:spPr>
              <a:xfrm>
                <a:off x="2532714" y="4974171"/>
                <a:ext cx="130900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BUILD</a:t>
                </a:r>
                <a:endParaRPr/>
              </a:p>
            </p:txBody>
          </p:sp>
        </p:grpSp>
      </p:grpSp>
      <p:grpSp>
        <p:nvGrpSpPr>
          <p:cNvPr id="325" name="Google Shape;325;p33"/>
          <p:cNvGrpSpPr/>
          <p:nvPr/>
        </p:nvGrpSpPr>
        <p:grpSpPr>
          <a:xfrm>
            <a:off x="5159496" y="3292847"/>
            <a:ext cx="1703552" cy="2200933"/>
            <a:chOff x="4159368" y="3292847"/>
            <a:chExt cx="1703552" cy="2200933"/>
          </a:xfrm>
        </p:grpSpPr>
        <p:sp>
          <p:nvSpPr>
            <p:cNvPr id="326" name="Google Shape;326;p33"/>
            <p:cNvSpPr/>
            <p:nvPr/>
          </p:nvSpPr>
          <p:spPr>
            <a:xfrm>
              <a:off x="4880778" y="3292847"/>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27" name="Google Shape;327;p33"/>
            <p:cNvGrpSpPr/>
            <p:nvPr/>
          </p:nvGrpSpPr>
          <p:grpSpPr>
            <a:xfrm>
              <a:off x="4159368" y="3819478"/>
              <a:ext cx="1703552" cy="1674302"/>
              <a:chOff x="4159368" y="3819478"/>
              <a:chExt cx="1703552" cy="1674302"/>
            </a:xfrm>
          </p:grpSpPr>
          <p:sp>
            <p:nvSpPr>
              <p:cNvPr id="328" name="Google Shape;328;p33"/>
              <p:cNvSpPr/>
              <p:nvPr/>
            </p:nvSpPr>
            <p:spPr>
              <a:xfrm>
                <a:off x="4491727" y="3819478"/>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29" name="Google Shape;329;p33"/>
              <p:cNvGrpSpPr/>
              <p:nvPr/>
            </p:nvGrpSpPr>
            <p:grpSpPr>
              <a:xfrm>
                <a:off x="4159368" y="3907952"/>
                <a:ext cx="1703552" cy="1585828"/>
                <a:chOff x="4159368" y="3907952"/>
                <a:chExt cx="1703552" cy="1585828"/>
              </a:xfrm>
            </p:grpSpPr>
            <p:grpSp>
              <p:nvGrpSpPr>
                <p:cNvPr id="330" name="Google Shape;330;p33"/>
                <p:cNvGrpSpPr/>
                <p:nvPr/>
              </p:nvGrpSpPr>
              <p:grpSpPr>
                <a:xfrm>
                  <a:off x="4571387" y="3907952"/>
                  <a:ext cx="951131" cy="901770"/>
                  <a:chOff x="10864836" y="2404385"/>
                  <a:chExt cx="1115579" cy="1115579"/>
                </a:xfrm>
              </p:grpSpPr>
              <p:pic>
                <p:nvPicPr>
                  <p:cNvPr id="331" name="Google Shape;331;p33" descr="Single gear with solid fill"/>
                  <p:cNvPicPr preferRelativeResize="0"/>
                  <p:nvPr/>
                </p:nvPicPr>
                <p:blipFill rotWithShape="1">
                  <a:blip r:embed="rId6">
                    <a:alphaModFix/>
                  </a:blip>
                  <a:srcRect/>
                  <a:stretch/>
                </p:blipFill>
                <p:spPr>
                  <a:xfrm>
                    <a:off x="10864836" y="2404385"/>
                    <a:ext cx="1115579" cy="1115579"/>
                  </a:xfrm>
                  <a:prstGeom prst="rect">
                    <a:avLst/>
                  </a:prstGeom>
                  <a:noFill/>
                  <a:ln>
                    <a:noFill/>
                  </a:ln>
                </p:spPr>
              </p:pic>
              <p:pic>
                <p:nvPicPr>
                  <p:cNvPr id="332" name="Google Shape;332;p33" descr="Badge Tick with solid fill"/>
                  <p:cNvPicPr preferRelativeResize="0"/>
                  <p:nvPr/>
                </p:nvPicPr>
                <p:blipFill rotWithShape="1">
                  <a:blip r:embed="rId7">
                    <a:alphaModFix/>
                  </a:blip>
                  <a:srcRect/>
                  <a:stretch/>
                </p:blipFill>
                <p:spPr>
                  <a:xfrm>
                    <a:off x="11050268" y="2613050"/>
                    <a:ext cx="718365" cy="718365"/>
                  </a:xfrm>
                  <a:prstGeom prst="rect">
                    <a:avLst/>
                  </a:prstGeom>
                  <a:noFill/>
                  <a:ln>
                    <a:noFill/>
                  </a:ln>
                </p:spPr>
              </p:pic>
            </p:grpSp>
            <p:sp>
              <p:nvSpPr>
                <p:cNvPr id="333" name="Google Shape;333;p33"/>
                <p:cNvSpPr txBox="1"/>
                <p:nvPr/>
              </p:nvSpPr>
              <p:spPr>
                <a:xfrm>
                  <a:off x="4159368" y="4970560"/>
                  <a:ext cx="170355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FUNCTIONAL TEST</a:t>
                  </a:r>
                  <a:endParaRPr/>
                </a:p>
              </p:txBody>
            </p:sp>
          </p:grpSp>
        </p:grpSp>
      </p:grpSp>
      <p:grpSp>
        <p:nvGrpSpPr>
          <p:cNvPr id="334" name="Google Shape;334;p33"/>
          <p:cNvGrpSpPr/>
          <p:nvPr/>
        </p:nvGrpSpPr>
        <p:grpSpPr>
          <a:xfrm>
            <a:off x="7272390" y="3292846"/>
            <a:ext cx="1309008" cy="1998408"/>
            <a:chOff x="6272262" y="3292846"/>
            <a:chExt cx="1309008" cy="1998408"/>
          </a:xfrm>
        </p:grpSpPr>
        <p:sp>
          <p:nvSpPr>
            <p:cNvPr id="335" name="Google Shape;335;p33"/>
            <p:cNvSpPr/>
            <p:nvPr/>
          </p:nvSpPr>
          <p:spPr>
            <a:xfrm>
              <a:off x="6775945" y="3292846"/>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36" name="Google Shape;336;p33"/>
            <p:cNvGrpSpPr/>
            <p:nvPr/>
          </p:nvGrpSpPr>
          <p:grpSpPr>
            <a:xfrm>
              <a:off x="6272262" y="3819478"/>
              <a:ext cx="1309008" cy="1471776"/>
              <a:chOff x="6272262" y="3819478"/>
              <a:chExt cx="1309008" cy="1471776"/>
            </a:xfrm>
          </p:grpSpPr>
          <p:grpSp>
            <p:nvGrpSpPr>
              <p:cNvPr id="337" name="Google Shape;337;p33"/>
              <p:cNvGrpSpPr/>
              <p:nvPr/>
            </p:nvGrpSpPr>
            <p:grpSpPr>
              <a:xfrm>
                <a:off x="6637597" y="4115747"/>
                <a:ext cx="578337" cy="522703"/>
                <a:chOff x="8273177" y="1094200"/>
                <a:chExt cx="578337" cy="522703"/>
              </a:xfrm>
            </p:grpSpPr>
            <p:sp>
              <p:nvSpPr>
                <p:cNvPr id="338" name="Google Shape;338;p33"/>
                <p:cNvSpPr/>
                <p:nvPr/>
              </p:nvSpPr>
              <p:spPr>
                <a:xfrm>
                  <a:off x="8273177" y="1094200"/>
                  <a:ext cx="183764" cy="18518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9" name="Google Shape;339;p33"/>
                <p:cNvSpPr/>
                <p:nvPr/>
              </p:nvSpPr>
              <p:spPr>
                <a:xfrm>
                  <a:off x="8667750" y="1094200"/>
                  <a:ext cx="183764" cy="18518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0" name="Google Shape;340;p33"/>
                <p:cNvSpPr/>
                <p:nvPr/>
              </p:nvSpPr>
              <p:spPr>
                <a:xfrm>
                  <a:off x="8273177" y="1431718"/>
                  <a:ext cx="183764" cy="18518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1" name="Google Shape;341;p33"/>
                <p:cNvSpPr/>
                <p:nvPr/>
              </p:nvSpPr>
              <p:spPr>
                <a:xfrm>
                  <a:off x="8667750" y="1431718"/>
                  <a:ext cx="183764" cy="18518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2" name="Google Shape;342;p33"/>
                <p:cNvSpPr/>
                <p:nvPr/>
              </p:nvSpPr>
              <p:spPr>
                <a:xfrm>
                  <a:off x="8472016" y="1141850"/>
                  <a:ext cx="195734" cy="78499"/>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3" name="Google Shape;343;p33"/>
                <p:cNvSpPr/>
                <p:nvPr/>
              </p:nvSpPr>
              <p:spPr>
                <a:xfrm>
                  <a:off x="8472016" y="1482210"/>
                  <a:ext cx="195734" cy="78499"/>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33"/>
                <p:cNvSpPr/>
                <p:nvPr/>
              </p:nvSpPr>
              <p:spPr>
                <a:xfrm flipH="1">
                  <a:off x="8334375" y="1296576"/>
                  <a:ext cx="417648" cy="114300"/>
                </a:xfrm>
                <a:prstGeom prst="bentUpArrow">
                  <a:avLst>
                    <a:gd name="adj1" fmla="val 25000"/>
                    <a:gd name="adj2" fmla="val 25000"/>
                    <a:gd name="adj3" fmla="val 25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45" name="Google Shape;345;p33"/>
                <p:cNvCxnSpPr/>
                <p:nvPr/>
              </p:nvCxnSpPr>
              <p:spPr>
                <a:xfrm>
                  <a:off x="8735348" y="1385521"/>
                  <a:ext cx="45028" cy="55032"/>
                </a:xfrm>
                <a:prstGeom prst="straightConnector1">
                  <a:avLst/>
                </a:prstGeom>
                <a:noFill/>
                <a:ln w="22225" cap="flat" cmpd="sng">
                  <a:solidFill>
                    <a:schemeClr val="dk2"/>
                  </a:solidFill>
                  <a:prstDash val="solid"/>
                  <a:round/>
                  <a:headEnd type="none" w="sm" len="sm"/>
                  <a:tailEnd type="none" w="sm" len="sm"/>
                </a:ln>
              </p:spPr>
            </p:cxnSp>
          </p:grpSp>
          <p:sp>
            <p:nvSpPr>
              <p:cNvPr id="346" name="Google Shape;346;p33"/>
              <p:cNvSpPr/>
              <p:nvPr/>
            </p:nvSpPr>
            <p:spPr>
              <a:xfrm>
                <a:off x="6379759" y="3819478"/>
                <a:ext cx="1094014" cy="1092665"/>
              </a:xfrm>
              <a:prstGeom prst="ellipse">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7" name="Google Shape;347;p33"/>
              <p:cNvSpPr txBox="1"/>
              <p:nvPr/>
            </p:nvSpPr>
            <p:spPr>
              <a:xfrm>
                <a:off x="6272262" y="4983477"/>
                <a:ext cx="130900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STAGING</a:t>
                </a:r>
                <a:endParaRPr/>
              </a:p>
            </p:txBody>
          </p:sp>
        </p:grpSp>
      </p:grpSp>
      <p:grpSp>
        <p:nvGrpSpPr>
          <p:cNvPr id="348" name="Google Shape;348;p33"/>
          <p:cNvGrpSpPr/>
          <p:nvPr/>
        </p:nvGrpSpPr>
        <p:grpSpPr>
          <a:xfrm>
            <a:off x="9118071" y="3292846"/>
            <a:ext cx="1456143" cy="2011904"/>
            <a:chOff x="9849191" y="3264273"/>
            <a:chExt cx="1456143" cy="2011904"/>
          </a:xfrm>
        </p:grpSpPr>
        <p:sp>
          <p:nvSpPr>
            <p:cNvPr id="308" name="Google Shape;308;p33"/>
            <p:cNvSpPr/>
            <p:nvPr/>
          </p:nvSpPr>
          <p:spPr>
            <a:xfrm>
              <a:off x="10428243" y="3264273"/>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49" name="Google Shape;349;p33"/>
            <p:cNvGrpSpPr/>
            <p:nvPr/>
          </p:nvGrpSpPr>
          <p:grpSpPr>
            <a:xfrm>
              <a:off x="9849191" y="3809835"/>
              <a:ext cx="1456143" cy="1466342"/>
              <a:chOff x="9827151" y="3816482"/>
              <a:chExt cx="1456143" cy="1466342"/>
            </a:xfrm>
          </p:grpSpPr>
          <p:sp>
            <p:nvSpPr>
              <p:cNvPr id="350" name="Google Shape;350;p33"/>
              <p:cNvSpPr/>
              <p:nvPr/>
            </p:nvSpPr>
            <p:spPr>
              <a:xfrm>
                <a:off x="10001691" y="3816482"/>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51" name="Google Shape;351;p33" descr="Monitor with solid fill"/>
              <p:cNvPicPr preferRelativeResize="0"/>
              <p:nvPr/>
            </p:nvPicPr>
            <p:blipFill rotWithShape="1">
              <a:blip r:embed="rId8">
                <a:alphaModFix/>
              </a:blip>
              <a:srcRect/>
              <a:stretch/>
            </p:blipFill>
            <p:spPr>
              <a:xfrm>
                <a:off x="10232728" y="4030256"/>
                <a:ext cx="666801" cy="697158"/>
              </a:xfrm>
              <a:prstGeom prst="rect">
                <a:avLst/>
              </a:prstGeom>
              <a:noFill/>
              <a:ln>
                <a:noFill/>
              </a:ln>
            </p:spPr>
          </p:pic>
          <p:pic>
            <p:nvPicPr>
              <p:cNvPr id="352" name="Google Shape;352;p33" descr="Gears with solid fill"/>
              <p:cNvPicPr preferRelativeResize="0"/>
              <p:nvPr/>
            </p:nvPicPr>
            <p:blipFill rotWithShape="1">
              <a:blip r:embed="rId9">
                <a:alphaModFix/>
              </a:blip>
              <a:srcRect/>
              <a:stretch/>
            </p:blipFill>
            <p:spPr>
              <a:xfrm>
                <a:off x="10421046" y="4162602"/>
                <a:ext cx="319237" cy="333771"/>
              </a:xfrm>
              <a:prstGeom prst="rect">
                <a:avLst/>
              </a:prstGeom>
              <a:noFill/>
              <a:ln>
                <a:noFill/>
              </a:ln>
            </p:spPr>
          </p:pic>
          <p:sp>
            <p:nvSpPr>
              <p:cNvPr id="353" name="Google Shape;353;p33"/>
              <p:cNvSpPr txBox="1"/>
              <p:nvPr/>
            </p:nvSpPr>
            <p:spPr>
              <a:xfrm>
                <a:off x="9827151" y="4975047"/>
                <a:ext cx="1456143"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PRODUCTION</a:t>
                </a: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4"/>
          <p:cNvSpPr txBox="1">
            <a:spLocks noGrp="1"/>
          </p:cNvSpPr>
          <p:nvPr>
            <p:ph type="title"/>
          </p:nvPr>
        </p:nvSpPr>
        <p:spPr>
          <a:xfrm>
            <a:off x="580064" y="527957"/>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Adding DAST to Existing Pipeline</a:t>
            </a:r>
            <a:endParaRPr sz="2800">
              <a:latin typeface="Arial Black"/>
              <a:ea typeface="Arial Black"/>
              <a:cs typeface="Arial Black"/>
              <a:sym typeface="Arial Black"/>
            </a:endParaRPr>
          </a:p>
        </p:txBody>
      </p:sp>
      <p:sp>
        <p:nvSpPr>
          <p:cNvPr id="360" name="Google Shape;360;p34"/>
          <p:cNvSpPr txBox="1"/>
          <p:nvPr/>
        </p:nvSpPr>
        <p:spPr>
          <a:xfrm>
            <a:off x="609600" y="177163"/>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dirty="0">
                <a:solidFill>
                  <a:schemeClr val="accent4"/>
                </a:solidFill>
                <a:latin typeface="Arial"/>
                <a:ea typeface="Arial"/>
                <a:cs typeface="Arial"/>
                <a:sym typeface="Arial"/>
              </a:rPr>
              <a:t>DEVOPS TO DEVSECOPS ROAD MAP</a:t>
            </a:r>
            <a:endParaRPr dirty="0"/>
          </a:p>
        </p:txBody>
      </p:sp>
      <p:sp>
        <p:nvSpPr>
          <p:cNvPr id="361" name="Google Shape;361;p34"/>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grpSp>
        <p:nvGrpSpPr>
          <p:cNvPr id="367" name="Google Shape;367;p34"/>
          <p:cNvGrpSpPr/>
          <p:nvPr/>
        </p:nvGrpSpPr>
        <p:grpSpPr>
          <a:xfrm>
            <a:off x="5265234" y="1426931"/>
            <a:ext cx="1661532" cy="1661532"/>
            <a:chOff x="5118410" y="1360673"/>
            <a:chExt cx="1661532" cy="1661532"/>
          </a:xfrm>
        </p:grpSpPr>
        <p:sp>
          <p:nvSpPr>
            <p:cNvPr id="368" name="Google Shape;368;p34"/>
            <p:cNvSpPr/>
            <p:nvPr/>
          </p:nvSpPr>
          <p:spPr>
            <a:xfrm>
              <a:off x="5118410" y="1360673"/>
              <a:ext cx="1661532" cy="1661532"/>
            </a:xfrm>
            <a:prstGeom prst="ellipse">
              <a:avLst/>
            </a:prstGeom>
            <a:solidFill>
              <a:schemeClr val="lt1"/>
            </a:solidFill>
            <a:ln w="635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69" name="Google Shape;369;p34" descr="A cartoon of a person&#10;&#10;Description automatically generated with low confidence"/>
            <p:cNvPicPr preferRelativeResize="0"/>
            <p:nvPr/>
          </p:nvPicPr>
          <p:blipFill rotWithShape="1">
            <a:blip r:embed="rId3">
              <a:alphaModFix/>
            </a:blip>
            <a:srcRect/>
            <a:stretch/>
          </p:blipFill>
          <p:spPr>
            <a:xfrm>
              <a:off x="5486400" y="1568347"/>
              <a:ext cx="886835" cy="1203427"/>
            </a:xfrm>
            <a:prstGeom prst="rect">
              <a:avLst/>
            </a:prstGeom>
            <a:noFill/>
            <a:ln>
              <a:noFill/>
            </a:ln>
          </p:spPr>
        </p:pic>
      </p:grpSp>
      <p:cxnSp>
        <p:nvCxnSpPr>
          <p:cNvPr id="370" name="Google Shape;370;p34"/>
          <p:cNvCxnSpPr/>
          <p:nvPr/>
        </p:nvCxnSpPr>
        <p:spPr>
          <a:xfrm>
            <a:off x="1371601" y="3435726"/>
            <a:ext cx="9228571" cy="0"/>
          </a:xfrm>
          <a:prstGeom prst="straightConnector1">
            <a:avLst/>
          </a:prstGeom>
          <a:noFill/>
          <a:ln w="53975" cap="flat" cmpd="sng">
            <a:solidFill>
              <a:schemeClr val="accent5"/>
            </a:solidFill>
            <a:prstDash val="solid"/>
            <a:round/>
            <a:headEnd type="none" w="sm" len="sm"/>
            <a:tailEnd type="none" w="sm" len="sm"/>
          </a:ln>
        </p:spPr>
      </p:cxnSp>
      <p:grpSp>
        <p:nvGrpSpPr>
          <p:cNvPr id="371" name="Google Shape;371;p34"/>
          <p:cNvGrpSpPr/>
          <p:nvPr/>
        </p:nvGrpSpPr>
        <p:grpSpPr>
          <a:xfrm>
            <a:off x="686359" y="3264274"/>
            <a:ext cx="1309008" cy="2032836"/>
            <a:chOff x="686359" y="3264274"/>
            <a:chExt cx="1309008" cy="2032836"/>
          </a:xfrm>
        </p:grpSpPr>
        <p:sp>
          <p:nvSpPr>
            <p:cNvPr id="372" name="Google Shape;372;p34"/>
            <p:cNvSpPr/>
            <p:nvPr/>
          </p:nvSpPr>
          <p:spPr>
            <a:xfrm>
              <a:off x="1213645" y="3264274"/>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73" name="Google Shape;373;p34"/>
            <p:cNvGrpSpPr/>
            <p:nvPr/>
          </p:nvGrpSpPr>
          <p:grpSpPr>
            <a:xfrm>
              <a:off x="686359" y="3812506"/>
              <a:ext cx="1309008" cy="1484604"/>
              <a:chOff x="686359" y="3812506"/>
              <a:chExt cx="1309008" cy="1484604"/>
            </a:xfrm>
          </p:grpSpPr>
          <p:sp>
            <p:nvSpPr>
              <p:cNvPr id="374" name="Google Shape;374;p34"/>
              <p:cNvSpPr/>
              <p:nvPr/>
            </p:nvSpPr>
            <p:spPr>
              <a:xfrm>
                <a:off x="824594" y="3812506"/>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75" name="Google Shape;375;p34"/>
              <p:cNvGrpSpPr/>
              <p:nvPr/>
            </p:nvGrpSpPr>
            <p:grpSpPr>
              <a:xfrm>
                <a:off x="988375" y="3987633"/>
                <a:ext cx="745881" cy="756193"/>
                <a:chOff x="10558667" y="1936955"/>
                <a:chExt cx="914400" cy="914400"/>
              </a:xfrm>
            </p:grpSpPr>
            <p:pic>
              <p:nvPicPr>
                <p:cNvPr id="376" name="Google Shape;376;p34" descr="Browser window with solid fill"/>
                <p:cNvPicPr preferRelativeResize="0"/>
                <p:nvPr/>
              </p:nvPicPr>
              <p:blipFill rotWithShape="1">
                <a:blip r:embed="rId4">
                  <a:alphaModFix/>
                </a:blip>
                <a:srcRect/>
                <a:stretch/>
              </p:blipFill>
              <p:spPr>
                <a:xfrm>
                  <a:off x="10558667" y="1936955"/>
                  <a:ext cx="914400" cy="914400"/>
                </a:xfrm>
                <a:prstGeom prst="rect">
                  <a:avLst/>
                </a:prstGeom>
                <a:noFill/>
                <a:ln>
                  <a:noFill/>
                </a:ln>
              </p:spPr>
            </p:pic>
            <p:sp>
              <p:nvSpPr>
                <p:cNvPr id="377" name="Google Shape;377;p34"/>
                <p:cNvSpPr/>
                <p:nvPr/>
              </p:nvSpPr>
              <p:spPr>
                <a:xfrm>
                  <a:off x="10816913" y="2394027"/>
                  <a:ext cx="82296" cy="82296"/>
                </a:xfrm>
                <a:prstGeom prst="ellipse">
                  <a:avLst/>
                </a:prstGeom>
                <a:solidFill>
                  <a:schemeClr val="dk2"/>
                </a:solidFill>
                <a:ln w="25400" cap="flat" cmpd="sng">
                  <a:solidFill>
                    <a:srgbClr val="797B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8" name="Google Shape;378;p34"/>
                <p:cNvSpPr/>
                <p:nvPr/>
              </p:nvSpPr>
              <p:spPr>
                <a:xfrm>
                  <a:off x="10969313" y="2395353"/>
                  <a:ext cx="82296" cy="82296"/>
                </a:xfrm>
                <a:prstGeom prst="ellipse">
                  <a:avLst/>
                </a:prstGeom>
                <a:solidFill>
                  <a:schemeClr val="dk2"/>
                </a:solidFill>
                <a:ln w="25400" cap="flat" cmpd="sng">
                  <a:solidFill>
                    <a:srgbClr val="797B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9" name="Google Shape;379;p34"/>
                <p:cNvSpPr/>
                <p:nvPr/>
              </p:nvSpPr>
              <p:spPr>
                <a:xfrm>
                  <a:off x="11121713" y="2396678"/>
                  <a:ext cx="82296" cy="82296"/>
                </a:xfrm>
                <a:prstGeom prst="ellipse">
                  <a:avLst/>
                </a:prstGeom>
                <a:solidFill>
                  <a:schemeClr val="dk2"/>
                </a:solidFill>
                <a:ln w="25400" cap="flat" cmpd="sng">
                  <a:solidFill>
                    <a:srgbClr val="797B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80" name="Google Shape;380;p34"/>
              <p:cNvSpPr txBox="1"/>
              <p:nvPr/>
            </p:nvSpPr>
            <p:spPr>
              <a:xfrm>
                <a:off x="686359" y="4989333"/>
                <a:ext cx="130900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CHECKOUT</a:t>
                </a:r>
                <a:endParaRPr/>
              </a:p>
            </p:txBody>
          </p:sp>
        </p:grpSp>
      </p:grpSp>
      <p:grpSp>
        <p:nvGrpSpPr>
          <p:cNvPr id="381" name="Google Shape;381;p34"/>
          <p:cNvGrpSpPr/>
          <p:nvPr/>
        </p:nvGrpSpPr>
        <p:grpSpPr>
          <a:xfrm>
            <a:off x="2502734" y="3292848"/>
            <a:ext cx="1309008" cy="1989100"/>
            <a:chOff x="2502734" y="3292848"/>
            <a:chExt cx="1309008" cy="1989100"/>
          </a:xfrm>
        </p:grpSpPr>
        <p:sp>
          <p:nvSpPr>
            <p:cNvPr id="382" name="Google Shape;382;p34"/>
            <p:cNvSpPr/>
            <p:nvPr/>
          </p:nvSpPr>
          <p:spPr>
            <a:xfrm>
              <a:off x="3009112" y="3292848"/>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83" name="Google Shape;383;p34"/>
            <p:cNvGrpSpPr/>
            <p:nvPr/>
          </p:nvGrpSpPr>
          <p:grpSpPr>
            <a:xfrm>
              <a:off x="2502734" y="3812505"/>
              <a:ext cx="1309008" cy="1469443"/>
              <a:chOff x="2532714" y="3812505"/>
              <a:chExt cx="1309008" cy="1469443"/>
            </a:xfrm>
          </p:grpSpPr>
          <p:sp>
            <p:nvSpPr>
              <p:cNvPr id="384" name="Google Shape;384;p34"/>
              <p:cNvSpPr/>
              <p:nvPr/>
            </p:nvSpPr>
            <p:spPr>
              <a:xfrm>
                <a:off x="2620061" y="3812505"/>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85" name="Google Shape;385;p34" descr="Blog with solid fill"/>
              <p:cNvPicPr preferRelativeResize="0"/>
              <p:nvPr/>
            </p:nvPicPr>
            <p:blipFill rotWithShape="1">
              <a:blip r:embed="rId5">
                <a:alphaModFix/>
              </a:blip>
              <a:srcRect/>
              <a:stretch/>
            </p:blipFill>
            <p:spPr>
              <a:xfrm>
                <a:off x="2824809" y="3996430"/>
                <a:ext cx="724818" cy="724818"/>
              </a:xfrm>
              <a:prstGeom prst="rect">
                <a:avLst/>
              </a:prstGeom>
              <a:noFill/>
              <a:ln>
                <a:noFill/>
              </a:ln>
            </p:spPr>
          </p:pic>
          <p:sp>
            <p:nvSpPr>
              <p:cNvPr id="386" name="Google Shape;386;p34"/>
              <p:cNvSpPr txBox="1"/>
              <p:nvPr/>
            </p:nvSpPr>
            <p:spPr>
              <a:xfrm>
                <a:off x="2532714" y="4974171"/>
                <a:ext cx="130900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BUILD</a:t>
                </a:r>
                <a:endParaRPr/>
              </a:p>
            </p:txBody>
          </p:sp>
        </p:grpSp>
      </p:grpSp>
      <p:grpSp>
        <p:nvGrpSpPr>
          <p:cNvPr id="387" name="Google Shape;387;p34"/>
          <p:cNvGrpSpPr/>
          <p:nvPr/>
        </p:nvGrpSpPr>
        <p:grpSpPr>
          <a:xfrm>
            <a:off x="4159368" y="3292847"/>
            <a:ext cx="1703552" cy="2200933"/>
            <a:chOff x="4159368" y="3292847"/>
            <a:chExt cx="1703552" cy="2200933"/>
          </a:xfrm>
        </p:grpSpPr>
        <p:sp>
          <p:nvSpPr>
            <p:cNvPr id="388" name="Google Shape;388;p34"/>
            <p:cNvSpPr/>
            <p:nvPr/>
          </p:nvSpPr>
          <p:spPr>
            <a:xfrm>
              <a:off x="4880778" y="3292847"/>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89" name="Google Shape;389;p34"/>
            <p:cNvGrpSpPr/>
            <p:nvPr/>
          </p:nvGrpSpPr>
          <p:grpSpPr>
            <a:xfrm>
              <a:off x="4159368" y="3819478"/>
              <a:ext cx="1703552" cy="1674302"/>
              <a:chOff x="4159368" y="3819478"/>
              <a:chExt cx="1703552" cy="1674302"/>
            </a:xfrm>
          </p:grpSpPr>
          <p:sp>
            <p:nvSpPr>
              <p:cNvPr id="390" name="Google Shape;390;p34"/>
              <p:cNvSpPr/>
              <p:nvPr/>
            </p:nvSpPr>
            <p:spPr>
              <a:xfrm>
                <a:off x="4491727" y="3819478"/>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91" name="Google Shape;391;p34"/>
              <p:cNvGrpSpPr/>
              <p:nvPr/>
            </p:nvGrpSpPr>
            <p:grpSpPr>
              <a:xfrm>
                <a:off x="4159368" y="3907952"/>
                <a:ext cx="1703552" cy="1585828"/>
                <a:chOff x="4159368" y="3907952"/>
                <a:chExt cx="1703552" cy="1585828"/>
              </a:xfrm>
            </p:grpSpPr>
            <p:grpSp>
              <p:nvGrpSpPr>
                <p:cNvPr id="392" name="Google Shape;392;p34"/>
                <p:cNvGrpSpPr/>
                <p:nvPr/>
              </p:nvGrpSpPr>
              <p:grpSpPr>
                <a:xfrm>
                  <a:off x="4571387" y="3907952"/>
                  <a:ext cx="951131" cy="901770"/>
                  <a:chOff x="10864836" y="2404385"/>
                  <a:chExt cx="1115579" cy="1115579"/>
                </a:xfrm>
              </p:grpSpPr>
              <p:pic>
                <p:nvPicPr>
                  <p:cNvPr id="393" name="Google Shape;393;p34" descr="Single gear with solid fill"/>
                  <p:cNvPicPr preferRelativeResize="0"/>
                  <p:nvPr/>
                </p:nvPicPr>
                <p:blipFill rotWithShape="1">
                  <a:blip r:embed="rId6">
                    <a:alphaModFix/>
                  </a:blip>
                  <a:srcRect/>
                  <a:stretch/>
                </p:blipFill>
                <p:spPr>
                  <a:xfrm>
                    <a:off x="10864836" y="2404385"/>
                    <a:ext cx="1115579" cy="1115579"/>
                  </a:xfrm>
                  <a:prstGeom prst="rect">
                    <a:avLst/>
                  </a:prstGeom>
                  <a:noFill/>
                  <a:ln>
                    <a:noFill/>
                  </a:ln>
                </p:spPr>
              </p:pic>
              <p:pic>
                <p:nvPicPr>
                  <p:cNvPr id="394" name="Google Shape;394;p34" descr="Badge Tick with solid fill"/>
                  <p:cNvPicPr preferRelativeResize="0"/>
                  <p:nvPr/>
                </p:nvPicPr>
                <p:blipFill rotWithShape="1">
                  <a:blip r:embed="rId7">
                    <a:alphaModFix/>
                  </a:blip>
                  <a:srcRect/>
                  <a:stretch/>
                </p:blipFill>
                <p:spPr>
                  <a:xfrm>
                    <a:off x="11050268" y="2613050"/>
                    <a:ext cx="718365" cy="718365"/>
                  </a:xfrm>
                  <a:prstGeom prst="rect">
                    <a:avLst/>
                  </a:prstGeom>
                  <a:noFill/>
                  <a:ln>
                    <a:noFill/>
                  </a:ln>
                </p:spPr>
              </p:pic>
            </p:grpSp>
            <p:sp>
              <p:nvSpPr>
                <p:cNvPr id="395" name="Google Shape;395;p34"/>
                <p:cNvSpPr txBox="1"/>
                <p:nvPr/>
              </p:nvSpPr>
              <p:spPr>
                <a:xfrm>
                  <a:off x="4159368" y="4970560"/>
                  <a:ext cx="170355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FUNCTIONAL TEST</a:t>
                  </a:r>
                  <a:endParaRPr/>
                </a:p>
              </p:txBody>
            </p:sp>
          </p:grpSp>
        </p:grpSp>
      </p:grpSp>
      <p:grpSp>
        <p:nvGrpSpPr>
          <p:cNvPr id="396" name="Google Shape;396;p34"/>
          <p:cNvGrpSpPr/>
          <p:nvPr/>
        </p:nvGrpSpPr>
        <p:grpSpPr>
          <a:xfrm>
            <a:off x="6272262" y="3292846"/>
            <a:ext cx="1309008" cy="1998408"/>
            <a:chOff x="6272262" y="3292846"/>
            <a:chExt cx="1309008" cy="1998408"/>
          </a:xfrm>
        </p:grpSpPr>
        <p:sp>
          <p:nvSpPr>
            <p:cNvPr id="397" name="Google Shape;397;p34"/>
            <p:cNvSpPr/>
            <p:nvPr/>
          </p:nvSpPr>
          <p:spPr>
            <a:xfrm>
              <a:off x="6775945" y="3292846"/>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98" name="Google Shape;398;p34"/>
            <p:cNvGrpSpPr/>
            <p:nvPr/>
          </p:nvGrpSpPr>
          <p:grpSpPr>
            <a:xfrm>
              <a:off x="6272262" y="3819478"/>
              <a:ext cx="1309008" cy="1471776"/>
              <a:chOff x="6272262" y="3819478"/>
              <a:chExt cx="1309008" cy="1471776"/>
            </a:xfrm>
          </p:grpSpPr>
          <p:grpSp>
            <p:nvGrpSpPr>
              <p:cNvPr id="399" name="Google Shape;399;p34"/>
              <p:cNvGrpSpPr/>
              <p:nvPr/>
            </p:nvGrpSpPr>
            <p:grpSpPr>
              <a:xfrm>
                <a:off x="6637597" y="4115747"/>
                <a:ext cx="578337" cy="522703"/>
                <a:chOff x="8273177" y="1094200"/>
                <a:chExt cx="578337" cy="522703"/>
              </a:xfrm>
            </p:grpSpPr>
            <p:sp>
              <p:nvSpPr>
                <p:cNvPr id="400" name="Google Shape;400;p34"/>
                <p:cNvSpPr/>
                <p:nvPr/>
              </p:nvSpPr>
              <p:spPr>
                <a:xfrm>
                  <a:off x="8273177" y="1094200"/>
                  <a:ext cx="183764" cy="18518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1" name="Google Shape;401;p34"/>
                <p:cNvSpPr/>
                <p:nvPr/>
              </p:nvSpPr>
              <p:spPr>
                <a:xfrm>
                  <a:off x="8667750" y="1094200"/>
                  <a:ext cx="183764" cy="18518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2" name="Google Shape;402;p34"/>
                <p:cNvSpPr/>
                <p:nvPr/>
              </p:nvSpPr>
              <p:spPr>
                <a:xfrm>
                  <a:off x="8273177" y="1431718"/>
                  <a:ext cx="183764" cy="18518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3" name="Google Shape;403;p34"/>
                <p:cNvSpPr/>
                <p:nvPr/>
              </p:nvSpPr>
              <p:spPr>
                <a:xfrm>
                  <a:off x="8667750" y="1431718"/>
                  <a:ext cx="183764" cy="18518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4" name="Google Shape;404;p34"/>
                <p:cNvSpPr/>
                <p:nvPr/>
              </p:nvSpPr>
              <p:spPr>
                <a:xfrm>
                  <a:off x="8472016" y="1141850"/>
                  <a:ext cx="195734" cy="78499"/>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5" name="Google Shape;405;p34"/>
                <p:cNvSpPr/>
                <p:nvPr/>
              </p:nvSpPr>
              <p:spPr>
                <a:xfrm>
                  <a:off x="8472016" y="1482210"/>
                  <a:ext cx="195734" cy="78499"/>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6" name="Google Shape;406;p34"/>
                <p:cNvSpPr/>
                <p:nvPr/>
              </p:nvSpPr>
              <p:spPr>
                <a:xfrm flipH="1">
                  <a:off x="8334375" y="1296576"/>
                  <a:ext cx="417648" cy="114300"/>
                </a:xfrm>
                <a:prstGeom prst="bentUpArrow">
                  <a:avLst>
                    <a:gd name="adj1" fmla="val 25000"/>
                    <a:gd name="adj2" fmla="val 25000"/>
                    <a:gd name="adj3" fmla="val 25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07" name="Google Shape;407;p34"/>
                <p:cNvCxnSpPr/>
                <p:nvPr/>
              </p:nvCxnSpPr>
              <p:spPr>
                <a:xfrm>
                  <a:off x="8735348" y="1385521"/>
                  <a:ext cx="45028" cy="55032"/>
                </a:xfrm>
                <a:prstGeom prst="straightConnector1">
                  <a:avLst/>
                </a:prstGeom>
                <a:noFill/>
                <a:ln w="22225" cap="flat" cmpd="sng">
                  <a:solidFill>
                    <a:schemeClr val="dk2"/>
                  </a:solidFill>
                  <a:prstDash val="solid"/>
                  <a:round/>
                  <a:headEnd type="none" w="sm" len="sm"/>
                  <a:tailEnd type="none" w="sm" len="sm"/>
                </a:ln>
              </p:spPr>
            </p:cxnSp>
          </p:grpSp>
          <p:sp>
            <p:nvSpPr>
              <p:cNvPr id="408" name="Google Shape;408;p34"/>
              <p:cNvSpPr/>
              <p:nvPr/>
            </p:nvSpPr>
            <p:spPr>
              <a:xfrm>
                <a:off x="6379759" y="3819478"/>
                <a:ext cx="1094014" cy="1092665"/>
              </a:xfrm>
              <a:prstGeom prst="ellipse">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9" name="Google Shape;409;p34"/>
              <p:cNvSpPr txBox="1"/>
              <p:nvPr/>
            </p:nvSpPr>
            <p:spPr>
              <a:xfrm>
                <a:off x="6272262" y="4983477"/>
                <a:ext cx="130900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STAGING</a:t>
                </a:r>
                <a:endParaRPr/>
              </a:p>
            </p:txBody>
          </p:sp>
        </p:grpSp>
      </p:grpSp>
      <p:grpSp>
        <p:nvGrpSpPr>
          <p:cNvPr id="410" name="Google Shape;410;p34"/>
          <p:cNvGrpSpPr/>
          <p:nvPr/>
        </p:nvGrpSpPr>
        <p:grpSpPr>
          <a:xfrm>
            <a:off x="9839292" y="3292846"/>
            <a:ext cx="1456143" cy="2011904"/>
            <a:chOff x="9849191" y="3264273"/>
            <a:chExt cx="1456143" cy="2011904"/>
          </a:xfrm>
        </p:grpSpPr>
        <p:sp>
          <p:nvSpPr>
            <p:cNvPr id="411" name="Google Shape;411;p34"/>
            <p:cNvSpPr/>
            <p:nvPr/>
          </p:nvSpPr>
          <p:spPr>
            <a:xfrm>
              <a:off x="10428243" y="3264273"/>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12" name="Google Shape;412;p34"/>
            <p:cNvGrpSpPr/>
            <p:nvPr/>
          </p:nvGrpSpPr>
          <p:grpSpPr>
            <a:xfrm>
              <a:off x="9849191" y="3809835"/>
              <a:ext cx="1456143" cy="1466342"/>
              <a:chOff x="9827151" y="3816482"/>
              <a:chExt cx="1456143" cy="1466342"/>
            </a:xfrm>
          </p:grpSpPr>
          <p:sp>
            <p:nvSpPr>
              <p:cNvPr id="413" name="Google Shape;413;p34"/>
              <p:cNvSpPr/>
              <p:nvPr/>
            </p:nvSpPr>
            <p:spPr>
              <a:xfrm>
                <a:off x="10001691" y="3816482"/>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4" name="Google Shape;414;p34" descr="Monitor with solid fill"/>
              <p:cNvPicPr preferRelativeResize="0"/>
              <p:nvPr/>
            </p:nvPicPr>
            <p:blipFill rotWithShape="1">
              <a:blip r:embed="rId8">
                <a:alphaModFix/>
              </a:blip>
              <a:srcRect/>
              <a:stretch/>
            </p:blipFill>
            <p:spPr>
              <a:xfrm>
                <a:off x="10232728" y="4030256"/>
                <a:ext cx="666801" cy="697158"/>
              </a:xfrm>
              <a:prstGeom prst="rect">
                <a:avLst/>
              </a:prstGeom>
              <a:noFill/>
              <a:ln>
                <a:noFill/>
              </a:ln>
            </p:spPr>
          </p:pic>
          <p:pic>
            <p:nvPicPr>
              <p:cNvPr id="415" name="Google Shape;415;p34" descr="Gears with solid fill"/>
              <p:cNvPicPr preferRelativeResize="0"/>
              <p:nvPr/>
            </p:nvPicPr>
            <p:blipFill rotWithShape="1">
              <a:blip r:embed="rId9">
                <a:alphaModFix/>
              </a:blip>
              <a:srcRect/>
              <a:stretch/>
            </p:blipFill>
            <p:spPr>
              <a:xfrm>
                <a:off x="10421046" y="4162602"/>
                <a:ext cx="319237" cy="333771"/>
              </a:xfrm>
              <a:prstGeom prst="rect">
                <a:avLst/>
              </a:prstGeom>
              <a:noFill/>
              <a:ln>
                <a:noFill/>
              </a:ln>
            </p:spPr>
          </p:pic>
          <p:sp>
            <p:nvSpPr>
              <p:cNvPr id="416" name="Google Shape;416;p34"/>
              <p:cNvSpPr txBox="1"/>
              <p:nvPr/>
            </p:nvSpPr>
            <p:spPr>
              <a:xfrm>
                <a:off x="9827151" y="4975047"/>
                <a:ext cx="1456143"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PRODUCTION</a:t>
                </a:r>
                <a:endParaRPr/>
              </a:p>
            </p:txBody>
          </p:sp>
        </p:grpSp>
      </p:grpSp>
      <p:grpSp>
        <p:nvGrpSpPr>
          <p:cNvPr id="417" name="Google Shape;417;p34"/>
          <p:cNvGrpSpPr/>
          <p:nvPr/>
        </p:nvGrpSpPr>
        <p:grpSpPr>
          <a:xfrm>
            <a:off x="7575257" y="3272047"/>
            <a:ext cx="2501535" cy="2255209"/>
            <a:chOff x="7559041" y="3264274"/>
            <a:chExt cx="2501535" cy="2255209"/>
          </a:xfrm>
        </p:grpSpPr>
        <p:sp>
          <p:nvSpPr>
            <p:cNvPr id="418" name="Google Shape;418;p34"/>
            <p:cNvSpPr/>
            <p:nvPr/>
          </p:nvSpPr>
          <p:spPr>
            <a:xfrm>
              <a:off x="8647611" y="3264274"/>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19" name="Google Shape;419;p34"/>
            <p:cNvGrpSpPr/>
            <p:nvPr/>
          </p:nvGrpSpPr>
          <p:grpSpPr>
            <a:xfrm>
              <a:off x="7559041" y="3843553"/>
              <a:ext cx="2501535" cy="1675930"/>
              <a:chOff x="9349404" y="3830767"/>
              <a:chExt cx="2501535" cy="1675930"/>
            </a:xfrm>
          </p:grpSpPr>
          <p:grpSp>
            <p:nvGrpSpPr>
              <p:cNvPr id="420" name="Google Shape;420;p34"/>
              <p:cNvGrpSpPr/>
              <p:nvPr/>
            </p:nvGrpSpPr>
            <p:grpSpPr>
              <a:xfrm>
                <a:off x="9947043" y="3830767"/>
                <a:ext cx="1309008" cy="1675930"/>
                <a:chOff x="9947043" y="3830767"/>
                <a:chExt cx="1309008" cy="1675930"/>
              </a:xfrm>
            </p:grpSpPr>
            <p:sp>
              <p:nvSpPr>
                <p:cNvPr id="421" name="Google Shape;421;p34"/>
                <p:cNvSpPr/>
                <p:nvPr/>
              </p:nvSpPr>
              <p:spPr>
                <a:xfrm>
                  <a:off x="10053165" y="3830767"/>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2" name="Google Shape;422;p34"/>
                <p:cNvSpPr txBox="1"/>
                <p:nvPr/>
              </p:nvSpPr>
              <p:spPr>
                <a:xfrm>
                  <a:off x="9947043" y="4983477"/>
                  <a:ext cx="130900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SECURITY TEST (DAST)</a:t>
                  </a:r>
                  <a:endParaRPr/>
                </a:p>
              </p:txBody>
            </p:sp>
            <p:pic>
              <p:nvPicPr>
                <p:cNvPr id="423" name="Google Shape;423;p34"/>
                <p:cNvPicPr preferRelativeResize="0"/>
                <p:nvPr/>
              </p:nvPicPr>
              <p:blipFill rotWithShape="1">
                <a:blip r:embed="rId10">
                  <a:alphaModFix/>
                </a:blip>
                <a:srcRect/>
                <a:stretch/>
              </p:blipFill>
              <p:spPr>
                <a:xfrm>
                  <a:off x="10143280" y="3908025"/>
                  <a:ext cx="914400" cy="879339"/>
                </a:xfrm>
                <a:prstGeom prst="rect">
                  <a:avLst/>
                </a:prstGeom>
                <a:noFill/>
                <a:ln>
                  <a:noFill/>
                </a:ln>
              </p:spPr>
            </p:pic>
          </p:grpSp>
          <p:sp>
            <p:nvSpPr>
              <p:cNvPr id="424" name="Google Shape;424;p34"/>
              <p:cNvSpPr txBox="1"/>
              <p:nvPr/>
            </p:nvSpPr>
            <p:spPr>
              <a:xfrm>
                <a:off x="9349404" y="4231540"/>
                <a:ext cx="250153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SEC</a:t>
                </a: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0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7"/>
                                        </p:tgtEl>
                                        <p:attrNameLst>
                                          <p:attrName>style.visibility</p:attrName>
                                        </p:attrNameLst>
                                      </p:cBhvr>
                                      <p:to>
                                        <p:strVal val="visible"/>
                                      </p:to>
                                    </p:set>
                                    <p:animEffect transition="in" filter="fade">
                                      <p:cBhvr>
                                        <p:cTn id="12" dur="5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9"/>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Starting Point</a:t>
            </a:r>
            <a:endParaRPr/>
          </a:p>
        </p:txBody>
      </p:sp>
      <p:sp>
        <p:nvSpPr>
          <p:cNvPr id="431" name="Google Shape;431;p9"/>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a:solidFill>
                  <a:schemeClr val="accent4"/>
                </a:solidFill>
                <a:latin typeface="Arial"/>
                <a:ea typeface="Arial"/>
                <a:cs typeface="Arial"/>
                <a:sym typeface="Arial"/>
              </a:rPr>
              <a:t>WHERE DO I START?</a:t>
            </a:r>
            <a:endParaRPr/>
          </a:p>
        </p:txBody>
      </p:sp>
      <p:sp>
        <p:nvSpPr>
          <p:cNvPr id="432" name="Google Shape;432;p9"/>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433" name="Google Shape;433;p9"/>
          <p:cNvSpPr/>
          <p:nvPr/>
        </p:nvSpPr>
        <p:spPr>
          <a:xfrm>
            <a:off x="1283313" y="2474510"/>
            <a:ext cx="3352800" cy="1630680"/>
          </a:xfrm>
          <a:prstGeom prst="righ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4" name="Google Shape;434;p9"/>
          <p:cNvSpPr/>
          <p:nvPr/>
        </p:nvSpPr>
        <p:spPr>
          <a:xfrm flipH="1">
            <a:off x="5538426" y="1453407"/>
            <a:ext cx="518160" cy="44196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35" name="Google Shape;435;p9"/>
          <p:cNvSpPr txBox="1"/>
          <p:nvPr/>
        </p:nvSpPr>
        <p:spPr>
          <a:xfrm>
            <a:off x="6285186" y="1489721"/>
            <a:ext cx="49240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DoD Enterprise DevSecOps Reference*</a:t>
            </a:r>
            <a:endParaRPr sz="1400" b="0" i="0" u="none" strike="noStrike" cap="none" dirty="0">
              <a:solidFill>
                <a:srgbClr val="000000"/>
              </a:solidFill>
              <a:latin typeface="Arial"/>
              <a:ea typeface="Arial"/>
              <a:cs typeface="Arial"/>
              <a:sym typeface="Arial"/>
            </a:endParaRPr>
          </a:p>
        </p:txBody>
      </p:sp>
      <p:sp>
        <p:nvSpPr>
          <p:cNvPr id="436" name="Google Shape;436;p9"/>
          <p:cNvSpPr/>
          <p:nvPr/>
        </p:nvSpPr>
        <p:spPr>
          <a:xfrm flipH="1">
            <a:off x="5538426" y="2259390"/>
            <a:ext cx="518160" cy="44196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37" name="Google Shape;437;p9"/>
          <p:cNvSpPr txBox="1"/>
          <p:nvPr/>
        </p:nvSpPr>
        <p:spPr>
          <a:xfrm>
            <a:off x="6285186" y="2295704"/>
            <a:ext cx="49240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Software Factory Model</a:t>
            </a:r>
            <a:endParaRPr sz="1400" b="0" i="0" u="none" strike="noStrike" cap="none">
              <a:solidFill>
                <a:srgbClr val="000000"/>
              </a:solidFill>
              <a:latin typeface="Arial"/>
              <a:ea typeface="Arial"/>
              <a:cs typeface="Arial"/>
              <a:sym typeface="Arial"/>
            </a:endParaRPr>
          </a:p>
        </p:txBody>
      </p:sp>
      <p:sp>
        <p:nvSpPr>
          <p:cNvPr id="438" name="Google Shape;438;p9"/>
          <p:cNvSpPr/>
          <p:nvPr/>
        </p:nvSpPr>
        <p:spPr>
          <a:xfrm flipH="1">
            <a:off x="5538426" y="3108733"/>
            <a:ext cx="518160" cy="44196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439" name="Google Shape;439;p9"/>
          <p:cNvSpPr txBox="1"/>
          <p:nvPr/>
        </p:nvSpPr>
        <p:spPr>
          <a:xfrm>
            <a:off x="6285186" y="3145047"/>
            <a:ext cx="49240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Containers for Applications and Test Tools</a:t>
            </a:r>
            <a:endParaRPr sz="1400" b="0" i="0" u="none" strike="noStrike" cap="none">
              <a:solidFill>
                <a:srgbClr val="000000"/>
              </a:solidFill>
              <a:latin typeface="Arial"/>
              <a:ea typeface="Arial"/>
              <a:cs typeface="Arial"/>
              <a:sym typeface="Arial"/>
            </a:endParaRPr>
          </a:p>
        </p:txBody>
      </p:sp>
      <p:sp>
        <p:nvSpPr>
          <p:cNvPr id="440" name="Google Shape;440;p9"/>
          <p:cNvSpPr/>
          <p:nvPr/>
        </p:nvSpPr>
        <p:spPr>
          <a:xfrm flipH="1">
            <a:off x="5538426" y="3921762"/>
            <a:ext cx="518160" cy="44196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441" name="Google Shape;441;p9"/>
          <p:cNvSpPr txBox="1"/>
          <p:nvPr/>
        </p:nvSpPr>
        <p:spPr>
          <a:xfrm>
            <a:off x="6285186" y="3958076"/>
            <a:ext cx="49240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Off-the-Shelf Orchestrator</a:t>
            </a:r>
            <a:endParaRPr sz="1400" b="0" i="0" u="none" strike="noStrike" cap="none">
              <a:solidFill>
                <a:srgbClr val="000000"/>
              </a:solidFill>
              <a:latin typeface="Arial"/>
              <a:ea typeface="Arial"/>
              <a:cs typeface="Arial"/>
              <a:sym typeface="Arial"/>
            </a:endParaRPr>
          </a:p>
        </p:txBody>
      </p:sp>
      <p:sp>
        <p:nvSpPr>
          <p:cNvPr id="442" name="Google Shape;442;p9"/>
          <p:cNvSpPr/>
          <p:nvPr/>
        </p:nvSpPr>
        <p:spPr>
          <a:xfrm flipH="1">
            <a:off x="5538426" y="4734791"/>
            <a:ext cx="518160" cy="44196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443" name="Google Shape;443;p9"/>
          <p:cNvSpPr txBox="1"/>
          <p:nvPr/>
        </p:nvSpPr>
        <p:spPr>
          <a:xfrm>
            <a:off x="6285186" y="4771105"/>
            <a:ext cx="49240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Automated DAST Tools for Security Testing</a:t>
            </a:r>
            <a:endParaRPr sz="1400" b="0" i="0" u="none" strike="noStrike" cap="none">
              <a:solidFill>
                <a:srgbClr val="000000"/>
              </a:solidFill>
              <a:latin typeface="Arial"/>
              <a:ea typeface="Arial"/>
              <a:cs typeface="Arial"/>
              <a:sym typeface="Arial"/>
            </a:endParaRPr>
          </a:p>
        </p:txBody>
      </p:sp>
      <p:sp>
        <p:nvSpPr>
          <p:cNvPr id="444" name="Google Shape;444;p9"/>
          <p:cNvSpPr/>
          <p:nvPr/>
        </p:nvSpPr>
        <p:spPr>
          <a:xfrm>
            <a:off x="1398138" y="3240745"/>
            <a:ext cx="563355" cy="147114"/>
          </a:xfrm>
          <a:prstGeom prst="ellipse">
            <a:avLst/>
          </a:prstGeom>
          <a:solidFill>
            <a:schemeClr val="lt1"/>
          </a:solidFill>
          <a:ln w="9525" cap="flat" cmpd="sng">
            <a:solidFill>
              <a:srgbClr val="A2A4A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5" name="Google Shape;445;p9" descr="Flag with solid fill"/>
          <p:cNvPicPr preferRelativeResize="0"/>
          <p:nvPr/>
        </p:nvPicPr>
        <p:blipFill rotWithShape="1">
          <a:blip r:embed="rId3">
            <a:alphaModFix/>
          </a:blip>
          <a:srcRect/>
          <a:stretch/>
        </p:blipFill>
        <p:spPr>
          <a:xfrm>
            <a:off x="1391571" y="2185525"/>
            <a:ext cx="1234440" cy="1234440"/>
          </a:xfrm>
          <a:prstGeom prst="rect">
            <a:avLst/>
          </a:prstGeom>
          <a:noFill/>
          <a:ln>
            <a:noFill/>
          </a:ln>
        </p:spPr>
      </p:pic>
      <p:sp>
        <p:nvSpPr>
          <p:cNvPr id="451" name="Google Shape;451;p9"/>
          <p:cNvSpPr txBox="1"/>
          <p:nvPr/>
        </p:nvSpPr>
        <p:spPr>
          <a:xfrm>
            <a:off x="0" y="5650134"/>
            <a:ext cx="12191999"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 </a:t>
            </a:r>
            <a:r>
              <a:rPr lang="en-US" sz="1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https://dodcio.defense.gov/Portals/0/Documents/DoD%20Enterprise%20DevSecOps%20Reference%20Design%20v1.0_Public%20Release.pdf</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2"/>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DAST Automation Case Study – Venari DevOps</a:t>
            </a:r>
            <a:endParaRPr sz="2800">
              <a:latin typeface="Arial Black"/>
              <a:ea typeface="Arial Black"/>
              <a:cs typeface="Arial Black"/>
              <a:sym typeface="Arial Black"/>
            </a:endParaRPr>
          </a:p>
        </p:txBody>
      </p:sp>
      <p:sp>
        <p:nvSpPr>
          <p:cNvPr id="458" name="Google Shape;458;p12"/>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a:solidFill>
                  <a:schemeClr val="accent4"/>
                </a:solidFill>
                <a:latin typeface="Arial"/>
                <a:ea typeface="Arial"/>
                <a:cs typeface="Arial"/>
                <a:sym typeface="Arial"/>
              </a:rPr>
              <a:t>CASE STUDY</a:t>
            </a:r>
            <a:endParaRPr/>
          </a:p>
        </p:txBody>
      </p:sp>
      <p:sp>
        <p:nvSpPr>
          <p:cNvPr id="459" name="Google Shape;459;p12"/>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460" name="Google Shape;460;p12"/>
          <p:cNvSpPr txBox="1"/>
          <p:nvPr/>
        </p:nvSpPr>
        <p:spPr>
          <a:xfrm>
            <a:off x="342453" y="4415194"/>
            <a:ext cx="3814653"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Arial"/>
                <a:ea typeface="Arial"/>
                <a:cs typeface="Arial"/>
                <a:sym typeface="Arial"/>
              </a:rPr>
              <a:t>Automate Everything</a:t>
            </a:r>
            <a:endParaRPr sz="1800" b="0" i="0" u="none" strike="noStrike" cap="none">
              <a:solidFill>
                <a:schemeClr val="dk1"/>
              </a:solidFill>
              <a:latin typeface="Arial"/>
              <a:ea typeface="Arial"/>
              <a:cs typeface="Arial"/>
              <a:sym typeface="Arial"/>
            </a:endParaRPr>
          </a:p>
        </p:txBody>
      </p:sp>
      <p:sp>
        <p:nvSpPr>
          <p:cNvPr id="461" name="Google Shape;461;p12"/>
          <p:cNvSpPr txBox="1"/>
          <p:nvPr/>
        </p:nvSpPr>
        <p:spPr>
          <a:xfrm>
            <a:off x="4268833" y="4415194"/>
            <a:ext cx="356853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Arial"/>
                <a:ea typeface="Arial"/>
                <a:cs typeface="Arial"/>
                <a:sym typeface="Arial"/>
              </a:rPr>
              <a:t>Cross-Platform</a:t>
            </a:r>
            <a:endParaRPr sz="1800" b="0" i="0" u="none" strike="noStrike" cap="none">
              <a:solidFill>
                <a:schemeClr val="dk1"/>
              </a:solidFill>
              <a:latin typeface="Arial"/>
              <a:ea typeface="Arial"/>
              <a:cs typeface="Arial"/>
              <a:sym typeface="Arial"/>
            </a:endParaRPr>
          </a:p>
        </p:txBody>
      </p:sp>
      <p:sp>
        <p:nvSpPr>
          <p:cNvPr id="462" name="Google Shape;462;p12"/>
          <p:cNvSpPr txBox="1"/>
          <p:nvPr/>
        </p:nvSpPr>
        <p:spPr>
          <a:xfrm>
            <a:off x="8086316" y="4415194"/>
            <a:ext cx="3568533"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Arial"/>
                <a:ea typeface="Arial"/>
                <a:cs typeface="Arial"/>
                <a:sym typeface="Arial"/>
              </a:rPr>
              <a:t>Elastically Scale up &amp; out</a:t>
            </a:r>
            <a:endParaRPr sz="2000" b="1" i="0" u="none" strike="noStrike" cap="none">
              <a:solidFill>
                <a:srgbClr val="000000"/>
              </a:solidFill>
              <a:latin typeface="Arial"/>
              <a:ea typeface="Arial"/>
              <a:cs typeface="Arial"/>
              <a:sym typeface="Arial"/>
            </a:endParaRPr>
          </a:p>
        </p:txBody>
      </p:sp>
      <p:pic>
        <p:nvPicPr>
          <p:cNvPr id="463" name="Google Shape;463;p12"/>
          <p:cNvPicPr preferRelativeResize="0"/>
          <p:nvPr/>
        </p:nvPicPr>
        <p:blipFill rotWithShape="1">
          <a:blip r:embed="rId3">
            <a:alphaModFix/>
          </a:blip>
          <a:srcRect/>
          <a:stretch/>
        </p:blipFill>
        <p:spPr>
          <a:xfrm>
            <a:off x="4321053" y="1221429"/>
            <a:ext cx="3488891" cy="3156150"/>
          </a:xfrm>
          <a:prstGeom prst="rect">
            <a:avLst/>
          </a:prstGeom>
          <a:noFill/>
          <a:ln>
            <a:noFill/>
          </a:ln>
        </p:spPr>
      </p:pic>
      <p:sp>
        <p:nvSpPr>
          <p:cNvPr id="464" name="Google Shape;464;p12"/>
          <p:cNvSpPr/>
          <p:nvPr/>
        </p:nvSpPr>
        <p:spPr>
          <a:xfrm>
            <a:off x="4268833" y="1215491"/>
            <a:ext cx="3568533" cy="3185854"/>
          </a:xfrm>
          <a:prstGeom prst="rect">
            <a:avLst/>
          </a:prstGeom>
          <a:noFill/>
          <a:ln w="635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65" name="Google Shape;465;p12"/>
          <p:cNvSpPr/>
          <p:nvPr/>
        </p:nvSpPr>
        <p:spPr>
          <a:xfrm>
            <a:off x="474497" y="1216173"/>
            <a:ext cx="3568533" cy="3185854"/>
          </a:xfrm>
          <a:prstGeom prst="rect">
            <a:avLst/>
          </a:prstGeom>
          <a:noFill/>
          <a:ln w="635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66" name="Google Shape;466;p12"/>
          <p:cNvSpPr/>
          <p:nvPr/>
        </p:nvSpPr>
        <p:spPr>
          <a:xfrm>
            <a:off x="8086316" y="1215491"/>
            <a:ext cx="3568533" cy="3185854"/>
          </a:xfrm>
          <a:prstGeom prst="rect">
            <a:avLst/>
          </a:prstGeom>
          <a:noFill/>
          <a:ln w="635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467" name="Google Shape;467;p12"/>
          <p:cNvPicPr preferRelativeResize="0"/>
          <p:nvPr/>
        </p:nvPicPr>
        <p:blipFill rotWithShape="1">
          <a:blip r:embed="rId4">
            <a:alphaModFix/>
          </a:blip>
          <a:srcRect/>
          <a:stretch/>
        </p:blipFill>
        <p:spPr>
          <a:xfrm>
            <a:off x="537668" y="1306487"/>
            <a:ext cx="3476278" cy="2971481"/>
          </a:xfrm>
          <a:prstGeom prst="rect">
            <a:avLst/>
          </a:prstGeom>
          <a:noFill/>
          <a:ln>
            <a:noFill/>
          </a:ln>
        </p:spPr>
      </p:pic>
      <p:pic>
        <p:nvPicPr>
          <p:cNvPr id="468" name="Google Shape;468;p12"/>
          <p:cNvPicPr preferRelativeResize="0"/>
          <p:nvPr/>
        </p:nvPicPr>
        <p:blipFill rotWithShape="1">
          <a:blip r:embed="rId5">
            <a:alphaModFix/>
          </a:blip>
          <a:srcRect/>
          <a:stretch/>
        </p:blipFill>
        <p:spPr>
          <a:xfrm>
            <a:off x="8193622" y="1306487"/>
            <a:ext cx="3353136" cy="3032455"/>
          </a:xfrm>
          <a:prstGeom prst="rect">
            <a:avLst/>
          </a:prstGeom>
          <a:noFill/>
          <a:ln>
            <a:noFill/>
          </a:ln>
        </p:spPr>
      </p:pic>
      <p:graphicFrame>
        <p:nvGraphicFramePr>
          <p:cNvPr id="469" name="Google Shape;469;p12"/>
          <p:cNvGraphicFramePr/>
          <p:nvPr/>
        </p:nvGraphicFramePr>
        <p:xfrm>
          <a:off x="4746707" y="4818727"/>
          <a:ext cx="2591011" cy="1130443"/>
        </p:xfrm>
        <a:graphic>
          <a:graphicData uri="http://schemas.openxmlformats.org/presentationml/2006/ole">
            <mc:AlternateContent xmlns:mc="http://schemas.openxmlformats.org/markup-compatibility/2006">
              <mc:Choice xmlns:v="urn:schemas-microsoft-com:vml" Requires="v">
                <p:oleObj r:id="rId6" imgW="2591011" imgH="1130443" progId="Paint.Picture">
                  <p:embed/>
                </p:oleObj>
              </mc:Choice>
              <mc:Fallback>
                <p:oleObj r:id="rId6" imgW="2591011" imgH="1130443" progId="Paint.Picture">
                  <p:embed/>
                  <p:pic>
                    <p:nvPicPr>
                      <p:cNvPr id="469" name="Google Shape;469;p12"/>
                      <p:cNvPicPr preferRelativeResize="0"/>
                      <p:nvPr/>
                    </p:nvPicPr>
                    <p:blipFill rotWithShape="1">
                      <a:blip r:embed="rId7">
                        <a:alphaModFix/>
                      </a:blip>
                      <a:srcRect/>
                      <a:stretch/>
                    </p:blipFill>
                    <p:spPr>
                      <a:xfrm>
                        <a:off x="4746707" y="4818727"/>
                        <a:ext cx="2591011" cy="1130443"/>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5"/>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dirty="0">
                <a:latin typeface="Arial Black"/>
                <a:ea typeface="Arial Black"/>
                <a:cs typeface="Arial Black"/>
                <a:sym typeface="Arial Black"/>
              </a:rPr>
              <a:t>DevSecOps DAST Example</a:t>
            </a:r>
            <a:endParaRPr dirty="0"/>
          </a:p>
        </p:txBody>
      </p:sp>
      <p:sp>
        <p:nvSpPr>
          <p:cNvPr id="481" name="Google Shape;481;p35"/>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a:solidFill>
                  <a:schemeClr val="accent4"/>
                </a:solidFill>
                <a:latin typeface="Arial"/>
                <a:ea typeface="Arial"/>
                <a:cs typeface="Arial"/>
                <a:sym typeface="Arial"/>
              </a:rPr>
              <a:t>SOLUTIONS</a:t>
            </a:r>
            <a:endParaRPr/>
          </a:p>
        </p:txBody>
      </p:sp>
      <p:sp>
        <p:nvSpPr>
          <p:cNvPr id="482" name="Google Shape;482;p35"/>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grpSp>
        <p:nvGrpSpPr>
          <p:cNvPr id="483" name="Google Shape;483;p35"/>
          <p:cNvGrpSpPr/>
          <p:nvPr/>
        </p:nvGrpSpPr>
        <p:grpSpPr>
          <a:xfrm>
            <a:off x="5265234" y="1253565"/>
            <a:ext cx="1661532" cy="1661532"/>
            <a:chOff x="5118410" y="1360673"/>
            <a:chExt cx="1661532" cy="1661532"/>
          </a:xfrm>
        </p:grpSpPr>
        <p:sp>
          <p:nvSpPr>
            <p:cNvPr id="484" name="Google Shape;484;p35"/>
            <p:cNvSpPr/>
            <p:nvPr/>
          </p:nvSpPr>
          <p:spPr>
            <a:xfrm>
              <a:off x="5118410" y="1360673"/>
              <a:ext cx="1661532" cy="1661532"/>
            </a:xfrm>
            <a:prstGeom prst="ellipse">
              <a:avLst/>
            </a:prstGeom>
            <a:solidFill>
              <a:schemeClr val="lt1"/>
            </a:solidFill>
            <a:ln w="635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85" name="Google Shape;485;p35" descr="A cartoon of a person&#10;&#10;Description automatically generated with low confidence"/>
            <p:cNvPicPr preferRelativeResize="0"/>
            <p:nvPr/>
          </p:nvPicPr>
          <p:blipFill rotWithShape="1">
            <a:blip r:embed="rId3">
              <a:alphaModFix/>
            </a:blip>
            <a:srcRect/>
            <a:stretch/>
          </p:blipFill>
          <p:spPr>
            <a:xfrm>
              <a:off x="5486400" y="1568347"/>
              <a:ext cx="886835" cy="1203427"/>
            </a:xfrm>
            <a:prstGeom prst="rect">
              <a:avLst/>
            </a:prstGeom>
            <a:noFill/>
            <a:ln>
              <a:noFill/>
            </a:ln>
          </p:spPr>
        </p:pic>
      </p:grpSp>
      <p:cxnSp>
        <p:nvCxnSpPr>
          <p:cNvPr id="486" name="Google Shape;486;p35"/>
          <p:cNvCxnSpPr/>
          <p:nvPr/>
        </p:nvCxnSpPr>
        <p:spPr>
          <a:xfrm>
            <a:off x="1371601" y="3435726"/>
            <a:ext cx="9228571" cy="0"/>
          </a:xfrm>
          <a:prstGeom prst="straightConnector1">
            <a:avLst/>
          </a:prstGeom>
          <a:noFill/>
          <a:ln w="53975" cap="flat" cmpd="sng">
            <a:solidFill>
              <a:schemeClr val="accent5"/>
            </a:solidFill>
            <a:prstDash val="solid"/>
            <a:round/>
            <a:headEnd type="none" w="sm" len="sm"/>
            <a:tailEnd type="none" w="sm" len="sm"/>
          </a:ln>
        </p:spPr>
      </p:cxnSp>
      <p:sp>
        <p:nvSpPr>
          <p:cNvPr id="487" name="Google Shape;487;p35"/>
          <p:cNvSpPr/>
          <p:nvPr/>
        </p:nvSpPr>
        <p:spPr>
          <a:xfrm>
            <a:off x="1213645" y="3264274"/>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8" name="Google Shape;488;p35"/>
          <p:cNvSpPr/>
          <p:nvPr/>
        </p:nvSpPr>
        <p:spPr>
          <a:xfrm>
            <a:off x="10442216" y="3292849"/>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9" name="Google Shape;489;p35"/>
          <p:cNvSpPr/>
          <p:nvPr/>
        </p:nvSpPr>
        <p:spPr>
          <a:xfrm>
            <a:off x="3009112" y="3292848"/>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0" name="Google Shape;490;p35"/>
          <p:cNvSpPr/>
          <p:nvPr/>
        </p:nvSpPr>
        <p:spPr>
          <a:xfrm>
            <a:off x="4880778" y="3292847"/>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1" name="Google Shape;491;p35"/>
          <p:cNvSpPr/>
          <p:nvPr/>
        </p:nvSpPr>
        <p:spPr>
          <a:xfrm>
            <a:off x="6775945" y="3292846"/>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2" name="Google Shape;492;p35"/>
          <p:cNvSpPr/>
          <p:nvPr/>
        </p:nvSpPr>
        <p:spPr>
          <a:xfrm>
            <a:off x="8652675" y="3292846"/>
            <a:ext cx="315912" cy="31432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3" name="Google Shape;493;p35"/>
          <p:cNvSpPr/>
          <p:nvPr/>
        </p:nvSpPr>
        <p:spPr>
          <a:xfrm>
            <a:off x="824594" y="3812506"/>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4" name="Google Shape;494;p35"/>
          <p:cNvSpPr/>
          <p:nvPr/>
        </p:nvSpPr>
        <p:spPr>
          <a:xfrm>
            <a:off x="2620061" y="3812505"/>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5" name="Google Shape;495;p35"/>
          <p:cNvSpPr/>
          <p:nvPr/>
        </p:nvSpPr>
        <p:spPr>
          <a:xfrm>
            <a:off x="4491727" y="3819478"/>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6" name="Google Shape;496;p35"/>
          <p:cNvSpPr/>
          <p:nvPr/>
        </p:nvSpPr>
        <p:spPr>
          <a:xfrm>
            <a:off x="6379759" y="3819478"/>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7" name="Google Shape;497;p35"/>
          <p:cNvSpPr/>
          <p:nvPr/>
        </p:nvSpPr>
        <p:spPr>
          <a:xfrm>
            <a:off x="8273177" y="3830767"/>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8" name="Google Shape;498;p35"/>
          <p:cNvSpPr/>
          <p:nvPr/>
        </p:nvSpPr>
        <p:spPr>
          <a:xfrm>
            <a:off x="10053165" y="3830767"/>
            <a:ext cx="1094014" cy="1092665"/>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99" name="Google Shape;499;p35" descr="Blog with solid fill"/>
          <p:cNvPicPr preferRelativeResize="0"/>
          <p:nvPr/>
        </p:nvPicPr>
        <p:blipFill rotWithShape="1">
          <a:blip r:embed="rId4">
            <a:alphaModFix/>
          </a:blip>
          <a:srcRect/>
          <a:stretch/>
        </p:blipFill>
        <p:spPr>
          <a:xfrm>
            <a:off x="2824809" y="3996430"/>
            <a:ext cx="724818" cy="724818"/>
          </a:xfrm>
          <a:prstGeom prst="rect">
            <a:avLst/>
          </a:prstGeom>
          <a:noFill/>
          <a:ln>
            <a:noFill/>
          </a:ln>
        </p:spPr>
      </p:pic>
      <p:grpSp>
        <p:nvGrpSpPr>
          <p:cNvPr id="500" name="Google Shape;500;p35"/>
          <p:cNvGrpSpPr/>
          <p:nvPr/>
        </p:nvGrpSpPr>
        <p:grpSpPr>
          <a:xfrm>
            <a:off x="988375" y="3987633"/>
            <a:ext cx="745881" cy="756193"/>
            <a:chOff x="10558667" y="1936955"/>
            <a:chExt cx="914400" cy="914400"/>
          </a:xfrm>
        </p:grpSpPr>
        <p:pic>
          <p:nvPicPr>
            <p:cNvPr id="501" name="Google Shape;501;p35" descr="Browser window with solid fill"/>
            <p:cNvPicPr preferRelativeResize="0"/>
            <p:nvPr/>
          </p:nvPicPr>
          <p:blipFill rotWithShape="1">
            <a:blip r:embed="rId5">
              <a:alphaModFix/>
            </a:blip>
            <a:srcRect/>
            <a:stretch/>
          </p:blipFill>
          <p:spPr>
            <a:xfrm>
              <a:off x="10558667" y="1936955"/>
              <a:ext cx="914400" cy="914400"/>
            </a:xfrm>
            <a:prstGeom prst="rect">
              <a:avLst/>
            </a:prstGeom>
            <a:noFill/>
            <a:ln>
              <a:noFill/>
            </a:ln>
          </p:spPr>
        </p:pic>
        <p:sp>
          <p:nvSpPr>
            <p:cNvPr id="502" name="Google Shape;502;p35"/>
            <p:cNvSpPr/>
            <p:nvPr/>
          </p:nvSpPr>
          <p:spPr>
            <a:xfrm>
              <a:off x="10816913" y="2394027"/>
              <a:ext cx="82296" cy="82296"/>
            </a:xfrm>
            <a:prstGeom prst="ellipse">
              <a:avLst/>
            </a:prstGeom>
            <a:solidFill>
              <a:schemeClr val="dk2"/>
            </a:solidFill>
            <a:ln w="25400" cap="flat" cmpd="sng">
              <a:solidFill>
                <a:srgbClr val="797B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3" name="Google Shape;503;p35"/>
            <p:cNvSpPr/>
            <p:nvPr/>
          </p:nvSpPr>
          <p:spPr>
            <a:xfrm>
              <a:off x="10969313" y="2395353"/>
              <a:ext cx="82296" cy="82296"/>
            </a:xfrm>
            <a:prstGeom prst="ellipse">
              <a:avLst/>
            </a:prstGeom>
            <a:solidFill>
              <a:schemeClr val="dk2"/>
            </a:solidFill>
            <a:ln w="25400" cap="flat" cmpd="sng">
              <a:solidFill>
                <a:srgbClr val="797B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4" name="Google Shape;504;p35"/>
            <p:cNvSpPr/>
            <p:nvPr/>
          </p:nvSpPr>
          <p:spPr>
            <a:xfrm>
              <a:off x="11121713" y="2396678"/>
              <a:ext cx="82296" cy="82296"/>
            </a:xfrm>
            <a:prstGeom prst="ellipse">
              <a:avLst/>
            </a:prstGeom>
            <a:solidFill>
              <a:schemeClr val="dk2"/>
            </a:solidFill>
            <a:ln w="25400" cap="flat" cmpd="sng">
              <a:solidFill>
                <a:srgbClr val="797B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05" name="Google Shape;505;p35"/>
          <p:cNvGrpSpPr/>
          <p:nvPr/>
        </p:nvGrpSpPr>
        <p:grpSpPr>
          <a:xfrm>
            <a:off x="4571387" y="3907952"/>
            <a:ext cx="951131" cy="901770"/>
            <a:chOff x="10864836" y="2404385"/>
            <a:chExt cx="1115579" cy="1115579"/>
          </a:xfrm>
        </p:grpSpPr>
        <p:pic>
          <p:nvPicPr>
            <p:cNvPr id="506" name="Google Shape;506;p35" descr="Single gear with solid fill"/>
            <p:cNvPicPr preferRelativeResize="0"/>
            <p:nvPr/>
          </p:nvPicPr>
          <p:blipFill rotWithShape="1">
            <a:blip r:embed="rId6">
              <a:alphaModFix/>
            </a:blip>
            <a:srcRect/>
            <a:stretch/>
          </p:blipFill>
          <p:spPr>
            <a:xfrm>
              <a:off x="10864836" y="2404385"/>
              <a:ext cx="1115579" cy="1115579"/>
            </a:xfrm>
            <a:prstGeom prst="rect">
              <a:avLst/>
            </a:prstGeom>
            <a:noFill/>
            <a:ln>
              <a:noFill/>
            </a:ln>
          </p:spPr>
        </p:pic>
        <p:pic>
          <p:nvPicPr>
            <p:cNvPr id="507" name="Google Shape;507;p35" descr="Badge Tick with solid fill"/>
            <p:cNvPicPr preferRelativeResize="0"/>
            <p:nvPr/>
          </p:nvPicPr>
          <p:blipFill rotWithShape="1">
            <a:blip r:embed="rId7">
              <a:alphaModFix/>
            </a:blip>
            <a:srcRect/>
            <a:stretch/>
          </p:blipFill>
          <p:spPr>
            <a:xfrm>
              <a:off x="11050268" y="2613050"/>
              <a:ext cx="718365" cy="718365"/>
            </a:xfrm>
            <a:prstGeom prst="rect">
              <a:avLst/>
            </a:prstGeom>
            <a:noFill/>
            <a:ln>
              <a:noFill/>
            </a:ln>
          </p:spPr>
        </p:pic>
      </p:grpSp>
      <p:grpSp>
        <p:nvGrpSpPr>
          <p:cNvPr id="508" name="Google Shape;508;p35"/>
          <p:cNvGrpSpPr/>
          <p:nvPr/>
        </p:nvGrpSpPr>
        <p:grpSpPr>
          <a:xfrm>
            <a:off x="10284176" y="4046668"/>
            <a:ext cx="666801" cy="700954"/>
            <a:chOff x="10571596" y="4887598"/>
            <a:chExt cx="914400" cy="914400"/>
          </a:xfrm>
        </p:grpSpPr>
        <p:pic>
          <p:nvPicPr>
            <p:cNvPr id="509" name="Google Shape;509;p35" descr="Monitor with solid fill"/>
            <p:cNvPicPr preferRelativeResize="0"/>
            <p:nvPr/>
          </p:nvPicPr>
          <p:blipFill rotWithShape="1">
            <a:blip r:embed="rId8">
              <a:alphaModFix/>
            </a:blip>
            <a:srcRect/>
            <a:stretch/>
          </p:blipFill>
          <p:spPr>
            <a:xfrm>
              <a:off x="10571596" y="4887598"/>
              <a:ext cx="914400" cy="914400"/>
            </a:xfrm>
            <a:prstGeom prst="rect">
              <a:avLst/>
            </a:prstGeom>
            <a:noFill/>
            <a:ln>
              <a:noFill/>
            </a:ln>
          </p:spPr>
        </p:pic>
        <p:pic>
          <p:nvPicPr>
            <p:cNvPr id="510" name="Google Shape;510;p35" descr="Gears with solid fill"/>
            <p:cNvPicPr preferRelativeResize="0"/>
            <p:nvPr/>
          </p:nvPicPr>
          <p:blipFill rotWithShape="1">
            <a:blip r:embed="rId9">
              <a:alphaModFix/>
            </a:blip>
            <a:srcRect/>
            <a:stretch/>
          </p:blipFill>
          <p:spPr>
            <a:xfrm>
              <a:off x="10829841" y="5060244"/>
              <a:ext cx="437777" cy="437777"/>
            </a:xfrm>
            <a:prstGeom prst="rect">
              <a:avLst/>
            </a:prstGeom>
            <a:noFill/>
            <a:ln>
              <a:noFill/>
            </a:ln>
          </p:spPr>
        </p:pic>
      </p:grpSp>
      <p:grpSp>
        <p:nvGrpSpPr>
          <p:cNvPr id="511" name="Google Shape;511;p35"/>
          <p:cNvGrpSpPr/>
          <p:nvPr/>
        </p:nvGrpSpPr>
        <p:grpSpPr>
          <a:xfrm>
            <a:off x="6637597" y="4115747"/>
            <a:ext cx="578337" cy="522703"/>
            <a:chOff x="8273177" y="1094200"/>
            <a:chExt cx="578337" cy="522703"/>
          </a:xfrm>
        </p:grpSpPr>
        <p:sp>
          <p:nvSpPr>
            <p:cNvPr id="512" name="Google Shape;512;p35"/>
            <p:cNvSpPr/>
            <p:nvPr/>
          </p:nvSpPr>
          <p:spPr>
            <a:xfrm>
              <a:off x="8273177" y="1094200"/>
              <a:ext cx="183764" cy="18518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3" name="Google Shape;513;p35"/>
            <p:cNvSpPr/>
            <p:nvPr/>
          </p:nvSpPr>
          <p:spPr>
            <a:xfrm>
              <a:off x="8667750" y="1094200"/>
              <a:ext cx="183764" cy="18518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4" name="Google Shape;514;p35"/>
            <p:cNvSpPr/>
            <p:nvPr/>
          </p:nvSpPr>
          <p:spPr>
            <a:xfrm>
              <a:off x="8273177" y="1431718"/>
              <a:ext cx="183764" cy="18518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5" name="Google Shape;515;p35"/>
            <p:cNvSpPr/>
            <p:nvPr/>
          </p:nvSpPr>
          <p:spPr>
            <a:xfrm>
              <a:off x="8667750" y="1431718"/>
              <a:ext cx="183764" cy="18518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6" name="Google Shape;516;p35"/>
            <p:cNvSpPr/>
            <p:nvPr/>
          </p:nvSpPr>
          <p:spPr>
            <a:xfrm>
              <a:off x="8472016" y="1141850"/>
              <a:ext cx="195734" cy="78499"/>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7" name="Google Shape;517;p35"/>
            <p:cNvSpPr/>
            <p:nvPr/>
          </p:nvSpPr>
          <p:spPr>
            <a:xfrm>
              <a:off x="8472016" y="1482210"/>
              <a:ext cx="195734" cy="78499"/>
            </a:xfrm>
            <a:prstGeom prst="rightArrow">
              <a:avLst>
                <a:gd name="adj1" fmla="val 50000"/>
                <a:gd name="adj2"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8" name="Google Shape;518;p35"/>
            <p:cNvSpPr/>
            <p:nvPr/>
          </p:nvSpPr>
          <p:spPr>
            <a:xfrm flipH="1">
              <a:off x="8334375" y="1296576"/>
              <a:ext cx="417648" cy="114300"/>
            </a:xfrm>
            <a:prstGeom prst="bentUpArrow">
              <a:avLst>
                <a:gd name="adj1" fmla="val 25000"/>
                <a:gd name="adj2" fmla="val 25000"/>
                <a:gd name="adj3" fmla="val 25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19" name="Google Shape;519;p35"/>
            <p:cNvCxnSpPr/>
            <p:nvPr/>
          </p:nvCxnSpPr>
          <p:spPr>
            <a:xfrm>
              <a:off x="8735348" y="1385521"/>
              <a:ext cx="45028" cy="55032"/>
            </a:xfrm>
            <a:prstGeom prst="straightConnector1">
              <a:avLst/>
            </a:prstGeom>
            <a:noFill/>
            <a:ln w="22225" cap="flat" cmpd="sng">
              <a:solidFill>
                <a:schemeClr val="dk2"/>
              </a:solidFill>
              <a:prstDash val="solid"/>
              <a:round/>
              <a:headEnd type="none" w="sm" len="sm"/>
              <a:tailEnd type="none" w="sm" len="sm"/>
            </a:ln>
          </p:spPr>
        </p:cxnSp>
      </p:grpSp>
      <p:sp>
        <p:nvSpPr>
          <p:cNvPr id="520" name="Google Shape;520;p35"/>
          <p:cNvSpPr txBox="1"/>
          <p:nvPr/>
        </p:nvSpPr>
        <p:spPr>
          <a:xfrm>
            <a:off x="686359" y="4989333"/>
            <a:ext cx="130900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CHECKOUT</a:t>
            </a:r>
            <a:endParaRPr/>
          </a:p>
        </p:txBody>
      </p:sp>
      <p:sp>
        <p:nvSpPr>
          <p:cNvPr id="521" name="Google Shape;521;p35"/>
          <p:cNvSpPr txBox="1"/>
          <p:nvPr/>
        </p:nvSpPr>
        <p:spPr>
          <a:xfrm>
            <a:off x="2532714" y="4974171"/>
            <a:ext cx="130900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BUILD</a:t>
            </a:r>
            <a:endParaRPr/>
          </a:p>
        </p:txBody>
      </p:sp>
      <p:sp>
        <p:nvSpPr>
          <p:cNvPr id="527" name="Google Shape;527;p35"/>
          <p:cNvSpPr txBox="1"/>
          <p:nvPr/>
        </p:nvSpPr>
        <p:spPr>
          <a:xfrm>
            <a:off x="4159368" y="4970560"/>
            <a:ext cx="170355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FUNCTIONAL TEST</a:t>
            </a:r>
            <a:endParaRPr/>
          </a:p>
        </p:txBody>
      </p:sp>
      <p:sp>
        <p:nvSpPr>
          <p:cNvPr id="528" name="Google Shape;528;p35"/>
          <p:cNvSpPr txBox="1"/>
          <p:nvPr/>
        </p:nvSpPr>
        <p:spPr>
          <a:xfrm>
            <a:off x="6272262" y="4983477"/>
            <a:ext cx="130900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DEPLOY TO QA</a:t>
            </a:r>
            <a:endParaRPr/>
          </a:p>
        </p:txBody>
      </p:sp>
      <p:sp>
        <p:nvSpPr>
          <p:cNvPr id="529" name="Google Shape;529;p35"/>
          <p:cNvSpPr txBox="1"/>
          <p:nvPr/>
        </p:nvSpPr>
        <p:spPr>
          <a:xfrm>
            <a:off x="8174056" y="4989332"/>
            <a:ext cx="130900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SECURITY TEST (DAST) VENARI</a:t>
            </a:r>
            <a:endParaRPr/>
          </a:p>
        </p:txBody>
      </p:sp>
      <p:sp>
        <p:nvSpPr>
          <p:cNvPr id="530" name="Google Shape;530;p35"/>
          <p:cNvSpPr txBox="1"/>
          <p:nvPr/>
        </p:nvSpPr>
        <p:spPr>
          <a:xfrm>
            <a:off x="9947043" y="4983477"/>
            <a:ext cx="130900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DEPLOY TO STAGING</a:t>
            </a:r>
            <a:endParaRPr/>
          </a:p>
        </p:txBody>
      </p:sp>
      <p:sp>
        <p:nvSpPr>
          <p:cNvPr id="531" name="Google Shape;531;p35"/>
          <p:cNvSpPr/>
          <p:nvPr/>
        </p:nvSpPr>
        <p:spPr>
          <a:xfrm>
            <a:off x="7906871" y="3137648"/>
            <a:ext cx="1792941" cy="2662064"/>
          </a:xfrm>
          <a:prstGeom prst="rect">
            <a:avLst/>
          </a:prstGeom>
          <a:noFill/>
          <a:ln w="762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32" name="Google Shape;532;p35"/>
          <p:cNvPicPr preferRelativeResize="0"/>
          <p:nvPr/>
        </p:nvPicPr>
        <p:blipFill rotWithShape="1">
          <a:blip r:embed="rId10">
            <a:alphaModFix/>
          </a:blip>
          <a:srcRect/>
          <a:stretch/>
        </p:blipFill>
        <p:spPr>
          <a:xfrm>
            <a:off x="8491774" y="4039784"/>
            <a:ext cx="684118" cy="7035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6"/>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dirty="0">
                <a:latin typeface="Arial Black"/>
                <a:ea typeface="Arial Black"/>
                <a:cs typeface="Arial Black"/>
                <a:sym typeface="Arial Black"/>
              </a:rPr>
              <a:t>DevSecOps Dynamic Testing Example</a:t>
            </a:r>
            <a:endParaRPr dirty="0"/>
          </a:p>
        </p:txBody>
      </p:sp>
      <p:sp>
        <p:nvSpPr>
          <p:cNvPr id="539" name="Google Shape;539;p36"/>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a:solidFill>
                  <a:schemeClr val="accent4"/>
                </a:solidFill>
                <a:latin typeface="Arial"/>
                <a:ea typeface="Arial"/>
                <a:cs typeface="Arial"/>
                <a:sym typeface="Arial"/>
              </a:rPr>
              <a:t>SOLUTIONS</a:t>
            </a:r>
            <a:endParaRPr/>
          </a:p>
        </p:txBody>
      </p:sp>
      <p:sp>
        <p:nvSpPr>
          <p:cNvPr id="540" name="Google Shape;540;p36"/>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541" name="Google Shape;541;p36"/>
          <p:cNvPicPr preferRelativeResize="0"/>
          <p:nvPr/>
        </p:nvPicPr>
        <p:blipFill rotWithShape="1">
          <a:blip r:embed="rId3">
            <a:alphaModFix/>
          </a:blip>
          <a:srcRect/>
          <a:stretch/>
        </p:blipFill>
        <p:spPr>
          <a:xfrm>
            <a:off x="2018580" y="1016045"/>
            <a:ext cx="8356343" cy="4874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3"/>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Software Factory Test Architecture</a:t>
            </a:r>
            <a:endParaRPr/>
          </a:p>
        </p:txBody>
      </p:sp>
      <p:sp>
        <p:nvSpPr>
          <p:cNvPr id="553" name="Google Shape;553;p13"/>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lvl="0"/>
            <a:r>
              <a:rPr lang="en-US" dirty="0">
                <a:solidFill>
                  <a:schemeClr val="accent4"/>
                </a:solidFill>
              </a:rPr>
              <a:t>IMPLEMENTATION</a:t>
            </a:r>
            <a:endParaRPr lang="en-US" dirty="0"/>
          </a:p>
        </p:txBody>
      </p:sp>
      <p:sp>
        <p:nvSpPr>
          <p:cNvPr id="554" name="Google Shape;554;p13"/>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grpSp>
        <p:nvGrpSpPr>
          <p:cNvPr id="555" name="Google Shape;555;p13"/>
          <p:cNvGrpSpPr/>
          <p:nvPr/>
        </p:nvGrpSpPr>
        <p:grpSpPr>
          <a:xfrm>
            <a:off x="1436580" y="3198118"/>
            <a:ext cx="9135016" cy="470647"/>
            <a:chOff x="1421638" y="2269962"/>
            <a:chExt cx="9135016" cy="470647"/>
          </a:xfrm>
        </p:grpSpPr>
        <p:grpSp>
          <p:nvGrpSpPr>
            <p:cNvPr id="556" name="Google Shape;556;p13"/>
            <p:cNvGrpSpPr/>
            <p:nvPr/>
          </p:nvGrpSpPr>
          <p:grpSpPr>
            <a:xfrm>
              <a:off x="1421638" y="2354181"/>
              <a:ext cx="9135016" cy="304800"/>
              <a:chOff x="1421638" y="2354181"/>
              <a:chExt cx="9135016" cy="304800"/>
            </a:xfrm>
          </p:grpSpPr>
          <p:sp>
            <p:nvSpPr>
              <p:cNvPr id="557" name="Google Shape;557;p13"/>
              <p:cNvSpPr/>
              <p:nvPr/>
            </p:nvSpPr>
            <p:spPr>
              <a:xfrm>
                <a:off x="3635914" y="2354181"/>
                <a:ext cx="2492188" cy="304800"/>
              </a:xfrm>
              <a:prstGeom prst="roundRect">
                <a:avLst>
                  <a:gd name="adj" fmla="val 16667"/>
                </a:avLst>
              </a:prstGeom>
              <a:solidFill>
                <a:srgbClr val="96C8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8" name="Google Shape;558;p13"/>
              <p:cNvSpPr/>
              <p:nvPr/>
            </p:nvSpPr>
            <p:spPr>
              <a:xfrm>
                <a:off x="1421638" y="2354181"/>
                <a:ext cx="2492188" cy="3048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9" name="Google Shape;559;p13"/>
              <p:cNvSpPr/>
              <p:nvPr/>
            </p:nvSpPr>
            <p:spPr>
              <a:xfrm>
                <a:off x="8064466" y="2354181"/>
                <a:ext cx="2492188" cy="304800"/>
              </a:xfrm>
              <a:prstGeom prst="roundRect">
                <a:avLst>
                  <a:gd name="adj" fmla="val 16667"/>
                </a:avLst>
              </a:prstGeom>
              <a:solidFill>
                <a:srgbClr val="96C8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0" name="Google Shape;560;p13"/>
              <p:cNvSpPr/>
              <p:nvPr/>
            </p:nvSpPr>
            <p:spPr>
              <a:xfrm>
                <a:off x="5850190" y="2354181"/>
                <a:ext cx="2492188" cy="3048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61" name="Google Shape;561;p13"/>
            <p:cNvSpPr/>
            <p:nvPr/>
          </p:nvSpPr>
          <p:spPr>
            <a:xfrm>
              <a:off x="2386072" y="2269962"/>
              <a:ext cx="457200" cy="4572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2" name="Google Shape;562;p13"/>
            <p:cNvSpPr/>
            <p:nvPr/>
          </p:nvSpPr>
          <p:spPr>
            <a:xfrm>
              <a:off x="4649660" y="2277981"/>
              <a:ext cx="457200" cy="457200"/>
            </a:xfrm>
            <a:prstGeom prst="ellipse">
              <a:avLst/>
            </a:prstGeom>
            <a:solidFill>
              <a:schemeClr val="lt1"/>
            </a:solidFill>
            <a:ln w="76200" cap="flat" cmpd="sng">
              <a:solidFill>
                <a:schemeClr val="accent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3" name="Google Shape;563;p13"/>
            <p:cNvSpPr/>
            <p:nvPr/>
          </p:nvSpPr>
          <p:spPr>
            <a:xfrm>
              <a:off x="6871432" y="2269962"/>
              <a:ext cx="457200" cy="4572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4" name="Google Shape;564;p13"/>
            <p:cNvSpPr/>
            <p:nvPr/>
          </p:nvSpPr>
          <p:spPr>
            <a:xfrm>
              <a:off x="9288152" y="2283409"/>
              <a:ext cx="457200" cy="457200"/>
            </a:xfrm>
            <a:prstGeom prst="ellipse">
              <a:avLst/>
            </a:prstGeom>
            <a:solidFill>
              <a:schemeClr val="lt1"/>
            </a:solidFill>
            <a:ln w="76200" cap="flat" cmpd="sng">
              <a:solidFill>
                <a:schemeClr val="accent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65" name="Google Shape;565;p13"/>
          <p:cNvSpPr txBox="1"/>
          <p:nvPr/>
        </p:nvSpPr>
        <p:spPr>
          <a:xfrm>
            <a:off x="1436579" y="1988676"/>
            <a:ext cx="249218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Pipeline </a:t>
            </a:r>
            <a:r>
              <a:rPr lang="en-US" sz="1600" b="1" i="0" u="none" strike="noStrike" cap="none">
                <a:solidFill>
                  <a:schemeClr val="dk1"/>
                </a:solidFill>
                <a:latin typeface="Arial"/>
                <a:ea typeface="Arial"/>
                <a:cs typeface="Arial"/>
                <a:sym typeface="Arial"/>
              </a:rPr>
              <a:t>orchestrator </a:t>
            </a:r>
            <a:r>
              <a:rPr lang="en-US" sz="1600" b="0" i="0" u="none" strike="noStrike" cap="none">
                <a:solidFill>
                  <a:schemeClr val="dk1"/>
                </a:solidFill>
                <a:latin typeface="Arial"/>
                <a:ea typeface="Arial"/>
                <a:cs typeface="Arial"/>
                <a:sym typeface="Arial"/>
              </a:rPr>
              <a:t>deploys containers and runs tests.</a:t>
            </a:r>
            <a:endParaRPr sz="1400" b="0" i="0" u="none" strike="noStrike" cap="none">
              <a:solidFill>
                <a:srgbClr val="000000"/>
              </a:solidFill>
              <a:latin typeface="Arial"/>
              <a:ea typeface="Arial"/>
              <a:cs typeface="Arial"/>
              <a:sym typeface="Arial"/>
            </a:endParaRPr>
          </a:p>
        </p:txBody>
      </p:sp>
      <p:cxnSp>
        <p:nvCxnSpPr>
          <p:cNvPr id="566" name="Google Shape;566;p13"/>
          <p:cNvCxnSpPr>
            <a:stCxn id="561" idx="4"/>
          </p:cNvCxnSpPr>
          <p:nvPr/>
        </p:nvCxnSpPr>
        <p:spPr>
          <a:xfrm>
            <a:off x="2629614" y="3655318"/>
            <a:ext cx="0" cy="550500"/>
          </a:xfrm>
          <a:prstGeom prst="straightConnector1">
            <a:avLst/>
          </a:prstGeom>
          <a:noFill/>
          <a:ln w="38100" cap="flat" cmpd="sng">
            <a:solidFill>
              <a:schemeClr val="accent3"/>
            </a:solidFill>
            <a:prstDash val="solid"/>
            <a:round/>
            <a:headEnd type="none" w="sm" len="sm"/>
            <a:tailEnd type="none" w="sm" len="sm"/>
          </a:ln>
        </p:spPr>
      </p:cxnSp>
      <p:sp>
        <p:nvSpPr>
          <p:cNvPr id="567" name="Google Shape;567;p13"/>
          <p:cNvSpPr/>
          <p:nvPr/>
        </p:nvSpPr>
        <p:spPr>
          <a:xfrm>
            <a:off x="2172414" y="4205885"/>
            <a:ext cx="914400" cy="9144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8" name="Google Shape;568;p13" descr="A cartoon of a person&#10;&#10;Description automatically generated with low confidence"/>
          <p:cNvPicPr preferRelativeResize="0"/>
          <p:nvPr/>
        </p:nvPicPr>
        <p:blipFill rotWithShape="1">
          <a:blip r:embed="rId3">
            <a:alphaModFix/>
          </a:blip>
          <a:srcRect/>
          <a:stretch/>
        </p:blipFill>
        <p:spPr>
          <a:xfrm>
            <a:off x="2367762" y="4317845"/>
            <a:ext cx="505442" cy="697510"/>
          </a:xfrm>
          <a:prstGeom prst="rect">
            <a:avLst/>
          </a:prstGeom>
          <a:noFill/>
          <a:ln>
            <a:noFill/>
          </a:ln>
        </p:spPr>
      </p:pic>
      <p:sp>
        <p:nvSpPr>
          <p:cNvPr id="569" name="Google Shape;569;p13"/>
          <p:cNvSpPr txBox="1"/>
          <p:nvPr/>
        </p:nvSpPr>
        <p:spPr>
          <a:xfrm>
            <a:off x="3650856" y="3900621"/>
            <a:ext cx="2492189"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Deploy </a:t>
            </a:r>
            <a:r>
              <a:rPr lang="en-US" sz="1600" b="1" i="0" u="none" strike="noStrike" cap="none">
                <a:solidFill>
                  <a:schemeClr val="dk1"/>
                </a:solidFill>
                <a:latin typeface="Arial"/>
                <a:ea typeface="Arial"/>
                <a:cs typeface="Arial"/>
                <a:sym typeface="Arial"/>
              </a:rPr>
              <a:t>containerized </a:t>
            </a:r>
            <a:r>
              <a:rPr lang="en-US" sz="1600" b="0" i="0" u="none" strike="noStrike" cap="none">
                <a:solidFill>
                  <a:schemeClr val="dk1"/>
                </a:solidFill>
                <a:latin typeface="Arial"/>
                <a:ea typeface="Arial"/>
                <a:cs typeface="Arial"/>
                <a:sym typeface="Arial"/>
              </a:rPr>
              <a:t>replica of production web application. </a:t>
            </a:r>
            <a:endParaRPr sz="1400" b="0" i="0" u="none" strike="noStrike" cap="none">
              <a:solidFill>
                <a:srgbClr val="000000"/>
              </a:solidFill>
              <a:latin typeface="Arial"/>
              <a:ea typeface="Arial"/>
              <a:cs typeface="Arial"/>
              <a:sym typeface="Arial"/>
            </a:endParaRPr>
          </a:p>
        </p:txBody>
      </p:sp>
      <p:cxnSp>
        <p:nvCxnSpPr>
          <p:cNvPr id="570" name="Google Shape;570;p13"/>
          <p:cNvCxnSpPr/>
          <p:nvPr/>
        </p:nvCxnSpPr>
        <p:spPr>
          <a:xfrm>
            <a:off x="4887046" y="2655570"/>
            <a:ext cx="0" cy="550567"/>
          </a:xfrm>
          <a:prstGeom prst="straightConnector1">
            <a:avLst/>
          </a:prstGeom>
          <a:noFill/>
          <a:ln w="38100" cap="flat" cmpd="sng">
            <a:solidFill>
              <a:schemeClr val="accent4"/>
            </a:solidFill>
            <a:prstDash val="solid"/>
            <a:round/>
            <a:headEnd type="none" w="sm" len="sm"/>
            <a:tailEnd type="none" w="sm" len="sm"/>
          </a:ln>
        </p:spPr>
      </p:cxnSp>
      <p:sp>
        <p:nvSpPr>
          <p:cNvPr id="571" name="Google Shape;571;p13"/>
          <p:cNvSpPr/>
          <p:nvPr/>
        </p:nvSpPr>
        <p:spPr>
          <a:xfrm>
            <a:off x="4429846" y="1867045"/>
            <a:ext cx="914400" cy="914400"/>
          </a:xfrm>
          <a:prstGeom prst="ellipse">
            <a:avLst/>
          </a:prstGeom>
          <a:solidFill>
            <a:schemeClr val="lt1"/>
          </a:solidFill>
          <a:ln w="76200" cap="flat" cmpd="sng">
            <a:solidFill>
              <a:schemeClr val="accent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2" name="Google Shape;572;p13" descr="Icon&#10;&#10;Description automatically generated"/>
          <p:cNvPicPr preferRelativeResize="0"/>
          <p:nvPr/>
        </p:nvPicPr>
        <p:blipFill rotWithShape="1">
          <a:blip r:embed="rId4">
            <a:alphaModFix/>
          </a:blip>
          <a:srcRect/>
          <a:stretch/>
        </p:blipFill>
        <p:spPr>
          <a:xfrm>
            <a:off x="4527823" y="2045288"/>
            <a:ext cx="768233" cy="550567"/>
          </a:xfrm>
          <a:prstGeom prst="rect">
            <a:avLst/>
          </a:prstGeom>
          <a:noFill/>
          <a:ln>
            <a:noFill/>
          </a:ln>
        </p:spPr>
      </p:pic>
      <p:sp>
        <p:nvSpPr>
          <p:cNvPr id="573" name="Google Shape;573;p13"/>
          <p:cNvSpPr txBox="1"/>
          <p:nvPr/>
        </p:nvSpPr>
        <p:spPr>
          <a:xfrm>
            <a:off x="5865132" y="1988676"/>
            <a:ext cx="2492189"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Deploy </a:t>
            </a:r>
            <a:r>
              <a:rPr lang="en-US" sz="1600" b="1" i="0" u="none" strike="noStrike" cap="none">
                <a:solidFill>
                  <a:srgbClr val="00B050"/>
                </a:solidFill>
                <a:latin typeface="Arial"/>
                <a:ea typeface="Arial"/>
                <a:cs typeface="Arial"/>
                <a:sym typeface="Arial"/>
              </a:rPr>
              <a:t>Venari</a:t>
            </a:r>
            <a:r>
              <a:rPr lang="en-US" sz="1600" b="0" i="0" u="none" strike="noStrike" cap="none">
                <a:solidFill>
                  <a:schemeClr val="dk1"/>
                </a:solidFill>
                <a:latin typeface="Arial"/>
                <a:ea typeface="Arial"/>
                <a:cs typeface="Arial"/>
                <a:sym typeface="Arial"/>
              </a:rPr>
              <a:t> </a:t>
            </a:r>
            <a:r>
              <a:rPr lang="en-US" sz="1600" b="1" i="0" u="none" strike="noStrike" cap="none">
                <a:solidFill>
                  <a:schemeClr val="dk1"/>
                </a:solidFill>
                <a:latin typeface="Arial"/>
                <a:ea typeface="Arial"/>
                <a:cs typeface="Arial"/>
                <a:sym typeface="Arial"/>
              </a:rPr>
              <a:t>DAST </a:t>
            </a:r>
            <a:r>
              <a:rPr lang="en-US" sz="1600" b="0" i="0" u="none" strike="noStrike" cap="none">
                <a:solidFill>
                  <a:schemeClr val="dk1"/>
                </a:solidFill>
                <a:latin typeface="Arial"/>
                <a:ea typeface="Arial"/>
                <a:cs typeface="Arial"/>
                <a:sym typeface="Arial"/>
              </a:rPr>
              <a:t>scanner containers that expose APIs called by orchestrator.</a:t>
            </a:r>
            <a:endParaRPr sz="1400" b="0" i="0" u="none" strike="noStrike" cap="none">
              <a:solidFill>
                <a:srgbClr val="000000"/>
              </a:solidFill>
              <a:latin typeface="Arial"/>
              <a:ea typeface="Arial"/>
              <a:cs typeface="Arial"/>
              <a:sym typeface="Arial"/>
            </a:endParaRPr>
          </a:p>
        </p:txBody>
      </p:sp>
      <p:cxnSp>
        <p:nvCxnSpPr>
          <p:cNvPr id="574" name="Google Shape;574;p13"/>
          <p:cNvCxnSpPr/>
          <p:nvPr/>
        </p:nvCxnSpPr>
        <p:spPr>
          <a:xfrm>
            <a:off x="7110810" y="3655318"/>
            <a:ext cx="0" cy="550567"/>
          </a:xfrm>
          <a:prstGeom prst="straightConnector1">
            <a:avLst/>
          </a:prstGeom>
          <a:noFill/>
          <a:ln w="38100" cap="flat" cmpd="sng">
            <a:solidFill>
              <a:schemeClr val="accent3"/>
            </a:solidFill>
            <a:prstDash val="solid"/>
            <a:round/>
            <a:headEnd type="none" w="sm" len="sm"/>
            <a:tailEnd type="none" w="sm" len="sm"/>
          </a:ln>
        </p:spPr>
      </p:cxnSp>
      <p:sp>
        <p:nvSpPr>
          <p:cNvPr id="575" name="Google Shape;575;p13"/>
          <p:cNvSpPr/>
          <p:nvPr/>
        </p:nvSpPr>
        <p:spPr>
          <a:xfrm>
            <a:off x="6653610" y="4205885"/>
            <a:ext cx="914400" cy="9144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76" name="Google Shape;576;p13"/>
          <p:cNvCxnSpPr/>
          <p:nvPr/>
        </p:nvCxnSpPr>
        <p:spPr>
          <a:xfrm>
            <a:off x="9521504" y="2659949"/>
            <a:ext cx="0" cy="550567"/>
          </a:xfrm>
          <a:prstGeom prst="straightConnector1">
            <a:avLst/>
          </a:prstGeom>
          <a:noFill/>
          <a:ln w="38100" cap="flat" cmpd="sng">
            <a:solidFill>
              <a:schemeClr val="accent4"/>
            </a:solidFill>
            <a:prstDash val="solid"/>
            <a:round/>
            <a:headEnd type="none" w="sm" len="sm"/>
            <a:tailEnd type="none" w="sm" len="sm"/>
          </a:ln>
        </p:spPr>
      </p:cxnSp>
      <p:sp>
        <p:nvSpPr>
          <p:cNvPr id="577" name="Google Shape;577;p13"/>
          <p:cNvSpPr/>
          <p:nvPr/>
        </p:nvSpPr>
        <p:spPr>
          <a:xfrm>
            <a:off x="9064304" y="1871424"/>
            <a:ext cx="914400" cy="914400"/>
          </a:xfrm>
          <a:prstGeom prst="ellipse">
            <a:avLst/>
          </a:prstGeom>
          <a:solidFill>
            <a:schemeClr val="lt1"/>
          </a:solidFill>
          <a:ln w="76200" cap="flat" cmpd="sng">
            <a:solidFill>
              <a:schemeClr val="accent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8" name="Google Shape;578;p13"/>
          <p:cNvSpPr txBox="1"/>
          <p:nvPr/>
        </p:nvSpPr>
        <p:spPr>
          <a:xfrm>
            <a:off x="8320379" y="3900621"/>
            <a:ext cx="2492189"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Deploy extra Venari scanners to enable </a:t>
            </a:r>
            <a:r>
              <a:rPr lang="en-US" sz="1600" b="1" i="0" u="none" strike="noStrike" cap="none">
                <a:solidFill>
                  <a:srgbClr val="00B050"/>
                </a:solidFill>
                <a:latin typeface="Arial"/>
                <a:ea typeface="Arial"/>
                <a:cs typeface="Arial"/>
                <a:sym typeface="Arial"/>
              </a:rPr>
              <a:t>distributed</a:t>
            </a:r>
            <a:r>
              <a:rPr lang="en-US" sz="1600" b="1" i="0" u="none" strike="noStrike" cap="none">
                <a:solidFill>
                  <a:schemeClr val="dk1"/>
                </a:solidFill>
                <a:latin typeface="Arial"/>
                <a:ea typeface="Arial"/>
                <a:cs typeface="Arial"/>
                <a:sym typeface="Arial"/>
              </a:rPr>
              <a:t> analysis </a:t>
            </a:r>
            <a:r>
              <a:rPr lang="en-US" sz="1600" b="0" i="0" u="none" strike="noStrike" cap="none">
                <a:solidFill>
                  <a:schemeClr val="dk1"/>
                </a:solidFill>
                <a:latin typeface="Arial"/>
                <a:ea typeface="Arial"/>
                <a:cs typeface="Arial"/>
                <a:sym typeface="Arial"/>
              </a:rPr>
              <a:t>of large applications.</a:t>
            </a:r>
            <a:endParaRPr sz="1400" b="0" i="0" u="none" strike="noStrike" cap="none">
              <a:solidFill>
                <a:srgbClr val="000000"/>
              </a:solidFill>
              <a:latin typeface="Arial"/>
              <a:ea typeface="Arial"/>
              <a:cs typeface="Arial"/>
              <a:sym typeface="Arial"/>
            </a:endParaRPr>
          </a:p>
        </p:txBody>
      </p:sp>
      <p:pic>
        <p:nvPicPr>
          <p:cNvPr id="579" name="Google Shape;579;p13"/>
          <p:cNvPicPr preferRelativeResize="0"/>
          <p:nvPr/>
        </p:nvPicPr>
        <p:blipFill rotWithShape="1">
          <a:blip r:embed="rId5">
            <a:alphaModFix/>
          </a:blip>
          <a:srcRect/>
          <a:stretch/>
        </p:blipFill>
        <p:spPr>
          <a:xfrm>
            <a:off x="6832312" y="4359350"/>
            <a:ext cx="556995" cy="572833"/>
          </a:xfrm>
          <a:prstGeom prst="rect">
            <a:avLst/>
          </a:prstGeom>
          <a:noFill/>
          <a:ln>
            <a:noFill/>
          </a:ln>
        </p:spPr>
      </p:pic>
      <p:pic>
        <p:nvPicPr>
          <p:cNvPr id="580" name="Google Shape;580;p13"/>
          <p:cNvPicPr preferRelativeResize="0"/>
          <p:nvPr/>
        </p:nvPicPr>
        <p:blipFill rotWithShape="1">
          <a:blip r:embed="rId6">
            <a:alphaModFix/>
          </a:blip>
          <a:srcRect/>
          <a:stretch/>
        </p:blipFill>
        <p:spPr>
          <a:xfrm>
            <a:off x="9269652" y="2080673"/>
            <a:ext cx="524084" cy="4797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609600" y="477539"/>
            <a:ext cx="10972800"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Agenda</a:t>
            </a:r>
            <a:endParaRPr/>
          </a:p>
        </p:txBody>
      </p:sp>
      <p:sp>
        <p:nvSpPr>
          <p:cNvPr id="80" name="Google Shape;80;p2"/>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accent3"/>
              </a:buClr>
              <a:buSzPts val="1400"/>
              <a:buFont typeface="Arial Narrow"/>
              <a:buNone/>
            </a:pPr>
            <a:r>
              <a:rPr lang="en-US" sz="1400" b="0" i="0" u="none" strike="noStrike" cap="none" dirty="0">
                <a:solidFill>
                  <a:schemeClr val="accent4"/>
                </a:solidFill>
                <a:latin typeface="Arial Narrow"/>
                <a:ea typeface="Arial Narrow"/>
                <a:cs typeface="Arial Narrow"/>
                <a:sym typeface="Arial Narrow"/>
              </a:rPr>
              <a:t>ACQUIRED DATA SOLUTIONS</a:t>
            </a:r>
            <a:endParaRPr sz="1400" b="0" i="0" u="none" strike="noStrike" cap="none" dirty="0">
              <a:solidFill>
                <a:schemeClr val="accent4"/>
              </a:solidFill>
              <a:latin typeface="Arial"/>
              <a:ea typeface="Arial"/>
              <a:cs typeface="Arial"/>
              <a:sym typeface="Arial"/>
            </a:endParaRPr>
          </a:p>
        </p:txBody>
      </p:sp>
      <p:sp>
        <p:nvSpPr>
          <p:cNvPr id="81" name="Google Shape;81;p2"/>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82" name="Google Shape;82;p2"/>
          <p:cNvSpPr txBox="1"/>
          <p:nvPr/>
        </p:nvSpPr>
        <p:spPr>
          <a:xfrm>
            <a:off x="6430780" y="1360671"/>
            <a:ext cx="5761220" cy="341627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accent4"/>
              </a:buClr>
              <a:buSzPts val="2800"/>
              <a:buFont typeface="Arial"/>
              <a:buChar char="•"/>
            </a:pPr>
            <a:r>
              <a:rPr lang="en-US" sz="2400" b="0" i="0" u="none" strike="noStrike" cap="none" dirty="0">
                <a:solidFill>
                  <a:schemeClr val="dk1"/>
                </a:solidFill>
                <a:latin typeface="Arial"/>
                <a:ea typeface="Arial"/>
                <a:cs typeface="Arial"/>
                <a:sym typeface="Arial"/>
              </a:rPr>
              <a:t>Application Security Challenges</a:t>
            </a:r>
            <a:endParaRPr sz="24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4"/>
              </a:buClr>
              <a:buSzPts val="2800"/>
              <a:buFont typeface="Arial"/>
              <a:buChar char="•"/>
            </a:pPr>
            <a:r>
              <a:rPr lang="en-US" sz="2400" b="0" i="0" u="none" strike="noStrike" cap="none" dirty="0">
                <a:solidFill>
                  <a:schemeClr val="dk1"/>
                </a:solidFill>
                <a:latin typeface="Arial"/>
                <a:ea typeface="Arial"/>
                <a:cs typeface="Arial"/>
                <a:sym typeface="Arial"/>
              </a:rPr>
              <a:t>DevOps to DevSecOps Road Map</a:t>
            </a:r>
            <a:endParaRPr sz="24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4"/>
              </a:buClr>
              <a:buSzPts val="2800"/>
              <a:buFont typeface="Arial"/>
              <a:buChar char="•"/>
            </a:pPr>
            <a:r>
              <a:rPr lang="en-US" sz="2400" b="0" i="0" u="none" strike="noStrike" cap="none" dirty="0">
                <a:solidFill>
                  <a:schemeClr val="dk1"/>
                </a:solidFill>
                <a:latin typeface="Arial"/>
                <a:ea typeface="Arial"/>
                <a:cs typeface="Arial"/>
                <a:sym typeface="Arial"/>
              </a:rPr>
              <a:t>Where Do I Start?</a:t>
            </a:r>
            <a:endParaRPr sz="24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4"/>
              </a:buClr>
              <a:buSzPts val="2800"/>
              <a:buFont typeface="Arial"/>
              <a:buChar char="•"/>
            </a:pPr>
            <a:r>
              <a:rPr lang="en-US" sz="2400" b="0" i="0" u="none" strike="noStrike" cap="none" dirty="0">
                <a:solidFill>
                  <a:schemeClr val="dk1"/>
                </a:solidFill>
                <a:latin typeface="Arial"/>
                <a:ea typeface="Arial"/>
                <a:cs typeface="Arial"/>
                <a:sym typeface="Arial"/>
              </a:rPr>
              <a:t>Case Study</a:t>
            </a:r>
            <a:endParaRPr sz="24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4"/>
              </a:buClr>
              <a:buSzPts val="2800"/>
              <a:buFont typeface="Arial"/>
              <a:buChar char="•"/>
            </a:pPr>
            <a:r>
              <a:rPr lang="en-US" sz="2400" dirty="0">
                <a:solidFill>
                  <a:schemeClr val="dk1"/>
                </a:solidFill>
              </a:rPr>
              <a:t>Solution, Implementation, Outcome</a:t>
            </a:r>
            <a:endParaRPr sz="24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accent4"/>
              </a:buClr>
              <a:buSzPts val="2800"/>
              <a:buFont typeface="Arial"/>
              <a:buChar char="•"/>
            </a:pPr>
            <a:r>
              <a:rPr lang="en-US" sz="2400" b="0" i="0" u="none" strike="noStrike" cap="none" dirty="0">
                <a:solidFill>
                  <a:schemeClr val="dk1"/>
                </a:solidFill>
                <a:latin typeface="Arial"/>
                <a:ea typeface="Arial"/>
                <a:cs typeface="Arial"/>
                <a:sym typeface="Arial"/>
              </a:rPr>
              <a:t>Q&amp;A</a:t>
            </a:r>
            <a:endParaRPr sz="2400" b="0" i="0" u="none" strike="noStrike" cap="none" dirty="0">
              <a:solidFill>
                <a:srgbClr val="000000"/>
              </a:solidFill>
              <a:latin typeface="Arial"/>
              <a:ea typeface="Arial"/>
              <a:cs typeface="Arial"/>
              <a:sym typeface="Arial"/>
            </a:endParaRPr>
          </a:p>
        </p:txBody>
      </p:sp>
      <p:pic>
        <p:nvPicPr>
          <p:cNvPr id="7" name="Google Shape;84;p14" descr="A close-up of a camera lens on a computer&#10;&#10;Description automatically generated with low confidence">
            <a:extLst>
              <a:ext uri="{FF2B5EF4-FFF2-40B4-BE49-F238E27FC236}">
                <a16:creationId xmlns:a16="http://schemas.microsoft.com/office/drawing/2014/main" id="{8A20669D-3193-BECF-FEB9-329F249D89CA}"/>
              </a:ext>
            </a:extLst>
          </p:cNvPr>
          <p:cNvPicPr preferRelativeResize="0"/>
          <p:nvPr/>
        </p:nvPicPr>
        <p:blipFill rotWithShape="1">
          <a:blip r:embed="rId3">
            <a:alphaModFix/>
          </a:blip>
          <a:srcRect l="23139" r="17601"/>
          <a:stretch/>
        </p:blipFill>
        <p:spPr>
          <a:xfrm>
            <a:off x="0" y="0"/>
            <a:ext cx="6096000" cy="6858000"/>
          </a:xfrm>
          <a:prstGeom prst="rect">
            <a:avLst/>
          </a:prstGeom>
          <a:noFill/>
          <a:ln>
            <a:noFill/>
          </a:ln>
        </p:spPr>
      </p:pic>
      <p:sp>
        <p:nvSpPr>
          <p:cNvPr id="8" name="Google Shape;85;p14">
            <a:extLst>
              <a:ext uri="{FF2B5EF4-FFF2-40B4-BE49-F238E27FC236}">
                <a16:creationId xmlns:a16="http://schemas.microsoft.com/office/drawing/2014/main" id="{52289529-7A72-A929-F548-25CD2EF33FB9}"/>
              </a:ext>
            </a:extLst>
          </p:cNvPr>
          <p:cNvSpPr/>
          <p:nvPr/>
        </p:nvSpPr>
        <p:spPr>
          <a:xfrm>
            <a:off x="0" y="0"/>
            <a:ext cx="6096000" cy="6858000"/>
          </a:xfrm>
          <a:prstGeom prst="rect">
            <a:avLst/>
          </a:prstGeom>
          <a:solidFill>
            <a:schemeClr val="accent5">
              <a:alpha val="74509"/>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lt1"/>
                </a:solidFill>
                <a:latin typeface="Arial"/>
                <a:ea typeface="Arial"/>
                <a:cs typeface="Arial"/>
                <a:sym typeface="Arial"/>
              </a:rPr>
              <a:t>AGENDA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14"/>
          <p:cNvSpPr/>
          <p:nvPr/>
        </p:nvSpPr>
        <p:spPr>
          <a:xfrm>
            <a:off x="2172414" y="4185303"/>
            <a:ext cx="914400" cy="9144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2" name="Google Shape;592;p14"/>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Retrofit Existing Pipelines</a:t>
            </a:r>
            <a:endParaRPr/>
          </a:p>
        </p:txBody>
      </p:sp>
      <p:sp>
        <p:nvSpPr>
          <p:cNvPr id="593" name="Google Shape;593;p14"/>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dirty="0">
                <a:solidFill>
                  <a:schemeClr val="accent4"/>
                </a:solidFill>
                <a:latin typeface="Arial"/>
                <a:ea typeface="Arial"/>
                <a:cs typeface="Arial"/>
                <a:sym typeface="Arial"/>
              </a:rPr>
              <a:t>IMPLEMENTATION</a:t>
            </a:r>
            <a:endParaRPr dirty="0"/>
          </a:p>
        </p:txBody>
      </p:sp>
      <p:sp>
        <p:nvSpPr>
          <p:cNvPr id="594" name="Google Shape;594;p14"/>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grpSp>
        <p:nvGrpSpPr>
          <p:cNvPr id="595" name="Google Shape;595;p14"/>
          <p:cNvGrpSpPr/>
          <p:nvPr/>
        </p:nvGrpSpPr>
        <p:grpSpPr>
          <a:xfrm>
            <a:off x="1436580" y="3177536"/>
            <a:ext cx="9135016" cy="470647"/>
            <a:chOff x="1421638" y="2269962"/>
            <a:chExt cx="9135016" cy="470647"/>
          </a:xfrm>
        </p:grpSpPr>
        <p:grpSp>
          <p:nvGrpSpPr>
            <p:cNvPr id="596" name="Google Shape;596;p14"/>
            <p:cNvGrpSpPr/>
            <p:nvPr/>
          </p:nvGrpSpPr>
          <p:grpSpPr>
            <a:xfrm>
              <a:off x="1421638" y="2354181"/>
              <a:ext cx="9135016" cy="304800"/>
              <a:chOff x="1421638" y="2354181"/>
              <a:chExt cx="9135016" cy="304800"/>
            </a:xfrm>
          </p:grpSpPr>
          <p:sp>
            <p:nvSpPr>
              <p:cNvPr id="597" name="Google Shape;597;p14"/>
              <p:cNvSpPr/>
              <p:nvPr/>
            </p:nvSpPr>
            <p:spPr>
              <a:xfrm>
                <a:off x="3635914" y="2354181"/>
                <a:ext cx="2492188" cy="304800"/>
              </a:xfrm>
              <a:prstGeom prst="roundRect">
                <a:avLst>
                  <a:gd name="adj" fmla="val 16667"/>
                </a:avLst>
              </a:prstGeom>
              <a:solidFill>
                <a:srgbClr val="96C8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8" name="Google Shape;598;p14"/>
              <p:cNvSpPr/>
              <p:nvPr/>
            </p:nvSpPr>
            <p:spPr>
              <a:xfrm>
                <a:off x="1421638" y="2354181"/>
                <a:ext cx="2492188" cy="3048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9" name="Google Shape;599;p14"/>
              <p:cNvSpPr/>
              <p:nvPr/>
            </p:nvSpPr>
            <p:spPr>
              <a:xfrm>
                <a:off x="8064466" y="2354181"/>
                <a:ext cx="2492188" cy="304800"/>
              </a:xfrm>
              <a:prstGeom prst="roundRect">
                <a:avLst>
                  <a:gd name="adj" fmla="val 16667"/>
                </a:avLst>
              </a:prstGeom>
              <a:solidFill>
                <a:srgbClr val="96C8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0" name="Google Shape;600;p14"/>
              <p:cNvSpPr/>
              <p:nvPr/>
            </p:nvSpPr>
            <p:spPr>
              <a:xfrm>
                <a:off x="5850190" y="2354181"/>
                <a:ext cx="2492188" cy="3048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01" name="Google Shape;601;p14"/>
            <p:cNvSpPr/>
            <p:nvPr/>
          </p:nvSpPr>
          <p:spPr>
            <a:xfrm>
              <a:off x="2386072" y="2269962"/>
              <a:ext cx="457200" cy="4572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5"/>
                  </a:solidFill>
                  <a:latin typeface="Arial"/>
                  <a:ea typeface="Arial"/>
                  <a:cs typeface="Arial"/>
                  <a:sym typeface="Arial"/>
                </a:rPr>
                <a:t>1</a:t>
              </a:r>
              <a:endParaRPr sz="1400" b="1" i="0" u="none" strike="noStrike" cap="none">
                <a:solidFill>
                  <a:srgbClr val="000000"/>
                </a:solidFill>
                <a:latin typeface="Arial"/>
                <a:ea typeface="Arial"/>
                <a:cs typeface="Arial"/>
                <a:sym typeface="Arial"/>
              </a:endParaRPr>
            </a:p>
          </p:txBody>
        </p:sp>
        <p:sp>
          <p:nvSpPr>
            <p:cNvPr id="602" name="Google Shape;602;p14"/>
            <p:cNvSpPr/>
            <p:nvPr/>
          </p:nvSpPr>
          <p:spPr>
            <a:xfrm>
              <a:off x="4649660" y="2277981"/>
              <a:ext cx="457200" cy="457200"/>
            </a:xfrm>
            <a:prstGeom prst="ellipse">
              <a:avLst/>
            </a:prstGeom>
            <a:solidFill>
              <a:schemeClr val="lt1"/>
            </a:solidFill>
            <a:ln w="76200" cap="flat" cmpd="sng">
              <a:solidFill>
                <a:schemeClr val="accent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5"/>
                  </a:solidFill>
                  <a:latin typeface="Arial"/>
                  <a:ea typeface="Arial"/>
                  <a:cs typeface="Arial"/>
                  <a:sym typeface="Arial"/>
                </a:rPr>
                <a:t>2</a:t>
              </a:r>
              <a:endParaRPr sz="1400" b="1" i="0" u="none" strike="noStrike" cap="none">
                <a:solidFill>
                  <a:srgbClr val="000000"/>
                </a:solidFill>
                <a:latin typeface="Arial"/>
                <a:ea typeface="Arial"/>
                <a:cs typeface="Arial"/>
                <a:sym typeface="Arial"/>
              </a:endParaRPr>
            </a:p>
          </p:txBody>
        </p:sp>
        <p:sp>
          <p:nvSpPr>
            <p:cNvPr id="603" name="Google Shape;603;p14"/>
            <p:cNvSpPr/>
            <p:nvPr/>
          </p:nvSpPr>
          <p:spPr>
            <a:xfrm>
              <a:off x="6871432" y="2269962"/>
              <a:ext cx="457200" cy="4572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5"/>
                  </a:solidFill>
                  <a:latin typeface="Arial"/>
                  <a:ea typeface="Arial"/>
                  <a:cs typeface="Arial"/>
                  <a:sym typeface="Arial"/>
                </a:rPr>
                <a:t>3</a:t>
              </a:r>
              <a:endParaRPr sz="1400" b="1" i="0" u="none" strike="noStrike" cap="none">
                <a:solidFill>
                  <a:srgbClr val="000000"/>
                </a:solidFill>
                <a:latin typeface="Arial"/>
                <a:ea typeface="Arial"/>
                <a:cs typeface="Arial"/>
                <a:sym typeface="Arial"/>
              </a:endParaRPr>
            </a:p>
          </p:txBody>
        </p:sp>
        <p:sp>
          <p:nvSpPr>
            <p:cNvPr id="604" name="Google Shape;604;p14"/>
            <p:cNvSpPr/>
            <p:nvPr/>
          </p:nvSpPr>
          <p:spPr>
            <a:xfrm>
              <a:off x="9288152" y="2283409"/>
              <a:ext cx="457200" cy="457200"/>
            </a:xfrm>
            <a:prstGeom prst="ellipse">
              <a:avLst/>
            </a:prstGeom>
            <a:solidFill>
              <a:schemeClr val="lt1"/>
            </a:solidFill>
            <a:ln w="76200" cap="flat" cmpd="sng">
              <a:solidFill>
                <a:schemeClr val="accent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5"/>
                  </a:solidFill>
                  <a:latin typeface="Arial"/>
                  <a:ea typeface="Arial"/>
                  <a:cs typeface="Arial"/>
                  <a:sym typeface="Arial"/>
                </a:rPr>
                <a:t>4</a:t>
              </a:r>
              <a:endParaRPr sz="1400" b="1" i="0" u="none" strike="noStrike" cap="none">
                <a:solidFill>
                  <a:srgbClr val="000000"/>
                </a:solidFill>
                <a:latin typeface="Arial"/>
                <a:ea typeface="Arial"/>
                <a:cs typeface="Arial"/>
                <a:sym typeface="Arial"/>
              </a:endParaRPr>
            </a:p>
          </p:txBody>
        </p:sp>
      </p:grpSp>
      <p:sp>
        <p:nvSpPr>
          <p:cNvPr id="605" name="Google Shape;605;p14"/>
          <p:cNvSpPr txBox="1"/>
          <p:nvPr/>
        </p:nvSpPr>
        <p:spPr>
          <a:xfrm>
            <a:off x="1219449" y="2108762"/>
            <a:ext cx="287487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Existing DevOps pipelines have automated functional tests but </a:t>
            </a:r>
            <a:r>
              <a:rPr lang="en-US" sz="1600" b="1" i="0" u="none" strike="noStrike" cap="none">
                <a:solidFill>
                  <a:schemeClr val="dk1"/>
                </a:solidFill>
                <a:latin typeface="Arial"/>
                <a:ea typeface="Arial"/>
                <a:cs typeface="Arial"/>
                <a:sym typeface="Arial"/>
              </a:rPr>
              <a:t>lack security tests.</a:t>
            </a:r>
            <a:endParaRPr sz="1400" b="0" i="0" u="none" strike="noStrike" cap="none">
              <a:solidFill>
                <a:srgbClr val="000000"/>
              </a:solidFill>
              <a:latin typeface="Arial"/>
              <a:ea typeface="Arial"/>
              <a:cs typeface="Arial"/>
              <a:sym typeface="Arial"/>
            </a:endParaRPr>
          </a:p>
        </p:txBody>
      </p:sp>
      <p:cxnSp>
        <p:nvCxnSpPr>
          <p:cNvPr id="606" name="Google Shape;606;p14"/>
          <p:cNvCxnSpPr>
            <a:stCxn id="601" idx="4"/>
          </p:cNvCxnSpPr>
          <p:nvPr/>
        </p:nvCxnSpPr>
        <p:spPr>
          <a:xfrm>
            <a:off x="2629614" y="3634736"/>
            <a:ext cx="0" cy="550500"/>
          </a:xfrm>
          <a:prstGeom prst="straightConnector1">
            <a:avLst/>
          </a:prstGeom>
          <a:noFill/>
          <a:ln w="38100" cap="flat" cmpd="sng">
            <a:solidFill>
              <a:schemeClr val="accent3"/>
            </a:solidFill>
            <a:prstDash val="solid"/>
            <a:round/>
            <a:headEnd type="none" w="sm" len="sm"/>
            <a:tailEnd type="none" w="sm" len="sm"/>
          </a:ln>
        </p:spPr>
      </p:cxnSp>
      <p:sp>
        <p:nvSpPr>
          <p:cNvPr id="607" name="Google Shape;607;p14"/>
          <p:cNvSpPr txBox="1"/>
          <p:nvPr/>
        </p:nvSpPr>
        <p:spPr>
          <a:xfrm>
            <a:off x="3416942" y="3880039"/>
            <a:ext cx="2944910"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Get started</a:t>
            </a:r>
            <a:r>
              <a:rPr lang="en-US" sz="1600" b="0" i="0" u="none" strike="noStrike" cap="none">
                <a:solidFill>
                  <a:schemeClr val="dk1"/>
                </a:solidFill>
                <a:latin typeface="Arial"/>
                <a:ea typeface="Arial"/>
                <a:cs typeface="Arial"/>
                <a:sym typeface="Arial"/>
              </a:rPr>
              <a:t>. Configure a small number of web applications for automated security scanning.</a:t>
            </a:r>
            <a:endParaRPr sz="1400" b="0" i="0" u="none" strike="noStrike" cap="none">
              <a:solidFill>
                <a:srgbClr val="000000"/>
              </a:solidFill>
              <a:latin typeface="Arial"/>
              <a:ea typeface="Arial"/>
              <a:cs typeface="Arial"/>
              <a:sym typeface="Arial"/>
            </a:endParaRPr>
          </a:p>
        </p:txBody>
      </p:sp>
      <p:cxnSp>
        <p:nvCxnSpPr>
          <p:cNvPr id="608" name="Google Shape;608;p14"/>
          <p:cNvCxnSpPr/>
          <p:nvPr/>
        </p:nvCxnSpPr>
        <p:spPr>
          <a:xfrm>
            <a:off x="4887046" y="2634988"/>
            <a:ext cx="0" cy="550567"/>
          </a:xfrm>
          <a:prstGeom prst="straightConnector1">
            <a:avLst/>
          </a:prstGeom>
          <a:noFill/>
          <a:ln w="38100" cap="flat" cmpd="sng">
            <a:solidFill>
              <a:schemeClr val="accent4"/>
            </a:solidFill>
            <a:prstDash val="solid"/>
            <a:round/>
            <a:headEnd type="none" w="sm" len="sm"/>
            <a:tailEnd type="none" w="sm" len="sm"/>
          </a:ln>
        </p:spPr>
      </p:cxnSp>
      <p:sp>
        <p:nvSpPr>
          <p:cNvPr id="609" name="Google Shape;609;p14"/>
          <p:cNvSpPr/>
          <p:nvPr/>
        </p:nvSpPr>
        <p:spPr>
          <a:xfrm>
            <a:off x="4429846" y="1846463"/>
            <a:ext cx="914400" cy="914400"/>
          </a:xfrm>
          <a:prstGeom prst="ellipse">
            <a:avLst/>
          </a:prstGeom>
          <a:solidFill>
            <a:schemeClr val="lt1"/>
          </a:solidFill>
          <a:ln w="76200" cap="flat" cmpd="sng">
            <a:solidFill>
              <a:schemeClr val="accent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0" name="Google Shape;610;p14"/>
          <p:cNvSpPr txBox="1"/>
          <p:nvPr/>
        </p:nvSpPr>
        <p:spPr>
          <a:xfrm>
            <a:off x="5807922" y="2062006"/>
            <a:ext cx="2638875"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Re-use functional tests by importing them into </a:t>
            </a:r>
            <a:r>
              <a:rPr lang="en-US" sz="1600" b="1" i="0" u="none" strike="noStrike" cap="none">
                <a:solidFill>
                  <a:schemeClr val="dk1"/>
                </a:solidFill>
                <a:latin typeface="Arial"/>
                <a:ea typeface="Arial"/>
                <a:cs typeface="Arial"/>
                <a:sym typeface="Arial"/>
              </a:rPr>
              <a:t>Venari</a:t>
            </a:r>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(examples: Selenium or POSTMAN).</a:t>
            </a:r>
            <a:endParaRPr sz="1400" b="0" i="0" u="none" strike="noStrike" cap="none">
              <a:solidFill>
                <a:srgbClr val="000000"/>
              </a:solidFill>
              <a:latin typeface="Arial"/>
              <a:ea typeface="Arial"/>
              <a:cs typeface="Arial"/>
              <a:sym typeface="Arial"/>
            </a:endParaRPr>
          </a:p>
        </p:txBody>
      </p:sp>
      <p:cxnSp>
        <p:nvCxnSpPr>
          <p:cNvPr id="611" name="Google Shape;611;p14"/>
          <p:cNvCxnSpPr/>
          <p:nvPr/>
        </p:nvCxnSpPr>
        <p:spPr>
          <a:xfrm>
            <a:off x="7110810" y="3634736"/>
            <a:ext cx="0" cy="550567"/>
          </a:xfrm>
          <a:prstGeom prst="straightConnector1">
            <a:avLst/>
          </a:prstGeom>
          <a:noFill/>
          <a:ln w="38100" cap="flat" cmpd="sng">
            <a:solidFill>
              <a:schemeClr val="accent3"/>
            </a:solidFill>
            <a:prstDash val="solid"/>
            <a:round/>
            <a:headEnd type="none" w="sm" len="sm"/>
            <a:tailEnd type="none" w="sm" len="sm"/>
          </a:ln>
        </p:spPr>
      </p:cxnSp>
      <p:sp>
        <p:nvSpPr>
          <p:cNvPr id="612" name="Google Shape;612;p14"/>
          <p:cNvSpPr/>
          <p:nvPr/>
        </p:nvSpPr>
        <p:spPr>
          <a:xfrm>
            <a:off x="6653610" y="4185303"/>
            <a:ext cx="914400" cy="9144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13" name="Google Shape;613;p14"/>
          <p:cNvCxnSpPr/>
          <p:nvPr/>
        </p:nvCxnSpPr>
        <p:spPr>
          <a:xfrm>
            <a:off x="9521504" y="2639367"/>
            <a:ext cx="0" cy="550567"/>
          </a:xfrm>
          <a:prstGeom prst="straightConnector1">
            <a:avLst/>
          </a:prstGeom>
          <a:noFill/>
          <a:ln w="38100" cap="flat" cmpd="sng">
            <a:solidFill>
              <a:schemeClr val="accent4"/>
            </a:solidFill>
            <a:prstDash val="solid"/>
            <a:round/>
            <a:headEnd type="none" w="sm" len="sm"/>
            <a:tailEnd type="none" w="sm" len="sm"/>
          </a:ln>
        </p:spPr>
      </p:cxnSp>
      <p:sp>
        <p:nvSpPr>
          <p:cNvPr id="614" name="Google Shape;614;p14"/>
          <p:cNvSpPr/>
          <p:nvPr/>
        </p:nvSpPr>
        <p:spPr>
          <a:xfrm>
            <a:off x="9064304" y="1850842"/>
            <a:ext cx="914400" cy="914400"/>
          </a:xfrm>
          <a:prstGeom prst="ellipse">
            <a:avLst/>
          </a:prstGeom>
          <a:solidFill>
            <a:schemeClr val="lt1"/>
          </a:solidFill>
          <a:ln w="76200" cap="flat" cmpd="sng">
            <a:solidFill>
              <a:schemeClr val="accent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5" name="Google Shape;615;p14"/>
          <p:cNvSpPr txBox="1"/>
          <p:nvPr/>
        </p:nvSpPr>
        <p:spPr>
          <a:xfrm>
            <a:off x="8069663" y="3880039"/>
            <a:ext cx="2944907"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Onboard new applications </a:t>
            </a:r>
            <a:r>
              <a:rPr lang="en-US" sz="1600" b="0" i="0" u="none" strike="noStrike" cap="none">
                <a:solidFill>
                  <a:schemeClr val="dk1"/>
                </a:solidFill>
                <a:latin typeface="Arial"/>
                <a:ea typeface="Arial"/>
                <a:cs typeface="Arial"/>
                <a:sym typeface="Arial"/>
              </a:rPr>
              <a:t>as the team gains expertise.</a:t>
            </a:r>
            <a:endParaRPr sz="1400" b="0" i="0" u="none" strike="noStrike" cap="none">
              <a:solidFill>
                <a:srgbClr val="000000"/>
              </a:solidFill>
              <a:latin typeface="Arial"/>
              <a:ea typeface="Arial"/>
              <a:cs typeface="Arial"/>
              <a:sym typeface="Arial"/>
            </a:endParaRPr>
          </a:p>
        </p:txBody>
      </p:sp>
      <p:pic>
        <p:nvPicPr>
          <p:cNvPr id="616" name="Google Shape;616;p14" descr="Shield Tick with solid fill"/>
          <p:cNvPicPr preferRelativeResize="0"/>
          <p:nvPr/>
        </p:nvPicPr>
        <p:blipFill rotWithShape="1">
          <a:blip r:embed="rId3">
            <a:alphaModFix/>
          </a:blip>
          <a:srcRect/>
          <a:stretch/>
        </p:blipFill>
        <p:spPr>
          <a:xfrm>
            <a:off x="6733683" y="4252758"/>
            <a:ext cx="778240" cy="778240"/>
          </a:xfrm>
          <a:prstGeom prst="rect">
            <a:avLst/>
          </a:prstGeom>
          <a:noFill/>
          <a:ln>
            <a:noFill/>
          </a:ln>
        </p:spPr>
      </p:pic>
      <p:pic>
        <p:nvPicPr>
          <p:cNvPr id="617" name="Google Shape;617;p14" descr="Programmer female with solid fill"/>
          <p:cNvPicPr preferRelativeResize="0"/>
          <p:nvPr/>
        </p:nvPicPr>
        <p:blipFill rotWithShape="1">
          <a:blip r:embed="rId4">
            <a:alphaModFix/>
          </a:blip>
          <a:srcRect/>
          <a:stretch/>
        </p:blipFill>
        <p:spPr>
          <a:xfrm>
            <a:off x="4520256" y="1892489"/>
            <a:ext cx="711778" cy="711778"/>
          </a:xfrm>
          <a:prstGeom prst="rect">
            <a:avLst/>
          </a:prstGeom>
          <a:noFill/>
          <a:ln>
            <a:noFill/>
          </a:ln>
        </p:spPr>
      </p:pic>
      <p:pic>
        <p:nvPicPr>
          <p:cNvPr id="623" name="Google Shape;623;p14" descr="Cloud Computing with solid fill"/>
          <p:cNvPicPr preferRelativeResize="0"/>
          <p:nvPr/>
        </p:nvPicPr>
        <p:blipFill rotWithShape="1">
          <a:blip r:embed="rId5">
            <a:alphaModFix/>
          </a:blip>
          <a:srcRect/>
          <a:stretch/>
        </p:blipFill>
        <p:spPr>
          <a:xfrm>
            <a:off x="2349773" y="4332386"/>
            <a:ext cx="608205" cy="608205"/>
          </a:xfrm>
          <a:prstGeom prst="rect">
            <a:avLst/>
          </a:prstGeom>
          <a:noFill/>
          <a:ln>
            <a:noFill/>
          </a:ln>
        </p:spPr>
      </p:pic>
      <p:sp>
        <p:nvSpPr>
          <p:cNvPr id="624" name="Google Shape;624;p14"/>
          <p:cNvSpPr/>
          <p:nvPr/>
        </p:nvSpPr>
        <p:spPr>
          <a:xfrm>
            <a:off x="2568660" y="4343287"/>
            <a:ext cx="346629" cy="2572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25" name="Google Shape;625;p14" descr="Web design with solid fill"/>
          <p:cNvPicPr preferRelativeResize="0"/>
          <p:nvPr/>
        </p:nvPicPr>
        <p:blipFill rotWithShape="1">
          <a:blip r:embed="rId6">
            <a:alphaModFix/>
          </a:blip>
          <a:srcRect/>
          <a:stretch/>
        </p:blipFill>
        <p:spPr>
          <a:xfrm>
            <a:off x="2541712" y="4314132"/>
            <a:ext cx="346629" cy="346629"/>
          </a:xfrm>
          <a:prstGeom prst="rect">
            <a:avLst/>
          </a:prstGeom>
          <a:noFill/>
          <a:ln>
            <a:noFill/>
          </a:ln>
        </p:spPr>
      </p:pic>
      <p:pic>
        <p:nvPicPr>
          <p:cNvPr id="626" name="Google Shape;626;p14" descr="Web design with solid fill"/>
          <p:cNvPicPr preferRelativeResize="0"/>
          <p:nvPr/>
        </p:nvPicPr>
        <p:blipFill rotWithShape="1">
          <a:blip r:embed="rId7">
            <a:alphaModFix/>
          </a:blip>
          <a:srcRect/>
          <a:stretch/>
        </p:blipFill>
        <p:spPr>
          <a:xfrm>
            <a:off x="9229879" y="2010265"/>
            <a:ext cx="611826" cy="6118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5"/>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New Project Pipeline</a:t>
            </a:r>
            <a:endParaRPr/>
          </a:p>
        </p:txBody>
      </p:sp>
      <p:sp>
        <p:nvSpPr>
          <p:cNvPr id="633" name="Google Shape;633;p15"/>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lvl="0"/>
            <a:r>
              <a:rPr lang="en-US" dirty="0">
                <a:solidFill>
                  <a:schemeClr val="accent4"/>
                </a:solidFill>
              </a:rPr>
              <a:t>IMPLEMENTATION</a:t>
            </a:r>
            <a:endParaRPr lang="en-US" dirty="0"/>
          </a:p>
        </p:txBody>
      </p:sp>
      <p:sp>
        <p:nvSpPr>
          <p:cNvPr id="634" name="Google Shape;634;p15"/>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grpSp>
        <p:nvGrpSpPr>
          <p:cNvPr id="635" name="Google Shape;635;p15"/>
          <p:cNvGrpSpPr/>
          <p:nvPr/>
        </p:nvGrpSpPr>
        <p:grpSpPr>
          <a:xfrm>
            <a:off x="300966" y="3018865"/>
            <a:ext cx="9135016" cy="304800"/>
            <a:chOff x="1421638" y="2354181"/>
            <a:chExt cx="9135016" cy="304800"/>
          </a:xfrm>
        </p:grpSpPr>
        <p:sp>
          <p:nvSpPr>
            <p:cNvPr id="636" name="Google Shape;636;p15"/>
            <p:cNvSpPr/>
            <p:nvPr/>
          </p:nvSpPr>
          <p:spPr>
            <a:xfrm>
              <a:off x="3635914" y="2354181"/>
              <a:ext cx="2492188" cy="304800"/>
            </a:xfrm>
            <a:prstGeom prst="roundRect">
              <a:avLst>
                <a:gd name="adj" fmla="val 16667"/>
              </a:avLst>
            </a:prstGeom>
            <a:solidFill>
              <a:srgbClr val="96C8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7" name="Google Shape;637;p15"/>
            <p:cNvSpPr/>
            <p:nvPr/>
          </p:nvSpPr>
          <p:spPr>
            <a:xfrm>
              <a:off x="1421638" y="2354181"/>
              <a:ext cx="2492188" cy="3048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8" name="Google Shape;638;p15"/>
            <p:cNvSpPr/>
            <p:nvPr/>
          </p:nvSpPr>
          <p:spPr>
            <a:xfrm>
              <a:off x="8064466" y="2354181"/>
              <a:ext cx="2492188" cy="304800"/>
            </a:xfrm>
            <a:prstGeom prst="roundRect">
              <a:avLst>
                <a:gd name="adj" fmla="val 16667"/>
              </a:avLst>
            </a:prstGeom>
            <a:solidFill>
              <a:srgbClr val="96C8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9" name="Google Shape;639;p15"/>
            <p:cNvSpPr/>
            <p:nvPr/>
          </p:nvSpPr>
          <p:spPr>
            <a:xfrm>
              <a:off x="5850190" y="2354181"/>
              <a:ext cx="2492188" cy="3048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40" name="Google Shape;640;p15"/>
          <p:cNvSpPr/>
          <p:nvPr/>
        </p:nvSpPr>
        <p:spPr>
          <a:xfrm>
            <a:off x="1265400" y="2934646"/>
            <a:ext cx="457200" cy="4572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5"/>
                </a:solidFill>
                <a:latin typeface="Arial"/>
                <a:ea typeface="Arial"/>
                <a:cs typeface="Arial"/>
                <a:sym typeface="Arial"/>
              </a:rPr>
              <a:t>1</a:t>
            </a:r>
            <a:endParaRPr sz="1400" b="1" i="0" u="none" strike="noStrike" cap="none">
              <a:solidFill>
                <a:srgbClr val="000000"/>
              </a:solidFill>
              <a:latin typeface="Arial"/>
              <a:ea typeface="Arial"/>
              <a:cs typeface="Arial"/>
              <a:sym typeface="Arial"/>
            </a:endParaRPr>
          </a:p>
        </p:txBody>
      </p:sp>
      <p:sp>
        <p:nvSpPr>
          <p:cNvPr id="641" name="Google Shape;641;p15"/>
          <p:cNvSpPr/>
          <p:nvPr/>
        </p:nvSpPr>
        <p:spPr>
          <a:xfrm>
            <a:off x="3528988" y="2942665"/>
            <a:ext cx="457200" cy="457200"/>
          </a:xfrm>
          <a:prstGeom prst="ellipse">
            <a:avLst/>
          </a:prstGeom>
          <a:solidFill>
            <a:schemeClr val="lt1"/>
          </a:solidFill>
          <a:ln w="76200" cap="flat" cmpd="sng">
            <a:solidFill>
              <a:schemeClr val="accent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5"/>
                </a:solidFill>
                <a:latin typeface="Arial"/>
                <a:ea typeface="Arial"/>
                <a:cs typeface="Arial"/>
                <a:sym typeface="Arial"/>
              </a:rPr>
              <a:t>2</a:t>
            </a:r>
            <a:endParaRPr sz="1400" b="1" i="0" u="none" strike="noStrike" cap="none">
              <a:solidFill>
                <a:srgbClr val="000000"/>
              </a:solidFill>
              <a:latin typeface="Arial"/>
              <a:ea typeface="Arial"/>
              <a:cs typeface="Arial"/>
              <a:sym typeface="Arial"/>
            </a:endParaRPr>
          </a:p>
        </p:txBody>
      </p:sp>
      <p:sp>
        <p:nvSpPr>
          <p:cNvPr id="642" name="Google Shape;642;p15"/>
          <p:cNvSpPr/>
          <p:nvPr/>
        </p:nvSpPr>
        <p:spPr>
          <a:xfrm>
            <a:off x="5750760" y="2934646"/>
            <a:ext cx="457200" cy="4572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5"/>
                </a:solidFill>
                <a:latin typeface="Arial"/>
                <a:ea typeface="Arial"/>
                <a:cs typeface="Arial"/>
                <a:sym typeface="Arial"/>
              </a:rPr>
              <a:t>3</a:t>
            </a:r>
            <a:endParaRPr sz="1400" b="1" i="0" u="none" strike="noStrike" cap="none">
              <a:solidFill>
                <a:srgbClr val="000000"/>
              </a:solidFill>
              <a:latin typeface="Arial"/>
              <a:ea typeface="Arial"/>
              <a:cs typeface="Arial"/>
              <a:sym typeface="Arial"/>
            </a:endParaRPr>
          </a:p>
        </p:txBody>
      </p:sp>
      <p:sp>
        <p:nvSpPr>
          <p:cNvPr id="643" name="Google Shape;643;p15"/>
          <p:cNvSpPr/>
          <p:nvPr/>
        </p:nvSpPr>
        <p:spPr>
          <a:xfrm>
            <a:off x="8167480" y="2948093"/>
            <a:ext cx="457200" cy="457200"/>
          </a:xfrm>
          <a:prstGeom prst="ellipse">
            <a:avLst/>
          </a:prstGeom>
          <a:solidFill>
            <a:schemeClr val="lt1"/>
          </a:solidFill>
          <a:ln w="76200" cap="flat" cmpd="sng">
            <a:solidFill>
              <a:schemeClr val="accent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5"/>
                </a:solidFill>
                <a:latin typeface="Arial"/>
                <a:ea typeface="Arial"/>
                <a:cs typeface="Arial"/>
                <a:sym typeface="Arial"/>
              </a:rPr>
              <a:t>4</a:t>
            </a:r>
            <a:endParaRPr sz="1400" b="1" i="0" u="none" strike="noStrike" cap="none">
              <a:solidFill>
                <a:srgbClr val="000000"/>
              </a:solidFill>
              <a:latin typeface="Arial"/>
              <a:ea typeface="Arial"/>
              <a:cs typeface="Arial"/>
              <a:sym typeface="Arial"/>
            </a:endParaRPr>
          </a:p>
        </p:txBody>
      </p:sp>
      <p:sp>
        <p:nvSpPr>
          <p:cNvPr id="644" name="Google Shape;644;p15"/>
          <p:cNvSpPr txBox="1"/>
          <p:nvPr/>
        </p:nvSpPr>
        <p:spPr>
          <a:xfrm>
            <a:off x="271469" y="1916932"/>
            <a:ext cx="2492189"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Establish requirements using </a:t>
            </a:r>
            <a:r>
              <a:rPr lang="en-US" sz="1600" b="1" i="0" u="none" strike="noStrike" cap="none">
                <a:solidFill>
                  <a:schemeClr val="dk1"/>
                </a:solidFill>
                <a:latin typeface="Arial"/>
                <a:ea typeface="Arial"/>
                <a:cs typeface="Arial"/>
                <a:sym typeface="Arial"/>
              </a:rPr>
              <a:t>Software Factory Model </a:t>
            </a:r>
            <a:r>
              <a:rPr lang="en-US" sz="1600" b="0" i="0" u="none" strike="noStrike" cap="none">
                <a:solidFill>
                  <a:schemeClr val="dk1"/>
                </a:solidFill>
                <a:latin typeface="Arial"/>
                <a:ea typeface="Arial"/>
                <a:cs typeface="Arial"/>
                <a:sym typeface="Arial"/>
              </a:rPr>
              <a:t>as basic structure.</a:t>
            </a:r>
            <a:endParaRPr sz="1400" b="0" i="0" u="none" strike="noStrike" cap="none">
              <a:solidFill>
                <a:srgbClr val="000000"/>
              </a:solidFill>
              <a:latin typeface="Arial"/>
              <a:ea typeface="Arial"/>
              <a:cs typeface="Arial"/>
              <a:sym typeface="Arial"/>
            </a:endParaRPr>
          </a:p>
        </p:txBody>
      </p:sp>
      <p:cxnSp>
        <p:nvCxnSpPr>
          <p:cNvPr id="645" name="Google Shape;645;p15"/>
          <p:cNvCxnSpPr>
            <a:stCxn id="640" idx="4"/>
          </p:cNvCxnSpPr>
          <p:nvPr/>
        </p:nvCxnSpPr>
        <p:spPr>
          <a:xfrm>
            <a:off x="1494000" y="3391846"/>
            <a:ext cx="0" cy="550500"/>
          </a:xfrm>
          <a:prstGeom prst="straightConnector1">
            <a:avLst/>
          </a:prstGeom>
          <a:noFill/>
          <a:ln w="38100" cap="flat" cmpd="sng">
            <a:solidFill>
              <a:schemeClr val="accent3"/>
            </a:solidFill>
            <a:prstDash val="solid"/>
            <a:round/>
            <a:headEnd type="none" w="sm" len="sm"/>
            <a:tailEnd type="none" w="sm" len="sm"/>
          </a:ln>
        </p:spPr>
      </p:cxnSp>
      <p:sp>
        <p:nvSpPr>
          <p:cNvPr id="646" name="Google Shape;646;p15"/>
          <p:cNvSpPr/>
          <p:nvPr/>
        </p:nvSpPr>
        <p:spPr>
          <a:xfrm>
            <a:off x="1036800" y="3942413"/>
            <a:ext cx="914400" cy="9144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7" name="Google Shape;647;p15"/>
          <p:cNvSpPr txBox="1"/>
          <p:nvPr/>
        </p:nvSpPr>
        <p:spPr>
          <a:xfrm>
            <a:off x="2320322" y="3637149"/>
            <a:ext cx="2842271"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For contracted projects, make </a:t>
            </a:r>
            <a:r>
              <a:rPr lang="en-US" sz="1600" b="1" i="0" u="none" strike="noStrike" cap="none">
                <a:solidFill>
                  <a:schemeClr val="dk1"/>
                </a:solidFill>
                <a:latin typeface="Arial"/>
                <a:ea typeface="Arial"/>
                <a:cs typeface="Arial"/>
                <a:sym typeface="Arial"/>
              </a:rPr>
              <a:t>testability &amp; continuous DAST monitoring </a:t>
            </a:r>
            <a:r>
              <a:rPr lang="en-US" sz="1600" b="0" i="0" u="none" strike="noStrike" cap="none">
                <a:solidFill>
                  <a:schemeClr val="dk1"/>
                </a:solidFill>
                <a:latin typeface="Arial"/>
                <a:ea typeface="Arial"/>
                <a:cs typeface="Arial"/>
                <a:sym typeface="Arial"/>
              </a:rPr>
              <a:t>into formal </a:t>
            </a:r>
            <a:r>
              <a:rPr lang="en-US" sz="1600" b="1" i="0" u="none" strike="noStrike" cap="none">
                <a:solidFill>
                  <a:srgbClr val="00B050"/>
                </a:solidFill>
                <a:latin typeface="Arial"/>
                <a:ea typeface="Arial"/>
                <a:cs typeface="Arial"/>
                <a:sym typeface="Arial"/>
              </a:rPr>
              <a:t>requirements</a:t>
            </a:r>
            <a:r>
              <a:rPr lang="en-US" sz="1600" b="0" i="0" u="none" strike="noStrike" cap="none">
                <a:solidFill>
                  <a:schemeClr val="dk1"/>
                </a:solidFill>
                <a:latin typeface="Arial"/>
                <a:ea typeface="Arial"/>
                <a:cs typeface="Arial"/>
                <a:sym typeface="Arial"/>
              </a:rPr>
              <a:t>/deliverables.</a:t>
            </a:r>
            <a:endParaRPr sz="1400" b="0" i="0" u="none" strike="noStrike" cap="none">
              <a:solidFill>
                <a:srgbClr val="000000"/>
              </a:solidFill>
              <a:latin typeface="Arial"/>
              <a:ea typeface="Arial"/>
              <a:cs typeface="Arial"/>
              <a:sym typeface="Arial"/>
            </a:endParaRPr>
          </a:p>
        </p:txBody>
      </p:sp>
      <p:cxnSp>
        <p:nvCxnSpPr>
          <p:cNvPr id="648" name="Google Shape;648;p15"/>
          <p:cNvCxnSpPr/>
          <p:nvPr/>
        </p:nvCxnSpPr>
        <p:spPr>
          <a:xfrm>
            <a:off x="3751432" y="2392098"/>
            <a:ext cx="0" cy="550567"/>
          </a:xfrm>
          <a:prstGeom prst="straightConnector1">
            <a:avLst/>
          </a:prstGeom>
          <a:noFill/>
          <a:ln w="38100" cap="flat" cmpd="sng">
            <a:solidFill>
              <a:schemeClr val="accent4"/>
            </a:solidFill>
            <a:prstDash val="solid"/>
            <a:round/>
            <a:headEnd type="none" w="sm" len="sm"/>
            <a:tailEnd type="none" w="sm" len="sm"/>
          </a:ln>
        </p:spPr>
      </p:cxnSp>
      <p:sp>
        <p:nvSpPr>
          <p:cNvPr id="649" name="Google Shape;649;p15"/>
          <p:cNvSpPr/>
          <p:nvPr/>
        </p:nvSpPr>
        <p:spPr>
          <a:xfrm>
            <a:off x="3294232" y="1603573"/>
            <a:ext cx="914400" cy="914400"/>
          </a:xfrm>
          <a:prstGeom prst="ellipse">
            <a:avLst/>
          </a:prstGeom>
          <a:solidFill>
            <a:schemeClr val="lt1"/>
          </a:solidFill>
          <a:ln w="76200" cap="flat" cmpd="sng">
            <a:solidFill>
              <a:schemeClr val="accent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0" name="Google Shape;650;p15"/>
          <p:cNvSpPr txBox="1"/>
          <p:nvPr/>
        </p:nvSpPr>
        <p:spPr>
          <a:xfrm>
            <a:off x="4656178" y="1484976"/>
            <a:ext cx="2638875"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Design the build process to </a:t>
            </a:r>
            <a:r>
              <a:rPr lang="en-US" sz="1600" b="1" i="0" u="none" strike="noStrike" cap="none">
                <a:solidFill>
                  <a:schemeClr val="dk1"/>
                </a:solidFill>
                <a:latin typeface="Arial"/>
                <a:ea typeface="Arial"/>
                <a:cs typeface="Arial"/>
                <a:sym typeface="Arial"/>
              </a:rPr>
              <a:t>use containers to replicate production deployment </a:t>
            </a:r>
            <a:r>
              <a:rPr lang="en-US" sz="1600" b="0" i="0" u="none" strike="noStrike" cap="none">
                <a:solidFill>
                  <a:schemeClr val="dk1"/>
                </a:solidFill>
                <a:latin typeface="Arial"/>
                <a:ea typeface="Arial"/>
                <a:cs typeface="Arial"/>
                <a:sym typeface="Arial"/>
              </a:rPr>
              <a:t>with realistic seed data.</a:t>
            </a:r>
            <a:endParaRPr sz="1400" b="0" i="0" u="none" strike="noStrike" cap="none">
              <a:solidFill>
                <a:srgbClr val="000000"/>
              </a:solidFill>
              <a:latin typeface="Arial"/>
              <a:ea typeface="Arial"/>
              <a:cs typeface="Arial"/>
              <a:sym typeface="Arial"/>
            </a:endParaRPr>
          </a:p>
        </p:txBody>
      </p:sp>
      <p:cxnSp>
        <p:nvCxnSpPr>
          <p:cNvPr id="651" name="Google Shape;651;p15"/>
          <p:cNvCxnSpPr/>
          <p:nvPr/>
        </p:nvCxnSpPr>
        <p:spPr>
          <a:xfrm>
            <a:off x="5975196" y="3391846"/>
            <a:ext cx="0" cy="550567"/>
          </a:xfrm>
          <a:prstGeom prst="straightConnector1">
            <a:avLst/>
          </a:prstGeom>
          <a:noFill/>
          <a:ln w="38100" cap="flat" cmpd="sng">
            <a:solidFill>
              <a:schemeClr val="accent3"/>
            </a:solidFill>
            <a:prstDash val="solid"/>
            <a:round/>
            <a:headEnd type="none" w="sm" len="sm"/>
            <a:tailEnd type="none" w="sm" len="sm"/>
          </a:ln>
        </p:spPr>
      </p:cxnSp>
      <p:sp>
        <p:nvSpPr>
          <p:cNvPr id="652" name="Google Shape;652;p15"/>
          <p:cNvSpPr/>
          <p:nvPr/>
        </p:nvSpPr>
        <p:spPr>
          <a:xfrm>
            <a:off x="5517996" y="3942413"/>
            <a:ext cx="914400" cy="9144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53" name="Google Shape;653;p15"/>
          <p:cNvCxnSpPr/>
          <p:nvPr/>
        </p:nvCxnSpPr>
        <p:spPr>
          <a:xfrm>
            <a:off x="8385890" y="2396477"/>
            <a:ext cx="0" cy="550567"/>
          </a:xfrm>
          <a:prstGeom prst="straightConnector1">
            <a:avLst/>
          </a:prstGeom>
          <a:noFill/>
          <a:ln w="38100" cap="flat" cmpd="sng">
            <a:solidFill>
              <a:schemeClr val="accent4"/>
            </a:solidFill>
            <a:prstDash val="solid"/>
            <a:round/>
            <a:headEnd type="none" w="sm" len="sm"/>
            <a:tailEnd type="none" w="sm" len="sm"/>
          </a:ln>
        </p:spPr>
      </p:cxnSp>
      <p:sp>
        <p:nvSpPr>
          <p:cNvPr id="654" name="Google Shape;654;p15"/>
          <p:cNvSpPr/>
          <p:nvPr/>
        </p:nvSpPr>
        <p:spPr>
          <a:xfrm>
            <a:off x="7928690" y="1607952"/>
            <a:ext cx="914400" cy="914400"/>
          </a:xfrm>
          <a:prstGeom prst="ellipse">
            <a:avLst/>
          </a:prstGeom>
          <a:solidFill>
            <a:schemeClr val="lt1"/>
          </a:solidFill>
          <a:ln w="76200" cap="flat" cmpd="sng">
            <a:solidFill>
              <a:schemeClr val="accent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5" name="Google Shape;655;p15"/>
          <p:cNvSpPr txBox="1"/>
          <p:nvPr/>
        </p:nvSpPr>
        <p:spPr>
          <a:xfrm>
            <a:off x="6934049" y="3637149"/>
            <a:ext cx="294490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Configure the orchestrator to invoke </a:t>
            </a:r>
            <a:r>
              <a:rPr lang="en-US" sz="1600" b="1" i="0" u="none" strike="noStrike" cap="none">
                <a:solidFill>
                  <a:srgbClr val="00B050"/>
                </a:solidFill>
                <a:latin typeface="Arial"/>
                <a:ea typeface="Arial"/>
                <a:cs typeface="Arial"/>
                <a:sym typeface="Arial"/>
              </a:rPr>
              <a:t>DAST</a:t>
            </a:r>
            <a:r>
              <a:rPr lang="en-US" sz="1600" b="0" i="0" u="none" strike="noStrike" cap="none">
                <a:solidFill>
                  <a:schemeClr val="dk1"/>
                </a:solidFill>
                <a:latin typeface="Arial"/>
                <a:ea typeface="Arial"/>
                <a:cs typeface="Arial"/>
                <a:sym typeface="Arial"/>
              </a:rPr>
              <a:t> scanning during integration testing.</a:t>
            </a:r>
            <a:endParaRPr sz="1400" b="0" i="0" u="none" strike="noStrike" cap="none">
              <a:solidFill>
                <a:srgbClr val="000000"/>
              </a:solidFill>
              <a:latin typeface="Arial"/>
              <a:ea typeface="Arial"/>
              <a:cs typeface="Arial"/>
              <a:sym typeface="Arial"/>
            </a:endParaRPr>
          </a:p>
        </p:txBody>
      </p:sp>
      <p:sp>
        <p:nvSpPr>
          <p:cNvPr id="656" name="Google Shape;656;p15"/>
          <p:cNvSpPr/>
          <p:nvPr/>
        </p:nvSpPr>
        <p:spPr>
          <a:xfrm>
            <a:off x="5885062" y="4090574"/>
            <a:ext cx="422796" cy="29861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7" name="Google Shape;657;p15"/>
          <p:cNvSpPr/>
          <p:nvPr/>
        </p:nvSpPr>
        <p:spPr>
          <a:xfrm>
            <a:off x="9221033" y="3018865"/>
            <a:ext cx="2492188" cy="3048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15"/>
          <p:cNvSpPr/>
          <p:nvPr/>
        </p:nvSpPr>
        <p:spPr>
          <a:xfrm>
            <a:off x="10268498" y="2942665"/>
            <a:ext cx="457200" cy="4572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5"/>
                </a:solidFill>
                <a:latin typeface="Arial"/>
                <a:ea typeface="Arial"/>
                <a:cs typeface="Arial"/>
                <a:sym typeface="Arial"/>
              </a:rPr>
              <a:t>5</a:t>
            </a:r>
            <a:endParaRPr sz="1400" b="1" i="0" u="none" strike="noStrike" cap="none">
              <a:solidFill>
                <a:srgbClr val="000000"/>
              </a:solidFill>
              <a:latin typeface="Arial"/>
              <a:ea typeface="Arial"/>
              <a:cs typeface="Arial"/>
              <a:sym typeface="Arial"/>
            </a:endParaRPr>
          </a:p>
        </p:txBody>
      </p:sp>
      <p:cxnSp>
        <p:nvCxnSpPr>
          <p:cNvPr id="659" name="Google Shape;659;p15"/>
          <p:cNvCxnSpPr/>
          <p:nvPr/>
        </p:nvCxnSpPr>
        <p:spPr>
          <a:xfrm>
            <a:off x="10492934" y="3399865"/>
            <a:ext cx="0" cy="550567"/>
          </a:xfrm>
          <a:prstGeom prst="straightConnector1">
            <a:avLst/>
          </a:prstGeom>
          <a:noFill/>
          <a:ln w="38100" cap="flat" cmpd="sng">
            <a:solidFill>
              <a:schemeClr val="accent3"/>
            </a:solidFill>
            <a:prstDash val="solid"/>
            <a:round/>
            <a:headEnd type="none" w="sm" len="sm"/>
            <a:tailEnd type="none" w="sm" len="sm"/>
          </a:ln>
        </p:spPr>
      </p:cxnSp>
      <p:sp>
        <p:nvSpPr>
          <p:cNvPr id="660" name="Google Shape;660;p15"/>
          <p:cNvSpPr/>
          <p:nvPr/>
        </p:nvSpPr>
        <p:spPr>
          <a:xfrm>
            <a:off x="10035734" y="3950432"/>
            <a:ext cx="914400" cy="914400"/>
          </a:xfrm>
          <a:prstGeom prst="ellipse">
            <a:avLst/>
          </a:prstGeom>
          <a:solidFill>
            <a:schemeClr val="lt1"/>
          </a:solidFill>
          <a:ln w="76200" cap="flat" cmpd="sng">
            <a:solidFill>
              <a:schemeClr val="accent3"/>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1" name="Google Shape;661;p15"/>
          <p:cNvSpPr txBox="1"/>
          <p:nvPr/>
        </p:nvSpPr>
        <p:spPr>
          <a:xfrm>
            <a:off x="9153477" y="1895995"/>
            <a:ext cx="294490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Use </a:t>
            </a:r>
            <a:r>
              <a:rPr lang="en-US" sz="1600" b="1" i="0" u="none" strike="noStrike" cap="none">
                <a:solidFill>
                  <a:schemeClr val="dk1"/>
                </a:solidFill>
                <a:latin typeface="Arial"/>
                <a:ea typeface="Arial"/>
                <a:cs typeface="Arial"/>
                <a:sym typeface="Arial"/>
              </a:rPr>
              <a:t>elastic DAST scan </a:t>
            </a:r>
            <a:r>
              <a:rPr lang="en-US" sz="1600" b="0" i="0" u="none" strike="noStrike" cap="none">
                <a:solidFill>
                  <a:schemeClr val="dk1"/>
                </a:solidFill>
                <a:latin typeface="Arial"/>
                <a:ea typeface="Arial"/>
                <a:cs typeface="Arial"/>
                <a:sym typeface="Arial"/>
              </a:rPr>
              <a:t>deployments for large applications.</a:t>
            </a:r>
            <a:endParaRPr sz="1400" b="0" i="0" u="none" strike="noStrike" cap="none">
              <a:solidFill>
                <a:srgbClr val="000000"/>
              </a:solidFill>
              <a:latin typeface="Arial"/>
              <a:ea typeface="Arial"/>
              <a:cs typeface="Arial"/>
              <a:sym typeface="Arial"/>
            </a:endParaRPr>
          </a:p>
        </p:txBody>
      </p:sp>
      <p:pic>
        <p:nvPicPr>
          <p:cNvPr id="662" name="Google Shape;662;p15" descr="Gears with solid fill"/>
          <p:cNvPicPr preferRelativeResize="0"/>
          <p:nvPr/>
        </p:nvPicPr>
        <p:blipFill rotWithShape="1">
          <a:blip r:embed="rId3">
            <a:alphaModFix/>
          </a:blip>
          <a:srcRect/>
          <a:stretch/>
        </p:blipFill>
        <p:spPr>
          <a:xfrm>
            <a:off x="1104418" y="4008905"/>
            <a:ext cx="760574" cy="760574"/>
          </a:xfrm>
          <a:prstGeom prst="rect">
            <a:avLst/>
          </a:prstGeom>
          <a:noFill/>
          <a:ln>
            <a:noFill/>
          </a:ln>
        </p:spPr>
      </p:pic>
      <p:pic>
        <p:nvPicPr>
          <p:cNvPr id="663" name="Google Shape;663;p15"/>
          <p:cNvPicPr preferRelativeResize="0"/>
          <p:nvPr/>
        </p:nvPicPr>
        <p:blipFill rotWithShape="1">
          <a:blip r:embed="rId4">
            <a:alphaModFix/>
          </a:blip>
          <a:srcRect/>
          <a:stretch/>
        </p:blipFill>
        <p:spPr>
          <a:xfrm>
            <a:off x="8119212" y="1792889"/>
            <a:ext cx="556995" cy="572833"/>
          </a:xfrm>
          <a:prstGeom prst="rect">
            <a:avLst/>
          </a:prstGeom>
          <a:noFill/>
          <a:ln>
            <a:noFill/>
          </a:ln>
        </p:spPr>
      </p:pic>
      <p:pic>
        <p:nvPicPr>
          <p:cNvPr id="664" name="Google Shape;664;p15" descr="Contract with solid fill"/>
          <p:cNvPicPr preferRelativeResize="0"/>
          <p:nvPr/>
        </p:nvPicPr>
        <p:blipFill rotWithShape="1">
          <a:blip r:embed="rId5">
            <a:alphaModFix/>
          </a:blip>
          <a:srcRect/>
          <a:stretch/>
        </p:blipFill>
        <p:spPr>
          <a:xfrm>
            <a:off x="3429678" y="1736503"/>
            <a:ext cx="643507" cy="643507"/>
          </a:xfrm>
          <a:prstGeom prst="rect">
            <a:avLst/>
          </a:prstGeom>
          <a:noFill/>
          <a:ln>
            <a:noFill/>
          </a:ln>
        </p:spPr>
      </p:pic>
      <p:pic>
        <p:nvPicPr>
          <p:cNvPr id="665" name="Google Shape;665;p15" descr="Server with solid fill"/>
          <p:cNvPicPr preferRelativeResize="0"/>
          <p:nvPr/>
        </p:nvPicPr>
        <p:blipFill rotWithShape="1">
          <a:blip r:embed="rId6">
            <a:alphaModFix/>
          </a:blip>
          <a:srcRect/>
          <a:stretch/>
        </p:blipFill>
        <p:spPr>
          <a:xfrm>
            <a:off x="5677352" y="4090573"/>
            <a:ext cx="606509" cy="606509"/>
          </a:xfrm>
          <a:prstGeom prst="rect">
            <a:avLst/>
          </a:prstGeom>
          <a:noFill/>
          <a:ln>
            <a:noFill/>
          </a:ln>
        </p:spPr>
      </p:pic>
      <p:pic>
        <p:nvPicPr>
          <p:cNvPr id="666" name="Google Shape;666;p15" descr="Hierarchy with solid fill"/>
          <p:cNvPicPr preferRelativeResize="0"/>
          <p:nvPr/>
        </p:nvPicPr>
        <p:blipFill rotWithShape="1">
          <a:blip r:embed="rId7">
            <a:alphaModFix/>
          </a:blip>
          <a:srcRect/>
          <a:stretch/>
        </p:blipFill>
        <p:spPr>
          <a:xfrm>
            <a:off x="10139107" y="4028036"/>
            <a:ext cx="688870" cy="6888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6"/>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dirty="0">
                <a:latin typeface="Arial Black"/>
                <a:ea typeface="Arial Black"/>
                <a:cs typeface="Arial Black"/>
                <a:sym typeface="Arial Black"/>
              </a:rPr>
              <a:t>Automate Compliance Measurement for Security ATO</a:t>
            </a:r>
            <a:endParaRPr dirty="0"/>
          </a:p>
        </p:txBody>
      </p:sp>
      <p:sp>
        <p:nvSpPr>
          <p:cNvPr id="678" name="Google Shape;678;p16"/>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lvl="0"/>
            <a:r>
              <a:rPr lang="en-US" dirty="0">
                <a:solidFill>
                  <a:schemeClr val="accent4"/>
                </a:solidFill>
              </a:rPr>
              <a:t>OUTCOME</a:t>
            </a:r>
            <a:endParaRPr lang="en-US" dirty="0"/>
          </a:p>
        </p:txBody>
      </p:sp>
      <p:sp>
        <p:nvSpPr>
          <p:cNvPr id="679" name="Google Shape;679;p16"/>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680" name="Google Shape;680;p16"/>
          <p:cNvSpPr txBox="1"/>
          <p:nvPr/>
        </p:nvSpPr>
        <p:spPr>
          <a:xfrm>
            <a:off x="735119" y="1771981"/>
            <a:ext cx="4702500" cy="31221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accent4"/>
              </a:buClr>
              <a:buSzPts val="2800"/>
              <a:buFont typeface="Arial"/>
              <a:buChar char="•"/>
            </a:pPr>
            <a:r>
              <a:rPr lang="en-US" sz="1800" b="0" i="0" u="none" strike="noStrike" cap="none">
                <a:solidFill>
                  <a:schemeClr val="dk1"/>
                </a:solidFill>
                <a:latin typeface="Arial"/>
                <a:ea typeface="Arial"/>
                <a:cs typeface="Arial"/>
                <a:sym typeface="Arial"/>
              </a:rPr>
              <a:t>Automate the export of </a:t>
            </a:r>
            <a:r>
              <a:rPr lang="en-US" sz="1800" b="1" i="0" u="none" strike="noStrike" cap="none">
                <a:solidFill>
                  <a:schemeClr val="dk1"/>
                </a:solidFill>
                <a:latin typeface="Arial"/>
                <a:ea typeface="Arial"/>
                <a:cs typeface="Arial"/>
                <a:sym typeface="Arial"/>
              </a:rPr>
              <a:t>security and compliance</a:t>
            </a:r>
            <a:r>
              <a:rPr lang="en-US" sz="1800" b="0" i="0" u="none" strike="noStrike" cap="none">
                <a:solidFill>
                  <a:schemeClr val="dk1"/>
                </a:solidFill>
                <a:latin typeface="Arial"/>
                <a:ea typeface="Arial"/>
                <a:cs typeface="Arial"/>
                <a:sym typeface="Arial"/>
              </a:rPr>
              <a:t> data for DAST scans.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accent4"/>
              </a:buClr>
              <a:buSzPts val="2800"/>
              <a:buFont typeface="Arial"/>
              <a:buNone/>
            </a:pPr>
            <a:endParaRPr sz="1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accent4"/>
              </a:buClr>
              <a:buSzPts val="2800"/>
              <a:buFont typeface="Arial"/>
              <a:buChar char="•"/>
            </a:pPr>
            <a:r>
              <a:rPr lang="en-US" sz="1800" b="0" i="0" u="none" strike="noStrike" cap="none">
                <a:solidFill>
                  <a:schemeClr val="dk1"/>
                </a:solidFill>
                <a:latin typeface="Arial"/>
                <a:ea typeface="Arial"/>
                <a:cs typeface="Arial"/>
                <a:sym typeface="Arial"/>
              </a:rPr>
              <a:t>Automate the </a:t>
            </a:r>
            <a:r>
              <a:rPr lang="en-US" sz="1800" b="1" i="0" u="none" strike="noStrike" cap="none">
                <a:solidFill>
                  <a:schemeClr val="dk1"/>
                </a:solidFill>
                <a:latin typeface="Arial"/>
                <a:ea typeface="Arial"/>
                <a:cs typeface="Arial"/>
                <a:sym typeface="Arial"/>
              </a:rPr>
              <a:t>mapping</a:t>
            </a:r>
            <a:r>
              <a:rPr lang="en-US" sz="1800" b="0" i="0"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of security-relevant</a:t>
            </a:r>
            <a:r>
              <a:rPr lang="en-US" sz="1800" b="0" i="0" u="none" strike="noStrike" cap="none">
                <a:solidFill>
                  <a:schemeClr val="dk1"/>
                </a:solidFill>
                <a:latin typeface="Arial"/>
                <a:ea typeface="Arial"/>
                <a:cs typeface="Arial"/>
                <a:sym typeface="Arial"/>
              </a:rPr>
              <a:t> findings to corresponding RMF controls.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accent4"/>
              </a:buClr>
              <a:buSzPts val="2800"/>
              <a:buFont typeface="Arial"/>
              <a:buNone/>
            </a:pPr>
            <a:endParaRPr sz="1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accent4"/>
              </a:buClr>
              <a:buSzPts val="2800"/>
              <a:buFont typeface="Arial"/>
              <a:buChar char="•"/>
            </a:pPr>
            <a:r>
              <a:rPr lang="en-US" sz="1800" b="0" i="0" u="none" strike="noStrike" cap="none">
                <a:solidFill>
                  <a:schemeClr val="dk1"/>
                </a:solidFill>
                <a:latin typeface="Arial"/>
                <a:ea typeface="Arial"/>
                <a:cs typeface="Arial"/>
                <a:sym typeface="Arial"/>
              </a:rPr>
              <a:t>Automate data </a:t>
            </a:r>
            <a:r>
              <a:rPr lang="en-US" sz="1800" b="1" i="0" u="none" strike="noStrike" cap="none">
                <a:solidFill>
                  <a:schemeClr val="dk1"/>
                </a:solidFill>
                <a:latin typeface="Arial"/>
                <a:ea typeface="Arial"/>
                <a:cs typeface="Arial"/>
                <a:sym typeface="Arial"/>
              </a:rPr>
              <a:t>artifact collection</a:t>
            </a:r>
            <a:r>
              <a:rPr lang="en-US" sz="1800" b="0" i="0" u="none" strike="noStrike" cap="none">
                <a:solidFill>
                  <a:schemeClr val="dk1"/>
                </a:solidFill>
                <a:latin typeface="Arial"/>
                <a:ea typeface="Arial"/>
                <a:cs typeface="Arial"/>
                <a:sym typeface="Arial"/>
              </a:rPr>
              <a:t> from coverage and compliance reports to provide </a:t>
            </a:r>
            <a:r>
              <a:rPr lang="en-US" sz="1800" b="1" i="0" u="none" strike="noStrike" cap="none">
                <a:solidFill>
                  <a:srgbClr val="00B050"/>
                </a:solidFill>
                <a:latin typeface="Arial"/>
                <a:ea typeface="Arial"/>
                <a:cs typeface="Arial"/>
                <a:sym typeface="Arial"/>
              </a:rPr>
              <a:t>evidence</a:t>
            </a:r>
            <a:r>
              <a:rPr lang="en-US" sz="1800" b="0" i="0" u="none" strike="noStrike" cap="none">
                <a:solidFill>
                  <a:schemeClr val="dk1"/>
                </a:solidFill>
                <a:latin typeface="Arial"/>
                <a:ea typeface="Arial"/>
                <a:cs typeface="Arial"/>
                <a:sym typeface="Arial"/>
              </a:rPr>
              <a:t> for ATO assessments.</a:t>
            </a:r>
            <a:endParaRPr sz="1400" b="0" i="0" u="none" strike="noStrike" cap="none">
              <a:solidFill>
                <a:srgbClr val="000000"/>
              </a:solidFill>
              <a:latin typeface="Arial"/>
              <a:ea typeface="Arial"/>
              <a:cs typeface="Arial"/>
              <a:sym typeface="Arial"/>
            </a:endParaRPr>
          </a:p>
        </p:txBody>
      </p:sp>
      <p:pic>
        <p:nvPicPr>
          <p:cNvPr id="681" name="Google Shape;681;p16" descr="A picture containing text&#10;&#10;Description automatically generated"/>
          <p:cNvPicPr preferRelativeResize="0"/>
          <p:nvPr/>
        </p:nvPicPr>
        <p:blipFill rotWithShape="1">
          <a:blip r:embed="rId3">
            <a:alphaModFix/>
          </a:blip>
          <a:srcRect/>
          <a:stretch/>
        </p:blipFill>
        <p:spPr>
          <a:xfrm>
            <a:off x="6705601" y="1360673"/>
            <a:ext cx="4097866" cy="38702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37"/>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Compliance Mapping Example</a:t>
            </a:r>
            <a:endParaRPr/>
          </a:p>
        </p:txBody>
      </p:sp>
      <p:sp>
        <p:nvSpPr>
          <p:cNvPr id="693" name="Google Shape;693;p37"/>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dirty="0">
                <a:solidFill>
                  <a:schemeClr val="accent4"/>
                </a:solidFill>
                <a:latin typeface="Arial"/>
                <a:ea typeface="Arial"/>
                <a:cs typeface="Arial"/>
                <a:sym typeface="Arial"/>
              </a:rPr>
              <a:t>OUTCOME</a:t>
            </a:r>
            <a:endParaRPr dirty="0"/>
          </a:p>
        </p:txBody>
      </p:sp>
      <p:sp>
        <p:nvSpPr>
          <p:cNvPr id="694" name="Google Shape;694;p37"/>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700" name="Google Shape;700;p37" descr="Graphical user interface, application&#10;&#10;Description automatically generated"/>
          <p:cNvPicPr preferRelativeResize="0"/>
          <p:nvPr/>
        </p:nvPicPr>
        <p:blipFill rotWithShape="1">
          <a:blip r:embed="rId3">
            <a:alphaModFix/>
          </a:blip>
          <a:srcRect/>
          <a:stretch/>
        </p:blipFill>
        <p:spPr>
          <a:xfrm>
            <a:off x="552994" y="1267476"/>
            <a:ext cx="11029406" cy="45242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7"/>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708" name="Google Shape;708;p17"/>
          <p:cNvSpPr txBox="1"/>
          <p:nvPr/>
        </p:nvSpPr>
        <p:spPr>
          <a:xfrm>
            <a:off x="1728281" y="2413337"/>
            <a:ext cx="873543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9600" b="1" i="0" u="none" strike="noStrike" cap="none" dirty="0">
                <a:solidFill>
                  <a:schemeClr val="accent4"/>
                </a:solidFill>
                <a:latin typeface="Arial Black"/>
                <a:ea typeface="Arial Black"/>
                <a:cs typeface="Arial Black"/>
                <a:sym typeface="Arial Black"/>
              </a:rPr>
              <a:t>Q&amp;A</a:t>
            </a:r>
            <a:endParaRPr sz="9600" b="0" i="0" u="none" strike="noStrike" cap="none" dirty="0">
              <a:solidFill>
                <a:schemeClr val="accent4"/>
              </a:solidFill>
              <a:latin typeface="Arial"/>
              <a:ea typeface="Arial"/>
              <a:cs typeface="Arial"/>
              <a:sym typeface="Arial"/>
            </a:endParaRPr>
          </a:p>
        </p:txBody>
      </p:sp>
      <p:sp>
        <p:nvSpPr>
          <p:cNvPr id="709" name="Google Shape;709;p17"/>
          <p:cNvSpPr txBox="1"/>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24</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180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7"/>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706" name="Google Shape;706;p17"/>
          <p:cNvSpPr txBox="1">
            <a:spLocks noGrp="1"/>
          </p:cNvSpPr>
          <p:nvPr>
            <p:ph type="title"/>
          </p:nvPr>
        </p:nvSpPr>
        <p:spPr>
          <a:xfrm>
            <a:off x="4218909" y="1787563"/>
            <a:ext cx="3909392" cy="601677"/>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1F2B57"/>
              </a:buClr>
              <a:buSzPct val="100000"/>
              <a:buFont typeface="Arial Black"/>
              <a:buNone/>
            </a:pPr>
            <a:r>
              <a:rPr lang="en-US">
                <a:solidFill>
                  <a:srgbClr val="1F2B57"/>
                </a:solidFill>
                <a:latin typeface="Arial Black"/>
                <a:ea typeface="Arial Black"/>
                <a:cs typeface="Arial Black"/>
                <a:sym typeface="Arial Black"/>
              </a:rPr>
              <a:t>CONTACT US</a:t>
            </a:r>
            <a:endParaRPr/>
          </a:p>
        </p:txBody>
      </p:sp>
      <p:sp>
        <p:nvSpPr>
          <p:cNvPr id="707" name="Google Shape;707;p17"/>
          <p:cNvSpPr/>
          <p:nvPr/>
        </p:nvSpPr>
        <p:spPr>
          <a:xfrm>
            <a:off x="4052400" y="3176753"/>
            <a:ext cx="4075901" cy="16927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accent4"/>
                </a:solidFill>
                <a:latin typeface="Arial"/>
                <a:ea typeface="Arial"/>
                <a:cs typeface="Arial"/>
                <a:sym typeface="Arial"/>
              </a:rPr>
              <a:t>STEVE SEIDEN</a:t>
            </a:r>
            <a:endParaRPr sz="1400" b="1" i="0" u="none" strike="noStrike" cap="none" dirty="0">
              <a:solidFill>
                <a:schemeClr val="accent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accent4"/>
                </a:solidFill>
                <a:latin typeface="Arial"/>
                <a:ea typeface="Arial"/>
                <a:cs typeface="Arial"/>
                <a:sym typeface="Arial"/>
              </a:rPr>
              <a:t>PRESIDENT</a:t>
            </a:r>
            <a:endParaRPr dirty="0"/>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accent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Acquired Data Solutions</a:t>
            </a:r>
            <a:endParaRPr sz="18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err="1">
                <a:solidFill>
                  <a:srgbClr val="363E48"/>
                </a:solidFill>
                <a:latin typeface="Arial"/>
                <a:ea typeface="Arial"/>
                <a:cs typeface="Arial"/>
                <a:sym typeface="Arial"/>
              </a:rPr>
              <a:t>steve.seiden@acquiredata.com</a:t>
            </a:r>
            <a:endParaRPr sz="1800" b="0" i="0" u="none" strike="noStrike" cap="none" dirty="0">
              <a:solidFill>
                <a:srgbClr val="363E48"/>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err="1">
                <a:solidFill>
                  <a:srgbClr val="363E48"/>
                </a:solidFill>
                <a:latin typeface="Arial"/>
                <a:ea typeface="Arial"/>
                <a:cs typeface="Arial"/>
                <a:sym typeface="Arial"/>
              </a:rPr>
              <a:t>www.acquiredata.com</a:t>
            </a:r>
            <a:endParaRPr sz="1800" b="0" i="0" u="none" strike="noStrike" cap="none" dirty="0">
              <a:solidFill>
                <a:srgbClr val="363E48"/>
              </a:solidFill>
              <a:latin typeface="Arial"/>
              <a:ea typeface="Arial"/>
              <a:cs typeface="Arial"/>
              <a:sym typeface="Arial"/>
            </a:endParaRPr>
          </a:p>
        </p:txBody>
      </p:sp>
      <p:sp>
        <p:nvSpPr>
          <p:cNvPr id="708" name="Google Shape;708;p17"/>
          <p:cNvSpPr txBox="1"/>
          <p:nvPr/>
        </p:nvSpPr>
        <p:spPr>
          <a:xfrm>
            <a:off x="1728281" y="718177"/>
            <a:ext cx="873543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1F2B57"/>
                </a:solidFill>
                <a:latin typeface="Arial Black"/>
                <a:ea typeface="Arial Black"/>
                <a:cs typeface="Arial Black"/>
                <a:sym typeface="Arial Black"/>
              </a:rPr>
              <a:t>THANK YOU</a:t>
            </a:r>
            <a:endParaRPr sz="1400" b="0" i="0" u="none" strike="noStrike" cap="none">
              <a:solidFill>
                <a:srgbClr val="000000"/>
              </a:solidFill>
              <a:latin typeface="Arial"/>
              <a:ea typeface="Arial"/>
              <a:cs typeface="Arial"/>
              <a:sym typeface="Arial"/>
            </a:endParaRPr>
          </a:p>
        </p:txBody>
      </p:sp>
      <p:sp>
        <p:nvSpPr>
          <p:cNvPr id="709" name="Google Shape;709;p17"/>
          <p:cNvSpPr txBox="1"/>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25</a:t>
            </a:fld>
            <a:endParaRPr sz="12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0"/>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Operational Technology (OT) Overview</a:t>
            </a:r>
            <a:endParaRPr/>
          </a:p>
        </p:txBody>
      </p:sp>
      <p:sp>
        <p:nvSpPr>
          <p:cNvPr id="95" name="Google Shape;95;p30"/>
          <p:cNvSpPr txBox="1"/>
          <p:nvPr/>
        </p:nvSpPr>
        <p:spPr>
          <a:xfrm>
            <a:off x="609600" y="185667"/>
            <a:ext cx="10972800" cy="3625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dirty="0">
                <a:solidFill>
                  <a:schemeClr val="accent4"/>
                </a:solidFill>
                <a:latin typeface="Arial"/>
                <a:ea typeface="Arial"/>
                <a:cs typeface="Arial"/>
                <a:sym typeface="Arial"/>
              </a:rPr>
              <a:t>TEST SYSTEM OVERVIEW</a:t>
            </a:r>
            <a:endParaRPr dirty="0"/>
          </a:p>
        </p:txBody>
      </p:sp>
      <p:sp>
        <p:nvSpPr>
          <p:cNvPr id="96" name="Google Shape;96;p30"/>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02" name="Google Shape;102;p30"/>
          <p:cNvSpPr/>
          <p:nvPr/>
        </p:nvSpPr>
        <p:spPr>
          <a:xfrm>
            <a:off x="438620" y="1164867"/>
            <a:ext cx="3331171" cy="4702533"/>
          </a:xfrm>
          <a:prstGeom prst="rect">
            <a:avLst/>
          </a:prstGeom>
          <a:solidFill>
            <a:srgbClr val="1F2B57"/>
          </a:soli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accent4"/>
              </a:solidFill>
              <a:latin typeface="Arial"/>
              <a:ea typeface="Arial"/>
              <a:cs typeface="Arial"/>
              <a:sym typeface="Arial"/>
            </a:endParaRPr>
          </a:p>
        </p:txBody>
      </p:sp>
      <p:sp>
        <p:nvSpPr>
          <p:cNvPr id="103" name="Google Shape;103;p30"/>
          <p:cNvSpPr txBox="1"/>
          <p:nvPr/>
        </p:nvSpPr>
        <p:spPr>
          <a:xfrm>
            <a:off x="438989" y="1249038"/>
            <a:ext cx="331276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WHAT IS OPERATIONAL TECHNOLOGY (OT)?</a:t>
            </a:r>
            <a:endParaRPr sz="1800" b="0" i="0" u="none" strike="noStrike" cap="none">
              <a:solidFill>
                <a:schemeClr val="dk1"/>
              </a:solidFill>
              <a:latin typeface="Arial"/>
              <a:ea typeface="Arial"/>
              <a:cs typeface="Arial"/>
              <a:sym typeface="Arial"/>
            </a:endParaRPr>
          </a:p>
        </p:txBody>
      </p:sp>
      <p:sp>
        <p:nvSpPr>
          <p:cNvPr id="104" name="Google Shape;104;p30"/>
          <p:cNvSpPr txBox="1"/>
          <p:nvPr/>
        </p:nvSpPr>
        <p:spPr>
          <a:xfrm>
            <a:off x="553505" y="2022860"/>
            <a:ext cx="3038782"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3"/>
              </a:buClr>
              <a:buSzPts val="1600"/>
              <a:buFont typeface="Arial"/>
              <a:buNone/>
            </a:pPr>
            <a:r>
              <a:rPr lang="en-US" sz="1600" b="0" i="0" u="none" strike="noStrike" cap="none">
                <a:solidFill>
                  <a:schemeClr val="accent3"/>
                </a:solidFill>
                <a:latin typeface="Arial"/>
                <a:ea typeface="Arial"/>
                <a:cs typeface="Arial"/>
                <a:sym typeface="Arial"/>
              </a:rPr>
              <a:t>OT is </a:t>
            </a:r>
            <a:r>
              <a:rPr lang="en-US" sz="1600" b="0" i="0" u="none" strike="noStrike" cap="none">
                <a:solidFill>
                  <a:schemeClr val="lt1"/>
                </a:solidFill>
                <a:latin typeface="Arial"/>
                <a:ea typeface="Arial"/>
                <a:cs typeface="Arial"/>
                <a:sym typeface="Arial"/>
              </a:rPr>
              <a:t>“the </a:t>
            </a:r>
            <a:r>
              <a:rPr lang="en-US" sz="1600" b="0" i="0" u="none" strike="noStrike" cap="none">
                <a:solidFill>
                  <a:schemeClr val="accent3"/>
                </a:solidFill>
                <a:latin typeface="Arial"/>
                <a:ea typeface="Arial"/>
                <a:cs typeface="Arial"/>
                <a:sym typeface="Arial"/>
              </a:rPr>
              <a:t>hardware</a:t>
            </a:r>
            <a:r>
              <a:rPr lang="en-US" sz="1600" b="0" i="0" u="none" strike="noStrike" cap="none">
                <a:solidFill>
                  <a:schemeClr val="lt1"/>
                </a:solidFill>
                <a:latin typeface="Arial"/>
                <a:ea typeface="Arial"/>
                <a:cs typeface="Arial"/>
                <a:sym typeface="Arial"/>
              </a:rPr>
              <a:t> &amp; </a:t>
            </a:r>
            <a:r>
              <a:rPr lang="en-US" sz="1600" b="0" i="0" u="none" strike="noStrike" cap="none">
                <a:solidFill>
                  <a:schemeClr val="accent3"/>
                </a:solidFill>
                <a:latin typeface="Arial"/>
                <a:ea typeface="Arial"/>
                <a:cs typeface="Arial"/>
                <a:sym typeface="Arial"/>
              </a:rPr>
              <a:t>software </a:t>
            </a:r>
            <a:r>
              <a:rPr lang="en-US" sz="1600" b="0" i="0" u="none" strike="noStrike" cap="none">
                <a:solidFill>
                  <a:schemeClr val="lt1"/>
                </a:solidFill>
                <a:latin typeface="Arial"/>
                <a:ea typeface="Arial"/>
                <a:cs typeface="Arial"/>
                <a:sym typeface="Arial"/>
              </a:rPr>
              <a:t>dedicated to detecting or causing changes in physical processes through direct monitoring and/or control of physical devices.”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accent3"/>
              </a:buClr>
              <a:buSzPts val="1600"/>
              <a:buFont typeface="Arial"/>
              <a:buNone/>
            </a:pPr>
            <a:r>
              <a:rPr lang="en-US" sz="1600" b="0" i="0" u="none" strike="noStrike" cap="none">
                <a:solidFill>
                  <a:schemeClr val="accent3"/>
                </a:solidFill>
                <a:latin typeface="Arial"/>
                <a:ea typeface="Arial"/>
                <a:cs typeface="Arial"/>
                <a:sym typeface="Arial"/>
              </a:rPr>
              <a:t>OT is </a:t>
            </a:r>
            <a:r>
              <a:rPr lang="en-US" sz="1600" b="0" i="0" u="none" strike="noStrike" cap="none">
                <a:solidFill>
                  <a:schemeClr val="lt1"/>
                </a:solidFill>
                <a:latin typeface="Arial"/>
                <a:ea typeface="Arial"/>
                <a:cs typeface="Arial"/>
                <a:sym typeface="Arial"/>
              </a:rPr>
              <a:t>“</a:t>
            </a:r>
            <a:r>
              <a:rPr lang="en-US" sz="1600" b="0" i="0" u="none" strike="noStrike" cap="none">
                <a:solidFill>
                  <a:schemeClr val="accent3"/>
                </a:solidFill>
                <a:latin typeface="Arial"/>
                <a:ea typeface="Arial"/>
                <a:cs typeface="Arial"/>
                <a:sym typeface="Arial"/>
              </a:rPr>
              <a:t>used</a:t>
            </a:r>
            <a:r>
              <a:rPr lang="en-US" sz="1600" b="0" i="0" u="none" strike="noStrike" cap="none">
                <a:solidFill>
                  <a:schemeClr val="lt1"/>
                </a:solidFill>
                <a:latin typeface="Arial"/>
                <a:ea typeface="Arial"/>
                <a:cs typeface="Arial"/>
                <a:sym typeface="Arial"/>
              </a:rPr>
              <a:t> primarily </a:t>
            </a:r>
            <a:r>
              <a:rPr lang="en-US" sz="1600" b="0" i="0" u="none" strike="noStrike" cap="none">
                <a:solidFill>
                  <a:schemeClr val="accent3"/>
                </a:solidFill>
                <a:latin typeface="Arial"/>
                <a:ea typeface="Arial"/>
                <a:cs typeface="Arial"/>
                <a:sym typeface="Arial"/>
              </a:rPr>
              <a:t>in industrial control systems</a:t>
            </a:r>
            <a:r>
              <a:rPr lang="en-US" sz="1600" b="0" i="0" u="none" strike="noStrike" cap="none">
                <a:solidFill>
                  <a:schemeClr val="lt1"/>
                </a:solidFill>
                <a:latin typeface="Arial"/>
                <a:ea typeface="Arial"/>
                <a:cs typeface="Arial"/>
                <a:sym typeface="Arial"/>
              </a:rPr>
              <a:t> for manufacturing, transportation &amp; utilities – and unlike information technology (IT), the technology that controlled operations in those industries was </a:t>
            </a:r>
            <a:r>
              <a:rPr lang="en-US" sz="1600" b="0" i="0" u="none" strike="noStrike" cap="none">
                <a:solidFill>
                  <a:srgbClr val="FF0000"/>
                </a:solidFill>
                <a:latin typeface="Arial"/>
                <a:ea typeface="Arial"/>
                <a:cs typeface="Arial"/>
                <a:sym typeface="Arial"/>
              </a:rPr>
              <a:t>not typically networked</a:t>
            </a:r>
            <a:r>
              <a:rPr lang="en-US" sz="1600" b="0" i="0" u="none" strike="noStrike" cap="none">
                <a:solidFill>
                  <a:schemeClr val="lt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pic>
        <p:nvPicPr>
          <p:cNvPr id="105" name="Google Shape;105;p30"/>
          <p:cNvPicPr preferRelativeResize="0"/>
          <p:nvPr/>
        </p:nvPicPr>
        <p:blipFill rotWithShape="1">
          <a:blip r:embed="rId3">
            <a:alphaModFix/>
          </a:blip>
          <a:srcRect/>
          <a:stretch/>
        </p:blipFill>
        <p:spPr>
          <a:xfrm>
            <a:off x="4742476" y="4271548"/>
            <a:ext cx="1003552" cy="1183521"/>
          </a:xfrm>
          <a:prstGeom prst="rect">
            <a:avLst/>
          </a:prstGeom>
          <a:noFill/>
          <a:ln>
            <a:noFill/>
          </a:ln>
        </p:spPr>
      </p:pic>
      <p:pic>
        <p:nvPicPr>
          <p:cNvPr id="106" name="Google Shape;106;p30"/>
          <p:cNvPicPr preferRelativeResize="0"/>
          <p:nvPr/>
        </p:nvPicPr>
        <p:blipFill rotWithShape="1">
          <a:blip r:embed="rId4">
            <a:alphaModFix/>
          </a:blip>
          <a:srcRect l="14664"/>
          <a:stretch/>
        </p:blipFill>
        <p:spPr>
          <a:xfrm>
            <a:off x="6136624" y="4405179"/>
            <a:ext cx="1297457" cy="908243"/>
          </a:xfrm>
          <a:prstGeom prst="rect">
            <a:avLst/>
          </a:prstGeom>
          <a:noFill/>
          <a:ln>
            <a:noFill/>
          </a:ln>
        </p:spPr>
      </p:pic>
      <p:pic>
        <p:nvPicPr>
          <p:cNvPr id="107" name="Google Shape;107;p30"/>
          <p:cNvPicPr preferRelativeResize="0"/>
          <p:nvPr/>
        </p:nvPicPr>
        <p:blipFill rotWithShape="1">
          <a:blip r:embed="rId5">
            <a:alphaModFix/>
          </a:blip>
          <a:srcRect/>
          <a:stretch/>
        </p:blipFill>
        <p:spPr>
          <a:xfrm>
            <a:off x="4589038" y="2898678"/>
            <a:ext cx="1324636" cy="908243"/>
          </a:xfrm>
          <a:prstGeom prst="rect">
            <a:avLst/>
          </a:prstGeom>
          <a:noFill/>
          <a:ln>
            <a:noFill/>
          </a:ln>
        </p:spPr>
      </p:pic>
      <p:sp>
        <p:nvSpPr>
          <p:cNvPr id="108" name="Google Shape;108;p30"/>
          <p:cNvSpPr txBox="1"/>
          <p:nvPr/>
        </p:nvSpPr>
        <p:spPr>
          <a:xfrm>
            <a:off x="4558501" y="3835801"/>
            <a:ext cx="1371502"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Chemical Filtration Systems</a:t>
            </a:r>
            <a:endParaRPr sz="1800" b="0" i="0" u="none" strike="noStrike" cap="none">
              <a:solidFill>
                <a:schemeClr val="dk1"/>
              </a:solidFill>
              <a:latin typeface="Arial"/>
              <a:ea typeface="Arial"/>
              <a:cs typeface="Arial"/>
              <a:sym typeface="Arial"/>
            </a:endParaRPr>
          </a:p>
        </p:txBody>
      </p:sp>
      <p:sp>
        <p:nvSpPr>
          <p:cNvPr id="109" name="Google Shape;109;p30"/>
          <p:cNvSpPr txBox="1"/>
          <p:nvPr/>
        </p:nvSpPr>
        <p:spPr>
          <a:xfrm>
            <a:off x="6136624" y="5331294"/>
            <a:ext cx="129745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Manufacturing Equipment</a:t>
            </a:r>
            <a:endParaRPr sz="1800" b="0" i="0" u="none" strike="noStrike" cap="none">
              <a:solidFill>
                <a:schemeClr val="dk1"/>
              </a:solidFill>
              <a:latin typeface="Arial"/>
              <a:ea typeface="Arial"/>
              <a:cs typeface="Arial"/>
              <a:sym typeface="Arial"/>
            </a:endParaRPr>
          </a:p>
        </p:txBody>
      </p:sp>
      <p:sp>
        <p:nvSpPr>
          <p:cNvPr id="110" name="Google Shape;110;p30"/>
          <p:cNvSpPr txBox="1"/>
          <p:nvPr/>
        </p:nvSpPr>
        <p:spPr>
          <a:xfrm>
            <a:off x="4456629" y="5331183"/>
            <a:ext cx="144976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Automated Test Equipment</a:t>
            </a:r>
            <a:endParaRPr sz="1800" b="0" i="0" u="none" strike="noStrike" cap="none">
              <a:solidFill>
                <a:schemeClr val="dk1"/>
              </a:solidFill>
              <a:latin typeface="Arial"/>
              <a:ea typeface="Arial"/>
              <a:cs typeface="Arial"/>
              <a:sym typeface="Arial"/>
            </a:endParaRPr>
          </a:p>
        </p:txBody>
      </p:sp>
      <p:pic>
        <p:nvPicPr>
          <p:cNvPr id="111" name="Google Shape;111;p30"/>
          <p:cNvPicPr preferRelativeResize="0"/>
          <p:nvPr/>
        </p:nvPicPr>
        <p:blipFill rotWithShape="1">
          <a:blip r:embed="rId6">
            <a:alphaModFix/>
          </a:blip>
          <a:srcRect/>
          <a:stretch/>
        </p:blipFill>
        <p:spPr>
          <a:xfrm>
            <a:off x="6383279" y="2845416"/>
            <a:ext cx="975966" cy="988979"/>
          </a:xfrm>
          <a:prstGeom prst="rect">
            <a:avLst/>
          </a:prstGeom>
          <a:noFill/>
          <a:ln>
            <a:noFill/>
          </a:ln>
        </p:spPr>
      </p:pic>
      <p:sp>
        <p:nvSpPr>
          <p:cNvPr id="112" name="Google Shape;112;p30"/>
          <p:cNvSpPr txBox="1"/>
          <p:nvPr/>
        </p:nvSpPr>
        <p:spPr>
          <a:xfrm>
            <a:off x="6136624" y="3834395"/>
            <a:ext cx="148922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Power Control System</a:t>
            </a:r>
            <a:endParaRPr sz="1800" b="0" i="0" u="none" strike="noStrike" cap="none">
              <a:solidFill>
                <a:schemeClr val="dk1"/>
              </a:solidFill>
              <a:latin typeface="Arial"/>
              <a:ea typeface="Arial"/>
              <a:cs typeface="Arial"/>
              <a:sym typeface="Arial"/>
            </a:endParaRPr>
          </a:p>
        </p:txBody>
      </p:sp>
      <p:sp>
        <p:nvSpPr>
          <p:cNvPr id="113" name="Google Shape;113;p30"/>
          <p:cNvSpPr/>
          <p:nvPr/>
        </p:nvSpPr>
        <p:spPr>
          <a:xfrm>
            <a:off x="4363952" y="1173660"/>
            <a:ext cx="3331171" cy="4693740"/>
          </a:xfrm>
          <a:prstGeom prst="rect">
            <a:avLst/>
          </a:prstGeom>
          <a:no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114" name="Google Shape;114;p30"/>
          <p:cNvSpPr/>
          <p:nvPr/>
        </p:nvSpPr>
        <p:spPr>
          <a:xfrm>
            <a:off x="8307325" y="1173659"/>
            <a:ext cx="3331171" cy="4693740"/>
          </a:xfrm>
          <a:prstGeom prst="rect">
            <a:avLst/>
          </a:prstGeom>
          <a:solidFill>
            <a:srgbClr val="1F2B57"/>
          </a:soli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115" name="Google Shape;115;p30"/>
          <p:cNvSpPr/>
          <p:nvPr/>
        </p:nvSpPr>
        <p:spPr>
          <a:xfrm>
            <a:off x="3835689" y="3281696"/>
            <a:ext cx="488296" cy="345115"/>
          </a:xfrm>
          <a:prstGeom prst="rightArrow">
            <a:avLst>
              <a:gd name="adj1" fmla="val 50000"/>
              <a:gd name="adj2" fmla="val 50000"/>
            </a:avLst>
          </a:prstGeom>
          <a:solidFill>
            <a:schemeClr val="accent4"/>
          </a:soli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116" name="Google Shape;116;p30"/>
          <p:cNvSpPr/>
          <p:nvPr/>
        </p:nvSpPr>
        <p:spPr>
          <a:xfrm>
            <a:off x="7757076" y="3281696"/>
            <a:ext cx="488296" cy="345115"/>
          </a:xfrm>
          <a:prstGeom prst="rightArrow">
            <a:avLst>
              <a:gd name="adj1" fmla="val 50000"/>
              <a:gd name="adj2" fmla="val 50000"/>
            </a:avLst>
          </a:prstGeom>
          <a:solidFill>
            <a:schemeClr val="accent4"/>
          </a:soli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117" name="Google Shape;117;p30"/>
          <p:cNvSpPr txBox="1"/>
          <p:nvPr/>
        </p:nvSpPr>
        <p:spPr>
          <a:xfrm>
            <a:off x="4381993" y="1263076"/>
            <a:ext cx="331276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2B57"/>
              </a:buClr>
              <a:buSzPts val="2000"/>
              <a:buFont typeface="Arial"/>
              <a:buNone/>
            </a:pPr>
            <a:r>
              <a:rPr lang="en-US" sz="2000" b="1" i="0" u="none" strike="noStrike" cap="none">
                <a:solidFill>
                  <a:srgbClr val="1F2B57"/>
                </a:solidFill>
                <a:latin typeface="Arial"/>
                <a:ea typeface="Arial"/>
                <a:cs typeface="Arial"/>
                <a:sym typeface="Arial"/>
              </a:rPr>
              <a:t>EXAMPLES OF OT</a:t>
            </a:r>
            <a:endParaRPr sz="1800" b="0" i="0" u="none" strike="noStrike" cap="none">
              <a:solidFill>
                <a:schemeClr val="dk1"/>
              </a:solidFill>
              <a:latin typeface="Arial"/>
              <a:ea typeface="Arial"/>
              <a:cs typeface="Arial"/>
              <a:sym typeface="Arial"/>
            </a:endParaRPr>
          </a:p>
        </p:txBody>
      </p:sp>
      <p:sp>
        <p:nvSpPr>
          <p:cNvPr id="118" name="Google Shape;118;p30"/>
          <p:cNvSpPr txBox="1"/>
          <p:nvPr/>
        </p:nvSpPr>
        <p:spPr>
          <a:xfrm>
            <a:off x="8333046" y="1249038"/>
            <a:ext cx="331276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HOW DOES OT RELATE TO IOT?</a:t>
            </a:r>
            <a:endParaRPr sz="1800" b="0" i="0" u="none" strike="noStrike" cap="none">
              <a:solidFill>
                <a:schemeClr val="dk1"/>
              </a:solidFill>
              <a:latin typeface="Arial"/>
              <a:ea typeface="Arial"/>
              <a:cs typeface="Arial"/>
              <a:sym typeface="Arial"/>
            </a:endParaRPr>
          </a:p>
        </p:txBody>
      </p:sp>
      <p:sp>
        <p:nvSpPr>
          <p:cNvPr id="119" name="Google Shape;119;p30"/>
          <p:cNvSpPr txBox="1"/>
          <p:nvPr/>
        </p:nvSpPr>
        <p:spPr>
          <a:xfrm>
            <a:off x="4381994" y="1678196"/>
            <a:ext cx="3312760" cy="101566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accent3"/>
              </a:buClr>
              <a:buSzPts val="1200"/>
              <a:buFont typeface="Arial"/>
              <a:buChar char="•"/>
            </a:pPr>
            <a:r>
              <a:rPr lang="en-US" sz="1200" b="0" i="0" u="none" strike="noStrike" cap="none">
                <a:solidFill>
                  <a:schemeClr val="dk1"/>
                </a:solidFill>
                <a:latin typeface="Arial"/>
                <a:ea typeface="Arial"/>
                <a:cs typeface="Arial"/>
                <a:sym typeface="Arial"/>
              </a:rPr>
              <a:t>Supervisory Control &amp; Data Acquisition Systems (SCADA)</a:t>
            </a:r>
            <a:endParaRPr sz="18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accent3"/>
              </a:buClr>
              <a:buSzPts val="1200"/>
              <a:buFont typeface="Arial"/>
              <a:buChar char="•"/>
            </a:pPr>
            <a:r>
              <a:rPr lang="en-US" sz="1200">
                <a:solidFill>
                  <a:schemeClr val="dk1"/>
                </a:solidFill>
              </a:rPr>
              <a:t>Programmable</a:t>
            </a:r>
            <a:r>
              <a:rPr lang="en-US" sz="1200" b="0" i="0" u="none" strike="noStrike" cap="none">
                <a:solidFill>
                  <a:schemeClr val="dk1"/>
                </a:solidFill>
                <a:latin typeface="Arial"/>
                <a:ea typeface="Arial"/>
                <a:cs typeface="Arial"/>
                <a:sym typeface="Arial"/>
              </a:rPr>
              <a:t> Logic Controllers (PLC)</a:t>
            </a:r>
            <a:endParaRPr sz="18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accent3"/>
              </a:buClr>
              <a:buSzPts val="1200"/>
              <a:buFont typeface="Arial"/>
              <a:buChar char="•"/>
            </a:pPr>
            <a:r>
              <a:rPr lang="en-US" sz="1200" b="0" i="0" u="none" strike="noStrike" cap="none">
                <a:solidFill>
                  <a:schemeClr val="dk1"/>
                </a:solidFill>
                <a:latin typeface="Arial"/>
                <a:ea typeface="Arial"/>
                <a:cs typeface="Arial"/>
                <a:sym typeface="Arial"/>
              </a:rPr>
              <a:t>Human Machine Interface (HMI)</a:t>
            </a:r>
            <a:endParaRPr sz="18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accent3"/>
              </a:buClr>
              <a:buSzPts val="1200"/>
              <a:buFont typeface="Arial"/>
              <a:buChar char="•"/>
            </a:pPr>
            <a:r>
              <a:rPr lang="en-US" sz="1200" b="0" i="0" u="none" strike="noStrike" cap="none">
                <a:solidFill>
                  <a:schemeClr val="dk1"/>
                </a:solidFill>
                <a:latin typeface="Arial"/>
                <a:ea typeface="Arial"/>
                <a:cs typeface="Arial"/>
                <a:sym typeface="Arial"/>
              </a:rPr>
              <a:t>Distributed Control Systems (DCS)</a:t>
            </a:r>
            <a:endParaRPr sz="1800" b="0" i="0" u="none" strike="noStrike" cap="none">
              <a:solidFill>
                <a:schemeClr val="dk1"/>
              </a:solidFill>
              <a:latin typeface="Arial"/>
              <a:ea typeface="Arial"/>
              <a:cs typeface="Arial"/>
              <a:sym typeface="Arial"/>
            </a:endParaRPr>
          </a:p>
        </p:txBody>
      </p:sp>
      <p:sp>
        <p:nvSpPr>
          <p:cNvPr id="120" name="Google Shape;120;p30"/>
          <p:cNvSpPr txBox="1"/>
          <p:nvPr/>
        </p:nvSpPr>
        <p:spPr>
          <a:xfrm>
            <a:off x="8470035" y="2022860"/>
            <a:ext cx="3038782" cy="28315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With emergence of Internet of Things (IOT), Operational Technologies are now being </a:t>
            </a:r>
            <a:r>
              <a:rPr lang="en-US" sz="1600" b="0" i="0" u="none" strike="noStrike" cap="none">
                <a:solidFill>
                  <a:schemeClr val="accent3"/>
                </a:solidFill>
                <a:latin typeface="Arial"/>
                <a:ea typeface="Arial"/>
                <a:cs typeface="Arial"/>
                <a:sym typeface="Arial"/>
              </a:rPr>
              <a:t>“IP-Enabled / Networked” </a:t>
            </a:r>
            <a:r>
              <a:rPr lang="en-US" sz="1600" b="0" i="0" u="none" strike="noStrike" cap="none">
                <a:solidFill>
                  <a:schemeClr val="lt1"/>
                </a:solidFill>
                <a:latin typeface="Arial"/>
                <a:ea typeface="Arial"/>
                <a:cs typeface="Arial"/>
                <a:sym typeface="Arial"/>
              </a:rPr>
              <a:t>which establishes a need for: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6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accent3"/>
              </a:buClr>
              <a:buSzPts val="1600"/>
              <a:buFont typeface="Arial"/>
              <a:buChar char="•"/>
            </a:pPr>
            <a:r>
              <a:rPr lang="en-US" sz="1600" b="0" i="0" u="none" strike="noStrike" cap="none">
                <a:solidFill>
                  <a:schemeClr val="lt1"/>
                </a:solidFill>
                <a:latin typeface="Arial"/>
                <a:ea typeface="Arial"/>
                <a:cs typeface="Arial"/>
                <a:sym typeface="Arial"/>
              </a:rPr>
              <a:t>Security Boundaries</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accent3"/>
              </a:buClr>
              <a:buSzPts val="1600"/>
              <a:buFont typeface="Arial"/>
              <a:buChar char="•"/>
            </a:pPr>
            <a:r>
              <a:rPr lang="en-US" sz="1600" b="0" i="0" u="none" strike="noStrike" cap="none">
                <a:solidFill>
                  <a:schemeClr val="lt1"/>
                </a:solidFill>
                <a:latin typeface="Arial"/>
                <a:ea typeface="Arial"/>
                <a:cs typeface="Arial"/>
                <a:sym typeface="Arial"/>
              </a:rPr>
              <a:t>Assessments</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accent3"/>
              </a:buClr>
              <a:buSzPts val="1600"/>
              <a:buFont typeface="Arial"/>
              <a:buChar char="•"/>
            </a:pPr>
            <a:r>
              <a:rPr lang="en-US" sz="1600" b="0" i="0" u="none" strike="noStrike" cap="none">
                <a:solidFill>
                  <a:schemeClr val="lt1"/>
                </a:solidFill>
                <a:latin typeface="Arial"/>
                <a:ea typeface="Arial"/>
                <a:cs typeface="Arial"/>
                <a:sym typeface="Arial"/>
              </a:rPr>
              <a:t>Countermeasures to ensure operations are not being impaired by Threats.</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Test System Network</a:t>
            </a:r>
            <a:endParaRPr/>
          </a:p>
        </p:txBody>
      </p:sp>
      <p:sp>
        <p:nvSpPr>
          <p:cNvPr id="127" name="Google Shape;127;p3"/>
          <p:cNvSpPr txBox="1"/>
          <p:nvPr/>
        </p:nvSpPr>
        <p:spPr>
          <a:xfrm>
            <a:off x="609600" y="185667"/>
            <a:ext cx="10972800" cy="3625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accent4"/>
                </a:solidFill>
                <a:latin typeface="Arial"/>
                <a:ea typeface="Arial"/>
                <a:cs typeface="Arial"/>
                <a:sym typeface="Arial"/>
              </a:rPr>
              <a:t>TEST SYSTEM OVERVIEW</a:t>
            </a:r>
            <a:endParaRPr/>
          </a:p>
        </p:txBody>
      </p:sp>
      <p:sp>
        <p:nvSpPr>
          <p:cNvPr id="128" name="Google Shape;128;p3"/>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34" name="Google Shape;134;p3"/>
          <p:cNvPicPr preferRelativeResize="0"/>
          <p:nvPr/>
        </p:nvPicPr>
        <p:blipFill>
          <a:blip r:embed="rId3">
            <a:alphaModFix/>
          </a:blip>
          <a:stretch>
            <a:fillRect/>
          </a:stretch>
        </p:blipFill>
        <p:spPr>
          <a:xfrm>
            <a:off x="152400" y="1221200"/>
            <a:ext cx="11887200" cy="46840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1"/>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Aerospace Example</a:t>
            </a:r>
            <a:endParaRPr/>
          </a:p>
        </p:txBody>
      </p:sp>
      <p:sp>
        <p:nvSpPr>
          <p:cNvPr id="141" name="Google Shape;141;p31"/>
          <p:cNvSpPr txBox="1"/>
          <p:nvPr/>
        </p:nvSpPr>
        <p:spPr>
          <a:xfrm>
            <a:off x="609600" y="185667"/>
            <a:ext cx="10972800" cy="3625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accent4"/>
                </a:solidFill>
                <a:latin typeface="Arial"/>
                <a:ea typeface="Arial"/>
                <a:cs typeface="Arial"/>
                <a:sym typeface="Arial"/>
              </a:rPr>
              <a:t>TEST SYSTEM OVERVIEW</a:t>
            </a:r>
            <a:endParaRPr/>
          </a:p>
        </p:txBody>
      </p:sp>
      <p:sp>
        <p:nvSpPr>
          <p:cNvPr id="142" name="Google Shape;142;p31"/>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48" name="Google Shape;148;p31"/>
          <p:cNvSpPr/>
          <p:nvPr/>
        </p:nvSpPr>
        <p:spPr>
          <a:xfrm>
            <a:off x="7189694" y="1621729"/>
            <a:ext cx="4225159" cy="3720662"/>
          </a:xfrm>
          <a:prstGeom prst="rect">
            <a:avLst/>
          </a:prstGeom>
          <a:solidFill>
            <a:srgbClr val="1F2B57"/>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accent3"/>
                </a:solidFill>
                <a:latin typeface="Arial"/>
                <a:ea typeface="Arial"/>
                <a:cs typeface="Arial"/>
                <a:sym typeface="Arial"/>
              </a:rPr>
              <a:t>AIRCRAFT SYSTEM INVOLVES </a:t>
            </a:r>
            <a:r>
              <a:rPr lang="en-US" b="1">
                <a:solidFill>
                  <a:schemeClr val="accent3"/>
                </a:solidFill>
              </a:rPr>
              <a:t>MULTIPLE</a:t>
            </a:r>
            <a:r>
              <a:rPr lang="en-US" sz="1400" b="1" i="0" u="none" strike="noStrike" cap="none">
                <a:solidFill>
                  <a:schemeClr val="accent3"/>
                </a:solidFill>
                <a:latin typeface="Arial"/>
                <a:ea typeface="Arial"/>
                <a:cs typeface="Arial"/>
                <a:sym typeface="Arial"/>
              </a:rPr>
              <a:t> SEGMENTS:</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285750" marR="0" lvl="0" indent="-285750" algn="ctr" rtl="0">
              <a:lnSpc>
                <a:spcPct val="100000"/>
              </a:lnSpc>
              <a:spcBef>
                <a:spcPts val="0"/>
              </a:spcBef>
              <a:spcAft>
                <a:spcPts val="0"/>
              </a:spcAft>
              <a:buClr>
                <a:schemeClr val="accent3"/>
              </a:buClr>
              <a:buSzPts val="1400"/>
              <a:buFont typeface="Arial"/>
              <a:buChar char="•"/>
            </a:pPr>
            <a:r>
              <a:rPr lang="en-US" sz="1400" b="0" i="0" u="none" strike="noStrike" cap="none">
                <a:solidFill>
                  <a:schemeClr val="lt1"/>
                </a:solidFill>
                <a:latin typeface="Arial"/>
                <a:ea typeface="Arial"/>
                <a:cs typeface="Arial"/>
                <a:sym typeface="Arial"/>
              </a:rPr>
              <a:t>On-board Avionics</a:t>
            </a:r>
            <a:endParaRPr/>
          </a:p>
          <a:p>
            <a:pPr marL="285750" marR="0" lvl="0" indent="-285750" algn="ctr" rtl="0">
              <a:lnSpc>
                <a:spcPct val="100000"/>
              </a:lnSpc>
              <a:spcBef>
                <a:spcPts val="0"/>
              </a:spcBef>
              <a:spcAft>
                <a:spcPts val="0"/>
              </a:spcAft>
              <a:buClr>
                <a:schemeClr val="accent3"/>
              </a:buClr>
              <a:buSzPts val="1400"/>
              <a:buFont typeface="Arial"/>
              <a:buChar char="•"/>
            </a:pPr>
            <a:r>
              <a:rPr lang="en-US" sz="1400" b="0" i="0" u="none" strike="noStrike" cap="none">
                <a:solidFill>
                  <a:schemeClr val="lt1"/>
                </a:solidFill>
                <a:latin typeface="Arial"/>
                <a:ea typeface="Arial"/>
                <a:cs typeface="Arial"/>
                <a:sym typeface="Arial"/>
              </a:rPr>
              <a:t>Mission Computing</a:t>
            </a:r>
            <a:endParaRPr/>
          </a:p>
          <a:p>
            <a:pPr marL="285750" marR="0" lvl="0" indent="-285750" algn="ctr" rtl="0">
              <a:lnSpc>
                <a:spcPct val="100000"/>
              </a:lnSpc>
              <a:spcBef>
                <a:spcPts val="0"/>
              </a:spcBef>
              <a:spcAft>
                <a:spcPts val="0"/>
              </a:spcAft>
              <a:buClr>
                <a:schemeClr val="accent3"/>
              </a:buClr>
              <a:buSzPts val="1400"/>
              <a:buFont typeface="Arial"/>
              <a:buChar char="•"/>
            </a:pPr>
            <a:r>
              <a:rPr lang="en-US" sz="1400" b="0" i="0" u="none" strike="noStrike" cap="none">
                <a:solidFill>
                  <a:schemeClr val="lt1"/>
                </a:solidFill>
                <a:latin typeface="Arial"/>
                <a:ea typeface="Arial"/>
                <a:cs typeface="Arial"/>
                <a:sym typeface="Arial"/>
              </a:rPr>
              <a:t>Ground Communication</a:t>
            </a:r>
            <a:endParaRPr/>
          </a:p>
          <a:p>
            <a:pPr marL="285750" marR="0" lvl="0" indent="-285750" algn="ctr" rtl="0">
              <a:lnSpc>
                <a:spcPct val="100000"/>
              </a:lnSpc>
              <a:spcBef>
                <a:spcPts val="0"/>
              </a:spcBef>
              <a:spcAft>
                <a:spcPts val="0"/>
              </a:spcAft>
              <a:buClr>
                <a:schemeClr val="accent3"/>
              </a:buClr>
              <a:buSzPts val="1400"/>
              <a:buFont typeface="Arial"/>
              <a:buChar char="•"/>
            </a:pPr>
            <a:r>
              <a:rPr lang="en-US" sz="1400" b="0" i="0" u="none" strike="noStrike" cap="none">
                <a:solidFill>
                  <a:schemeClr val="lt1"/>
                </a:solidFill>
                <a:latin typeface="Arial"/>
                <a:ea typeface="Arial"/>
                <a:cs typeface="Arial"/>
                <a:sym typeface="Arial"/>
              </a:rPr>
              <a:t>Maintenance Equipment</a:t>
            </a:r>
            <a:endParaRPr/>
          </a:p>
          <a:p>
            <a:pPr marL="285750" marR="0" lvl="0" indent="-285750" algn="ctr" rtl="0">
              <a:lnSpc>
                <a:spcPct val="100000"/>
              </a:lnSpc>
              <a:spcBef>
                <a:spcPts val="0"/>
              </a:spcBef>
              <a:spcAft>
                <a:spcPts val="0"/>
              </a:spcAft>
              <a:buClr>
                <a:schemeClr val="accent3"/>
              </a:buClr>
              <a:buSzPts val="1400"/>
              <a:buFont typeface="Arial"/>
              <a:buChar char="•"/>
            </a:pPr>
            <a:r>
              <a:rPr lang="en-US" sz="1400" b="0" i="0" u="none" strike="noStrike" cap="none">
                <a:solidFill>
                  <a:schemeClr val="lt1"/>
                </a:solidFill>
                <a:latin typeface="Arial"/>
                <a:ea typeface="Arial"/>
                <a:cs typeface="Arial"/>
                <a:sym typeface="Arial"/>
              </a:rPr>
              <a:t>Test Equipment</a:t>
            </a:r>
            <a:endParaRPr/>
          </a:p>
        </p:txBody>
      </p:sp>
      <p:pic>
        <p:nvPicPr>
          <p:cNvPr id="149" name="Google Shape;149;p31"/>
          <p:cNvPicPr preferRelativeResize="0"/>
          <p:nvPr/>
        </p:nvPicPr>
        <p:blipFill rotWithShape="1">
          <a:blip r:embed="rId3">
            <a:alphaModFix/>
          </a:blip>
          <a:srcRect/>
          <a:stretch/>
        </p:blipFill>
        <p:spPr>
          <a:xfrm>
            <a:off x="138573" y="1471031"/>
            <a:ext cx="6682167" cy="3077604"/>
          </a:xfrm>
          <a:prstGeom prst="rect">
            <a:avLst/>
          </a:prstGeom>
          <a:noFill/>
          <a:ln>
            <a:noFill/>
          </a:ln>
        </p:spPr>
      </p:pic>
      <p:sp>
        <p:nvSpPr>
          <p:cNvPr id="150" name="Google Shape;150;p31"/>
          <p:cNvSpPr txBox="1"/>
          <p:nvPr/>
        </p:nvSpPr>
        <p:spPr>
          <a:xfrm>
            <a:off x="483848" y="4696060"/>
            <a:ext cx="6682167" cy="64633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4"/>
              </a:buClr>
              <a:buSzPts val="1400"/>
              <a:buFont typeface="Arial"/>
              <a:buChar char="•"/>
            </a:pPr>
            <a:r>
              <a:rPr lang="en-US" sz="1400" b="0" i="0" u="none" strike="noStrike" cap="none">
                <a:solidFill>
                  <a:srgbClr val="000000"/>
                </a:solidFill>
                <a:latin typeface="Arial"/>
                <a:ea typeface="Arial"/>
                <a:cs typeface="Arial"/>
                <a:sym typeface="Arial"/>
              </a:rPr>
              <a:t>Focus on confidentiality; information protection</a:t>
            </a:r>
            <a:endParaRPr/>
          </a:p>
          <a:p>
            <a:pPr marL="285750" marR="0" lvl="0" indent="-285750" algn="l" rtl="0">
              <a:lnSpc>
                <a:spcPct val="100000"/>
              </a:lnSpc>
              <a:spcBef>
                <a:spcPts val="0"/>
              </a:spcBef>
              <a:spcAft>
                <a:spcPts val="0"/>
              </a:spcAft>
              <a:buClr>
                <a:schemeClr val="accent4"/>
              </a:buClr>
              <a:buSzPts val="1400"/>
              <a:buFont typeface="Arial"/>
              <a:buChar char="•"/>
            </a:pPr>
            <a:r>
              <a:rPr lang="en-US" sz="1400" b="0" i="0" u="none" strike="noStrike" cap="none">
                <a:solidFill>
                  <a:srgbClr val="000000"/>
                </a:solidFill>
                <a:latin typeface="Arial"/>
                <a:ea typeface="Arial"/>
                <a:cs typeface="Arial"/>
                <a:sym typeface="Arial"/>
              </a:rPr>
              <a:t>Focus on integrity and availability; mission protection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dirty="0">
                <a:latin typeface="Arial Black"/>
                <a:ea typeface="Arial Black"/>
                <a:cs typeface="Arial Black"/>
                <a:sym typeface="Arial Black"/>
              </a:rPr>
              <a:t>Problem #1 – Test Application Proliferation</a:t>
            </a:r>
            <a:endParaRPr dirty="0"/>
          </a:p>
        </p:txBody>
      </p:sp>
      <p:sp>
        <p:nvSpPr>
          <p:cNvPr id="157" name="Google Shape;157;p32"/>
          <p:cNvSpPr txBox="1"/>
          <p:nvPr/>
        </p:nvSpPr>
        <p:spPr>
          <a:xfrm>
            <a:off x="609600" y="185667"/>
            <a:ext cx="10972800" cy="3625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accent4"/>
                </a:solidFill>
                <a:latin typeface="Arial"/>
                <a:ea typeface="Arial"/>
                <a:cs typeface="Arial"/>
                <a:sym typeface="Arial"/>
              </a:rPr>
              <a:t>APPLICATION SECURITY CHALLENGES</a:t>
            </a:r>
            <a:endParaRPr/>
          </a:p>
        </p:txBody>
      </p:sp>
      <p:sp>
        <p:nvSpPr>
          <p:cNvPr id="158" name="Google Shape;158;p32"/>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59" name="Google Shape;159;p32"/>
          <p:cNvSpPr txBox="1"/>
          <p:nvPr/>
        </p:nvSpPr>
        <p:spPr>
          <a:xfrm>
            <a:off x="609600" y="2017433"/>
            <a:ext cx="5164846" cy="258528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accent4"/>
              </a:buClr>
              <a:buSzPts val="1800"/>
              <a:buFont typeface="Arial"/>
              <a:buChar char="•"/>
            </a:pPr>
            <a:r>
              <a:rPr lang="en-US" sz="1800" b="0" i="0" u="none" strike="noStrike" cap="none" dirty="0">
                <a:solidFill>
                  <a:schemeClr val="dk1"/>
                </a:solidFill>
                <a:latin typeface="Arial"/>
                <a:ea typeface="Arial"/>
                <a:cs typeface="Arial"/>
                <a:sym typeface="Arial"/>
              </a:rPr>
              <a:t>Manual Testing = </a:t>
            </a:r>
            <a:r>
              <a:rPr lang="en-US" sz="1800" b="1" i="0" u="none" strike="noStrike" cap="none" dirty="0">
                <a:solidFill>
                  <a:schemeClr val="dk1"/>
                </a:solidFill>
                <a:latin typeface="Arial"/>
                <a:ea typeface="Arial"/>
                <a:cs typeface="Arial"/>
                <a:sym typeface="Arial"/>
              </a:rPr>
              <a:t>Slow</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accent4"/>
              </a:buClr>
              <a:buSzPts val="1800"/>
              <a:buFont typeface="Arial"/>
              <a:buChar char="•"/>
            </a:pPr>
            <a:r>
              <a:rPr lang="en-US" sz="1800" b="0" i="0" u="none" strike="noStrike" cap="none" dirty="0">
                <a:solidFill>
                  <a:schemeClr val="dk1"/>
                </a:solidFill>
                <a:latin typeface="Arial"/>
                <a:ea typeface="Arial"/>
                <a:cs typeface="Arial"/>
                <a:sym typeface="Arial"/>
              </a:rPr>
              <a:t>Outsourced Pen Tests = </a:t>
            </a:r>
            <a:r>
              <a:rPr lang="en-US" sz="1800" b="1" i="0" u="none" strike="noStrike" cap="none" dirty="0">
                <a:solidFill>
                  <a:schemeClr val="dk1"/>
                </a:solidFill>
                <a:latin typeface="Arial"/>
                <a:ea typeface="Arial"/>
                <a:cs typeface="Arial"/>
                <a:sym typeface="Arial"/>
              </a:rPr>
              <a:t>Expensive </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accent4"/>
              </a:buClr>
              <a:buSzPts val="1800"/>
              <a:buFont typeface="Arial"/>
              <a:buChar char="•"/>
            </a:pPr>
            <a:r>
              <a:rPr lang="en-US" sz="1800" b="0" i="0" u="none" strike="noStrike" cap="none" dirty="0">
                <a:solidFill>
                  <a:schemeClr val="dk1"/>
                </a:solidFill>
                <a:latin typeface="Arial"/>
                <a:ea typeface="Arial"/>
                <a:cs typeface="Arial"/>
                <a:sym typeface="Arial"/>
              </a:rPr>
              <a:t>SaaS Scans = </a:t>
            </a:r>
            <a:r>
              <a:rPr lang="en-US" sz="1800" b="1" i="0" u="none" strike="noStrike" cap="none" dirty="0">
                <a:solidFill>
                  <a:schemeClr val="dk1"/>
                </a:solidFill>
                <a:latin typeface="Arial"/>
                <a:ea typeface="Arial"/>
                <a:cs typeface="Arial"/>
                <a:sym typeface="Arial"/>
              </a:rPr>
              <a:t>After Production Deploy</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accent4"/>
              </a:buClr>
              <a:buSzPts val="1800"/>
              <a:buFont typeface="Arial"/>
              <a:buChar char="•"/>
            </a:pPr>
            <a:r>
              <a:rPr lang="en-US" sz="1800" b="0" i="0" u="none" strike="noStrike" cap="none" dirty="0">
                <a:solidFill>
                  <a:schemeClr val="dk1"/>
                </a:solidFill>
                <a:latin typeface="Arial"/>
                <a:ea typeface="Arial"/>
                <a:cs typeface="Arial"/>
                <a:sym typeface="Arial"/>
              </a:rPr>
              <a:t>Desktop Tools = </a:t>
            </a:r>
            <a:r>
              <a:rPr lang="en-US" sz="1800" b="1" i="0" u="none" strike="noStrike" cap="none" dirty="0">
                <a:solidFill>
                  <a:schemeClr val="dk1"/>
                </a:solidFill>
                <a:latin typeface="Arial"/>
                <a:ea typeface="Arial"/>
                <a:cs typeface="Arial"/>
                <a:sym typeface="Arial"/>
              </a:rPr>
              <a:t>Not CI/CD Friendly, Don’t Scale Well</a:t>
            </a:r>
          </a:p>
          <a:p>
            <a:pPr marL="285750" marR="0" lvl="0" indent="-285750" algn="l" rtl="0">
              <a:lnSpc>
                <a:spcPct val="150000"/>
              </a:lnSpc>
              <a:spcBef>
                <a:spcPts val="0"/>
              </a:spcBef>
              <a:spcAft>
                <a:spcPts val="0"/>
              </a:spcAft>
              <a:buClr>
                <a:schemeClr val="accent4"/>
              </a:buClr>
              <a:buSzPts val="1800"/>
              <a:buFont typeface="Arial"/>
              <a:buChar char="•"/>
            </a:pPr>
            <a:r>
              <a:rPr lang="en-US" sz="1800" dirty="0">
                <a:solidFill>
                  <a:schemeClr val="dk1"/>
                </a:solidFill>
              </a:rPr>
              <a:t>OT Security Tools = </a:t>
            </a:r>
            <a:r>
              <a:rPr lang="en-US" sz="1800" b="1" dirty="0">
                <a:solidFill>
                  <a:schemeClr val="dk1"/>
                </a:solidFill>
              </a:rPr>
              <a:t>Immature/undeveloped</a:t>
            </a:r>
            <a:endParaRPr sz="1400" b="1" i="0" u="none" strike="noStrike" cap="none" dirty="0">
              <a:solidFill>
                <a:srgbClr val="000000"/>
              </a:solidFill>
              <a:latin typeface="Arial"/>
              <a:ea typeface="Arial"/>
              <a:cs typeface="Arial"/>
              <a:sym typeface="Arial"/>
            </a:endParaRPr>
          </a:p>
        </p:txBody>
      </p:sp>
      <p:grpSp>
        <p:nvGrpSpPr>
          <p:cNvPr id="160" name="Google Shape;160;p32"/>
          <p:cNvGrpSpPr/>
          <p:nvPr/>
        </p:nvGrpSpPr>
        <p:grpSpPr>
          <a:xfrm>
            <a:off x="6564155" y="1151997"/>
            <a:ext cx="4890066" cy="4554005"/>
            <a:chOff x="5159423" y="574740"/>
            <a:chExt cx="5749636" cy="5244737"/>
          </a:xfrm>
        </p:grpSpPr>
        <p:pic>
          <p:nvPicPr>
            <p:cNvPr id="161" name="Google Shape;161;p32" descr="A picture containing text, computer, computer&#10;&#10;Description automatically generated"/>
            <p:cNvPicPr preferRelativeResize="0"/>
            <p:nvPr/>
          </p:nvPicPr>
          <p:blipFill rotWithShape="1">
            <a:blip r:embed="rId3">
              <a:alphaModFix/>
            </a:blip>
            <a:srcRect/>
            <a:stretch/>
          </p:blipFill>
          <p:spPr>
            <a:xfrm>
              <a:off x="5159423" y="2662050"/>
              <a:ext cx="5749636" cy="3157427"/>
            </a:xfrm>
            <a:prstGeom prst="rect">
              <a:avLst/>
            </a:prstGeom>
            <a:noFill/>
            <a:ln>
              <a:noFill/>
            </a:ln>
          </p:spPr>
        </p:pic>
        <p:grpSp>
          <p:nvGrpSpPr>
            <p:cNvPr id="162" name="Google Shape;162;p32"/>
            <p:cNvGrpSpPr/>
            <p:nvPr/>
          </p:nvGrpSpPr>
          <p:grpSpPr>
            <a:xfrm>
              <a:off x="6177138" y="574740"/>
              <a:ext cx="4107714" cy="2369793"/>
              <a:chOff x="6177138" y="574740"/>
              <a:chExt cx="4107714" cy="2369793"/>
            </a:xfrm>
          </p:grpSpPr>
          <p:pic>
            <p:nvPicPr>
              <p:cNvPr id="163" name="Google Shape;163;p32" descr="A picture containing jellyfish, coelenterate, hydrozoan&#10;&#10;Description automatically generated"/>
              <p:cNvPicPr preferRelativeResize="0"/>
              <p:nvPr/>
            </p:nvPicPr>
            <p:blipFill rotWithShape="1">
              <a:blip r:embed="rId4">
                <a:alphaModFix/>
              </a:blip>
              <a:srcRect/>
              <a:stretch/>
            </p:blipFill>
            <p:spPr>
              <a:xfrm>
                <a:off x="6891576" y="574740"/>
                <a:ext cx="2229909" cy="2369793"/>
              </a:xfrm>
              <a:prstGeom prst="rect">
                <a:avLst/>
              </a:prstGeom>
              <a:noFill/>
              <a:ln>
                <a:noFill/>
              </a:ln>
            </p:spPr>
          </p:pic>
          <p:sp>
            <p:nvSpPr>
              <p:cNvPr id="164" name="Google Shape;164;p32"/>
              <p:cNvSpPr txBox="1"/>
              <p:nvPr/>
            </p:nvSpPr>
            <p:spPr>
              <a:xfrm>
                <a:off x="6177138" y="638446"/>
                <a:ext cx="1025100" cy="60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5"/>
                    </a:solidFill>
                    <a:latin typeface="Arial"/>
                    <a:ea typeface="Arial"/>
                    <a:cs typeface="Arial"/>
                    <a:sym typeface="Arial"/>
                  </a:rPr>
                  <a:t>WEB PAGES</a:t>
                </a:r>
                <a:endParaRPr sz="1400" b="0" i="0" u="none" strike="noStrike" cap="none">
                  <a:solidFill>
                    <a:srgbClr val="000000"/>
                  </a:solidFill>
                  <a:latin typeface="Arial"/>
                  <a:ea typeface="Arial"/>
                  <a:cs typeface="Arial"/>
                  <a:sym typeface="Arial"/>
                </a:endParaRPr>
              </a:p>
            </p:txBody>
          </p:sp>
          <p:sp>
            <p:nvSpPr>
              <p:cNvPr id="165" name="Google Shape;165;p32"/>
              <p:cNvSpPr txBox="1"/>
              <p:nvPr/>
            </p:nvSpPr>
            <p:spPr>
              <a:xfrm>
                <a:off x="8817998" y="2121594"/>
                <a:ext cx="1025100" cy="35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5"/>
                    </a:solidFill>
                    <a:latin typeface="Arial"/>
                    <a:ea typeface="Arial"/>
                    <a:cs typeface="Arial"/>
                    <a:sym typeface="Arial"/>
                  </a:rPr>
                  <a:t>APIs</a:t>
                </a:r>
                <a:endParaRPr sz="1400" b="0" i="0" u="none" strike="noStrike" cap="none">
                  <a:solidFill>
                    <a:srgbClr val="000000"/>
                  </a:solidFill>
                  <a:latin typeface="Arial"/>
                  <a:ea typeface="Arial"/>
                  <a:cs typeface="Arial"/>
                  <a:sym typeface="Arial"/>
                </a:endParaRPr>
              </a:p>
            </p:txBody>
          </p:sp>
          <p:sp>
            <p:nvSpPr>
              <p:cNvPr id="166" name="Google Shape;166;p32"/>
              <p:cNvSpPr txBox="1"/>
              <p:nvPr/>
            </p:nvSpPr>
            <p:spPr>
              <a:xfrm>
                <a:off x="8792053" y="716981"/>
                <a:ext cx="1492799" cy="6025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accent5"/>
                    </a:solidFill>
                    <a:latin typeface="Arial"/>
                    <a:ea typeface="Arial"/>
                    <a:cs typeface="Arial"/>
                    <a:sym typeface="Arial"/>
                  </a:rPr>
                  <a:t>EMBEDDED SYSTEMS</a:t>
                </a:r>
                <a:endParaRPr sz="1400" b="0" i="0" u="none" strike="noStrike" cap="none" dirty="0">
                  <a:solidFill>
                    <a:srgbClr val="000000"/>
                  </a:solidFill>
                  <a:latin typeface="Arial"/>
                  <a:ea typeface="Arial"/>
                  <a:cs typeface="Arial"/>
                  <a:sym typeface="Arial"/>
                </a:endParaRPr>
              </a:p>
            </p:txBody>
          </p:sp>
          <p:sp>
            <p:nvSpPr>
              <p:cNvPr id="167" name="Google Shape;167;p32"/>
              <p:cNvSpPr txBox="1"/>
              <p:nvPr/>
            </p:nvSpPr>
            <p:spPr>
              <a:xfrm>
                <a:off x="6573530" y="2051529"/>
                <a:ext cx="775200" cy="35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5"/>
                    </a:solidFill>
                    <a:latin typeface="Arial"/>
                    <a:ea typeface="Arial"/>
                    <a:cs typeface="Arial"/>
                    <a:sym typeface="Arial"/>
                  </a:rPr>
                  <a:t>IOT</a:t>
                </a: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p:nvPr/>
        </p:nvSpPr>
        <p:spPr>
          <a:xfrm>
            <a:off x="3921690" y="1340439"/>
            <a:ext cx="1120726" cy="928468"/>
          </a:xfrm>
          <a:prstGeom prst="clou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4"/>
          <p:cNvSpPr/>
          <p:nvPr/>
        </p:nvSpPr>
        <p:spPr>
          <a:xfrm>
            <a:off x="4058866" y="3951198"/>
            <a:ext cx="1120726" cy="928468"/>
          </a:xfrm>
          <a:prstGeom prst="clou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4"/>
          <p:cNvSpPr/>
          <p:nvPr/>
        </p:nvSpPr>
        <p:spPr>
          <a:xfrm>
            <a:off x="2259335" y="4897989"/>
            <a:ext cx="1120726" cy="928468"/>
          </a:xfrm>
          <a:prstGeom prst="clou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4"/>
          <p:cNvSpPr/>
          <p:nvPr/>
        </p:nvSpPr>
        <p:spPr>
          <a:xfrm>
            <a:off x="428770" y="3746231"/>
            <a:ext cx="1120726" cy="928468"/>
          </a:xfrm>
          <a:prstGeom prst="clou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4"/>
          <p:cNvSpPr/>
          <p:nvPr/>
        </p:nvSpPr>
        <p:spPr>
          <a:xfrm>
            <a:off x="820919" y="1360673"/>
            <a:ext cx="1120726" cy="928468"/>
          </a:xfrm>
          <a:prstGeom prst="clou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2D050"/>
              </a:solidFill>
              <a:latin typeface="Calibri"/>
              <a:ea typeface="Calibri"/>
              <a:cs typeface="Calibri"/>
              <a:sym typeface="Calibri"/>
            </a:endParaRPr>
          </a:p>
        </p:txBody>
      </p:sp>
      <p:sp>
        <p:nvSpPr>
          <p:cNvPr id="183" name="Google Shape;183;p4"/>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dirty="0">
                <a:latin typeface="Arial Black"/>
                <a:ea typeface="Arial Black"/>
                <a:cs typeface="Arial Black"/>
                <a:sym typeface="Arial Black"/>
              </a:rPr>
              <a:t>Problem #1 – Test Application Proliferation</a:t>
            </a:r>
            <a:endParaRPr dirty="0"/>
          </a:p>
        </p:txBody>
      </p:sp>
      <p:sp>
        <p:nvSpPr>
          <p:cNvPr id="184" name="Google Shape;184;p4"/>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a:solidFill>
                  <a:schemeClr val="accent4"/>
                </a:solidFill>
                <a:latin typeface="Arial"/>
                <a:ea typeface="Arial"/>
                <a:cs typeface="Arial"/>
                <a:sym typeface="Arial"/>
              </a:rPr>
              <a:t>APPLICATION SECURITY CHALLENGES</a:t>
            </a:r>
            <a:endParaRPr/>
          </a:p>
        </p:txBody>
      </p:sp>
      <p:sp>
        <p:nvSpPr>
          <p:cNvPr id="185" name="Google Shape;185;p4"/>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86" name="Google Shape;186;p4"/>
          <p:cNvPicPr preferRelativeResize="0"/>
          <p:nvPr/>
        </p:nvPicPr>
        <p:blipFill rotWithShape="1">
          <a:blip r:embed="rId3">
            <a:alphaModFix/>
          </a:blip>
          <a:srcRect/>
          <a:stretch/>
        </p:blipFill>
        <p:spPr>
          <a:xfrm>
            <a:off x="5439935" y="1282545"/>
            <a:ext cx="6554061" cy="4292909"/>
          </a:xfrm>
          <a:prstGeom prst="rect">
            <a:avLst/>
          </a:prstGeom>
          <a:noFill/>
          <a:ln>
            <a:noFill/>
          </a:ln>
        </p:spPr>
      </p:pic>
      <p:sp>
        <p:nvSpPr>
          <p:cNvPr id="187" name="Google Shape;187;p4"/>
          <p:cNvSpPr txBox="1"/>
          <p:nvPr/>
        </p:nvSpPr>
        <p:spPr>
          <a:xfrm>
            <a:off x="1964797" y="2950880"/>
            <a:ext cx="1869289" cy="5292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IOT Endpoint Explosion</a:t>
            </a:r>
            <a:endParaRPr sz="1400" b="0" i="0" u="none" strike="noStrike" cap="none">
              <a:solidFill>
                <a:srgbClr val="000000"/>
              </a:solidFill>
              <a:latin typeface="Arial"/>
              <a:ea typeface="Arial"/>
              <a:cs typeface="Arial"/>
              <a:sym typeface="Arial"/>
            </a:endParaRPr>
          </a:p>
        </p:txBody>
      </p:sp>
      <p:pic>
        <p:nvPicPr>
          <p:cNvPr id="188" name="Google Shape;188;p4" descr="Smart Phone with solid fill"/>
          <p:cNvPicPr preferRelativeResize="0"/>
          <p:nvPr/>
        </p:nvPicPr>
        <p:blipFill rotWithShape="1">
          <a:blip r:embed="rId4">
            <a:alphaModFix/>
          </a:blip>
          <a:srcRect/>
          <a:stretch/>
        </p:blipFill>
        <p:spPr>
          <a:xfrm>
            <a:off x="4351182" y="4137709"/>
            <a:ext cx="542682" cy="535134"/>
          </a:xfrm>
          <a:prstGeom prst="rect">
            <a:avLst/>
          </a:prstGeom>
          <a:noFill/>
          <a:ln>
            <a:noFill/>
          </a:ln>
        </p:spPr>
      </p:pic>
      <p:pic>
        <p:nvPicPr>
          <p:cNvPr id="189" name="Google Shape;189;p4" descr="Remote control with solid fill"/>
          <p:cNvPicPr preferRelativeResize="0"/>
          <p:nvPr/>
        </p:nvPicPr>
        <p:blipFill rotWithShape="1">
          <a:blip r:embed="rId5">
            <a:alphaModFix/>
          </a:blip>
          <a:srcRect/>
          <a:stretch/>
        </p:blipFill>
        <p:spPr>
          <a:xfrm>
            <a:off x="718249" y="3934598"/>
            <a:ext cx="559515" cy="551734"/>
          </a:xfrm>
          <a:prstGeom prst="rect">
            <a:avLst/>
          </a:prstGeom>
          <a:noFill/>
          <a:ln>
            <a:noFill/>
          </a:ln>
        </p:spPr>
      </p:pic>
      <p:pic>
        <p:nvPicPr>
          <p:cNvPr id="190" name="Google Shape;190;p4" descr="Washing Machine with solid fill"/>
          <p:cNvPicPr preferRelativeResize="0"/>
          <p:nvPr/>
        </p:nvPicPr>
        <p:blipFill rotWithShape="1">
          <a:blip r:embed="rId6">
            <a:alphaModFix/>
          </a:blip>
          <a:srcRect/>
          <a:stretch/>
        </p:blipFill>
        <p:spPr>
          <a:xfrm>
            <a:off x="2568954" y="5080757"/>
            <a:ext cx="536667" cy="529203"/>
          </a:xfrm>
          <a:prstGeom prst="rect">
            <a:avLst/>
          </a:prstGeom>
          <a:noFill/>
          <a:ln>
            <a:noFill/>
          </a:ln>
        </p:spPr>
      </p:pic>
      <p:pic>
        <p:nvPicPr>
          <p:cNvPr id="191" name="Google Shape;191;p4" descr="Fax with solid fill"/>
          <p:cNvPicPr preferRelativeResize="0"/>
          <p:nvPr/>
        </p:nvPicPr>
        <p:blipFill rotWithShape="1">
          <a:blip r:embed="rId7">
            <a:alphaModFix/>
          </a:blip>
          <a:srcRect/>
          <a:stretch/>
        </p:blipFill>
        <p:spPr>
          <a:xfrm>
            <a:off x="1119835" y="1518583"/>
            <a:ext cx="536730" cy="529265"/>
          </a:xfrm>
          <a:prstGeom prst="rect">
            <a:avLst/>
          </a:prstGeom>
          <a:noFill/>
          <a:ln>
            <a:noFill/>
          </a:ln>
        </p:spPr>
      </p:pic>
      <p:pic>
        <p:nvPicPr>
          <p:cNvPr id="192" name="Google Shape;192;p4"/>
          <p:cNvPicPr preferRelativeResize="0"/>
          <p:nvPr/>
        </p:nvPicPr>
        <p:blipFill rotWithShape="1">
          <a:blip r:embed="rId8">
            <a:alphaModFix/>
          </a:blip>
          <a:srcRect/>
          <a:stretch/>
        </p:blipFill>
        <p:spPr>
          <a:xfrm>
            <a:off x="1157346" y="1654521"/>
            <a:ext cx="3324707" cy="3121981"/>
          </a:xfrm>
          <a:prstGeom prst="rect">
            <a:avLst/>
          </a:prstGeom>
          <a:noFill/>
          <a:ln>
            <a:noFill/>
          </a:ln>
        </p:spPr>
      </p:pic>
      <p:pic>
        <p:nvPicPr>
          <p:cNvPr id="193" name="Google Shape;193;p4" descr="Laptop with solid fill"/>
          <p:cNvPicPr preferRelativeResize="0"/>
          <p:nvPr/>
        </p:nvPicPr>
        <p:blipFill rotWithShape="1">
          <a:blip r:embed="rId9">
            <a:alphaModFix/>
          </a:blip>
          <a:srcRect/>
          <a:stretch/>
        </p:blipFill>
        <p:spPr>
          <a:xfrm>
            <a:off x="4163838" y="1485996"/>
            <a:ext cx="640858" cy="631945"/>
          </a:xfrm>
          <a:prstGeom prst="rect">
            <a:avLst/>
          </a:prstGeom>
          <a:noFill/>
          <a:ln>
            <a:noFill/>
          </a:ln>
        </p:spPr>
      </p:pic>
      <p:sp>
        <p:nvSpPr>
          <p:cNvPr id="194" name="Google Shape;194;p4"/>
          <p:cNvSpPr txBox="1"/>
          <p:nvPr/>
        </p:nvSpPr>
        <p:spPr>
          <a:xfrm>
            <a:off x="2097097" y="2969752"/>
            <a:ext cx="143841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IOT EXPLOSION</a:t>
            </a:r>
            <a:endParaRPr sz="1400" b="0" i="0" u="none" strike="noStrike" cap="none">
              <a:solidFill>
                <a:srgbClr val="000000"/>
              </a:solidFill>
              <a:latin typeface="Arial"/>
              <a:ea typeface="Arial"/>
              <a:cs typeface="Arial"/>
              <a:sym typeface="Arial"/>
            </a:endParaRPr>
          </a:p>
        </p:txBody>
      </p:sp>
      <p:sp>
        <p:nvSpPr>
          <p:cNvPr id="195" name="Google Shape;195;p4"/>
          <p:cNvSpPr txBox="1"/>
          <p:nvPr/>
        </p:nvSpPr>
        <p:spPr>
          <a:xfrm>
            <a:off x="5737698" y="5486166"/>
            <a:ext cx="6256298" cy="34621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0000"/>
                </a:solidFill>
                <a:latin typeface="Arial"/>
                <a:ea typeface="Arial"/>
                <a:cs typeface="Arial"/>
                <a:sym typeface="Arial"/>
              </a:rPr>
              <a:t>https://www.statista.com/statistics/471264/iot-number-of-connected-devices-worldwide/</a:t>
            </a:r>
            <a:endParaRPr sz="105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5" descr="Refresh outline"/>
          <p:cNvPicPr preferRelativeResize="0"/>
          <p:nvPr/>
        </p:nvPicPr>
        <p:blipFill rotWithShape="1">
          <a:blip r:embed="rId3">
            <a:alphaModFix/>
          </a:blip>
          <a:srcRect/>
          <a:stretch/>
        </p:blipFill>
        <p:spPr>
          <a:xfrm>
            <a:off x="4066851" y="1233476"/>
            <a:ext cx="3896508" cy="4108066"/>
          </a:xfrm>
          <a:prstGeom prst="rect">
            <a:avLst/>
          </a:prstGeom>
          <a:noFill/>
          <a:ln>
            <a:noFill/>
          </a:ln>
        </p:spPr>
      </p:pic>
      <p:sp>
        <p:nvSpPr>
          <p:cNvPr id="207" name="Google Shape;207;p5"/>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a:latin typeface="Arial Black"/>
                <a:ea typeface="Arial Black"/>
                <a:cs typeface="Arial Black"/>
                <a:sym typeface="Arial Black"/>
              </a:rPr>
              <a:t>Problem #2 – Code Size &amp; Complexity</a:t>
            </a:r>
            <a:endParaRPr/>
          </a:p>
        </p:txBody>
      </p:sp>
      <p:sp>
        <p:nvSpPr>
          <p:cNvPr id="208" name="Google Shape;208;p5"/>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a:solidFill>
                  <a:schemeClr val="accent4"/>
                </a:solidFill>
                <a:latin typeface="Arial"/>
                <a:ea typeface="Arial"/>
                <a:cs typeface="Arial"/>
                <a:sym typeface="Arial"/>
              </a:rPr>
              <a:t>APPLICATION SECURITY CHALLENGES</a:t>
            </a:r>
            <a:endParaRPr/>
          </a:p>
        </p:txBody>
      </p:sp>
      <p:sp>
        <p:nvSpPr>
          <p:cNvPr id="209" name="Google Shape;209;p5"/>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210" name="Google Shape;210;p5" descr="A picture containing text&#10;&#10;Description automatically generated"/>
          <p:cNvPicPr preferRelativeResize="0"/>
          <p:nvPr/>
        </p:nvPicPr>
        <p:blipFill rotWithShape="1">
          <a:blip r:embed="rId4">
            <a:alphaModFix/>
          </a:blip>
          <a:srcRect/>
          <a:stretch/>
        </p:blipFill>
        <p:spPr>
          <a:xfrm>
            <a:off x="4881239" y="2262436"/>
            <a:ext cx="2170742" cy="2050146"/>
          </a:xfrm>
          <a:prstGeom prst="rect">
            <a:avLst/>
          </a:prstGeom>
          <a:noFill/>
          <a:ln>
            <a:noFill/>
          </a:ln>
        </p:spPr>
      </p:pic>
      <p:pic>
        <p:nvPicPr>
          <p:cNvPr id="211" name="Google Shape;211;p5" descr="Add with solid fill"/>
          <p:cNvPicPr preferRelativeResize="0"/>
          <p:nvPr/>
        </p:nvPicPr>
        <p:blipFill rotWithShape="1">
          <a:blip r:embed="rId5">
            <a:alphaModFix/>
          </a:blip>
          <a:srcRect/>
          <a:stretch/>
        </p:blipFill>
        <p:spPr>
          <a:xfrm>
            <a:off x="3587998" y="2971800"/>
            <a:ext cx="655390" cy="591260"/>
          </a:xfrm>
          <a:prstGeom prst="rect">
            <a:avLst/>
          </a:prstGeom>
          <a:noFill/>
          <a:ln>
            <a:noFill/>
          </a:ln>
        </p:spPr>
      </p:pic>
      <p:pic>
        <p:nvPicPr>
          <p:cNvPr id="212" name="Google Shape;212;p5" descr="Add with solid fill"/>
          <p:cNvPicPr preferRelativeResize="0"/>
          <p:nvPr/>
        </p:nvPicPr>
        <p:blipFill rotWithShape="1">
          <a:blip r:embed="rId6">
            <a:alphaModFix/>
          </a:blip>
          <a:srcRect/>
          <a:stretch/>
        </p:blipFill>
        <p:spPr>
          <a:xfrm rot="-3963772">
            <a:off x="6581131" y="4105883"/>
            <a:ext cx="737715" cy="642540"/>
          </a:xfrm>
          <a:prstGeom prst="rect">
            <a:avLst/>
          </a:prstGeom>
          <a:noFill/>
          <a:ln>
            <a:noFill/>
          </a:ln>
        </p:spPr>
      </p:pic>
      <p:pic>
        <p:nvPicPr>
          <p:cNvPr id="213" name="Google Shape;213;p5" descr="Shield Cross outline"/>
          <p:cNvPicPr preferRelativeResize="0"/>
          <p:nvPr/>
        </p:nvPicPr>
        <p:blipFill rotWithShape="1">
          <a:blip r:embed="rId7">
            <a:alphaModFix/>
          </a:blip>
          <a:srcRect/>
          <a:stretch/>
        </p:blipFill>
        <p:spPr>
          <a:xfrm>
            <a:off x="5486399" y="1885947"/>
            <a:ext cx="608339" cy="634690"/>
          </a:xfrm>
          <a:prstGeom prst="rect">
            <a:avLst/>
          </a:prstGeom>
          <a:noFill/>
          <a:ln>
            <a:noFill/>
          </a:ln>
        </p:spPr>
      </p:pic>
      <p:sp>
        <p:nvSpPr>
          <p:cNvPr id="214" name="Google Shape;214;p5"/>
          <p:cNvSpPr txBox="1"/>
          <p:nvPr/>
        </p:nvSpPr>
        <p:spPr>
          <a:xfrm>
            <a:off x="609600" y="4812161"/>
            <a:ext cx="28194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Size &amp; Complexity of Codebases only</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 increases over time.</a:t>
            </a:r>
            <a:endParaRPr sz="1400" b="1" i="0" u="none" strike="noStrike" cap="none">
              <a:solidFill>
                <a:srgbClr val="000000"/>
              </a:solidFill>
              <a:latin typeface="Arial"/>
              <a:ea typeface="Arial"/>
              <a:cs typeface="Arial"/>
              <a:sym typeface="Arial"/>
            </a:endParaRPr>
          </a:p>
        </p:txBody>
      </p:sp>
      <p:sp>
        <p:nvSpPr>
          <p:cNvPr id="215" name="Google Shape;215;p5"/>
          <p:cNvSpPr txBox="1"/>
          <p:nvPr/>
        </p:nvSpPr>
        <p:spPr>
          <a:xfrm>
            <a:off x="3792552" y="1468465"/>
            <a:ext cx="1656346" cy="738664"/>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Security Testing </a:t>
            </a:r>
            <a:r>
              <a:rPr lang="en-US" sz="1400" b="0" i="0" u="none" strike="noStrike" cap="none">
                <a:solidFill>
                  <a:schemeClr val="dk1"/>
                </a:solidFill>
                <a:latin typeface="Arial"/>
                <a:ea typeface="Arial"/>
                <a:cs typeface="Arial"/>
                <a:sym typeface="Arial"/>
              </a:rPr>
              <a:t>is generally an </a:t>
            </a:r>
            <a:r>
              <a:rPr lang="en-US" sz="1400" b="1" i="0" u="none" strike="noStrike" cap="none">
                <a:solidFill>
                  <a:schemeClr val="dk1"/>
                </a:solidFill>
                <a:latin typeface="Arial"/>
                <a:ea typeface="Arial"/>
                <a:cs typeface="Arial"/>
                <a:sym typeface="Arial"/>
              </a:rPr>
              <a:t>after thought</a:t>
            </a:r>
            <a:r>
              <a:rPr lang="en-US" sz="14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16" name="Google Shape;216;p5"/>
          <p:cNvSpPr txBox="1"/>
          <p:nvPr/>
        </p:nvSpPr>
        <p:spPr>
          <a:xfrm>
            <a:off x="4964805" y="4537533"/>
            <a:ext cx="1631104" cy="954067"/>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Applications Change</a:t>
            </a:r>
            <a:r>
              <a:rPr lang="en-US" sz="1400" b="0" i="0" u="none" strike="noStrike" cap="none">
                <a:solidFill>
                  <a:schemeClr val="dk1"/>
                </a:solidFill>
                <a:latin typeface="Arial"/>
                <a:ea typeface="Arial"/>
                <a:cs typeface="Arial"/>
                <a:sym typeface="Arial"/>
              </a:rPr>
              <a:t>. They are </a:t>
            </a:r>
            <a:r>
              <a:rPr lang="en-US" sz="1400" b="1" i="0" u="none" strike="noStrike" cap="none">
                <a:solidFill>
                  <a:schemeClr val="dk1"/>
                </a:solidFill>
                <a:latin typeface="Arial"/>
                <a:ea typeface="Arial"/>
                <a:cs typeface="Arial"/>
                <a:sym typeface="Arial"/>
              </a:rPr>
              <a:t>not tested continuously</a:t>
            </a:r>
            <a:r>
              <a:rPr lang="en-US" sz="14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17" name="Google Shape;217;p5"/>
          <p:cNvPicPr preferRelativeResize="0"/>
          <p:nvPr/>
        </p:nvPicPr>
        <p:blipFill rotWithShape="1">
          <a:blip r:embed="rId8">
            <a:alphaModFix/>
          </a:blip>
          <a:srcRect/>
          <a:stretch/>
        </p:blipFill>
        <p:spPr>
          <a:xfrm>
            <a:off x="779595" y="1866360"/>
            <a:ext cx="2542093" cy="2896603"/>
          </a:xfrm>
          <a:prstGeom prst="rect">
            <a:avLst/>
          </a:prstGeom>
          <a:noFill/>
          <a:ln>
            <a:noFill/>
          </a:ln>
        </p:spPr>
      </p:pic>
      <p:pic>
        <p:nvPicPr>
          <p:cNvPr id="218" name="Google Shape;218;p5" descr="Add with solid fill"/>
          <p:cNvPicPr preferRelativeResize="0"/>
          <p:nvPr/>
        </p:nvPicPr>
        <p:blipFill rotWithShape="1">
          <a:blip r:embed="rId5">
            <a:alphaModFix/>
          </a:blip>
          <a:srcRect/>
          <a:stretch/>
        </p:blipFill>
        <p:spPr>
          <a:xfrm>
            <a:off x="7644905" y="3019031"/>
            <a:ext cx="655390" cy="591260"/>
          </a:xfrm>
          <a:prstGeom prst="rect">
            <a:avLst/>
          </a:prstGeom>
          <a:noFill/>
          <a:ln>
            <a:noFill/>
          </a:ln>
        </p:spPr>
      </p:pic>
      <p:pic>
        <p:nvPicPr>
          <p:cNvPr id="219" name="Google Shape;219;p5" descr="A picture containing text, remote, controller, game&#10;&#10;Description automatically generated"/>
          <p:cNvPicPr preferRelativeResize="0"/>
          <p:nvPr/>
        </p:nvPicPr>
        <p:blipFill rotWithShape="1">
          <a:blip r:embed="rId9">
            <a:alphaModFix/>
          </a:blip>
          <a:srcRect/>
          <a:stretch/>
        </p:blipFill>
        <p:spPr>
          <a:xfrm rot="2696308">
            <a:off x="8888780" y="2124663"/>
            <a:ext cx="2489563" cy="2489563"/>
          </a:xfrm>
          <a:prstGeom prst="rect">
            <a:avLst/>
          </a:prstGeom>
          <a:noFill/>
          <a:ln>
            <a:noFill/>
          </a:ln>
        </p:spPr>
      </p:pic>
      <p:sp>
        <p:nvSpPr>
          <p:cNvPr id="220" name="Google Shape;220;p5"/>
          <p:cNvSpPr txBox="1"/>
          <p:nvPr/>
        </p:nvSpPr>
        <p:spPr>
          <a:xfrm>
            <a:off x="8551931" y="3969570"/>
            <a:ext cx="3230994"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Typical approach is to target a </a:t>
            </a:r>
            <a:r>
              <a:rPr lang="en-US" sz="1800" b="1" i="0" u="none" strike="noStrike" cap="none">
                <a:solidFill>
                  <a:schemeClr val="dk1"/>
                </a:solidFill>
                <a:latin typeface="Arial"/>
                <a:ea typeface="Arial"/>
                <a:cs typeface="Arial"/>
                <a:sym typeface="Arial"/>
              </a:rPr>
              <a:t>subset of applications </a:t>
            </a:r>
            <a:r>
              <a:rPr lang="en-US" sz="1800" b="0" i="0" u="none" strike="noStrike" cap="none">
                <a:solidFill>
                  <a:schemeClr val="dk1"/>
                </a:solidFill>
                <a:latin typeface="Arial"/>
                <a:ea typeface="Arial"/>
                <a:cs typeface="Arial"/>
                <a:sym typeface="Arial"/>
              </a:rPr>
              <a:t>for manual security testing.</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5"/>
          <p:cNvSpPr txBox="1"/>
          <p:nvPr/>
        </p:nvSpPr>
        <p:spPr>
          <a:xfrm>
            <a:off x="9488709" y="3102280"/>
            <a:ext cx="1249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BAND-AID</a:t>
            </a:r>
            <a:endParaRPr/>
          </a:p>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APPROACH</a:t>
            </a:r>
            <a:endParaRPr/>
          </a:p>
        </p:txBody>
      </p:sp>
      <p:sp>
        <p:nvSpPr>
          <p:cNvPr id="222" name="Google Shape;222;p5"/>
          <p:cNvSpPr txBox="1"/>
          <p:nvPr/>
        </p:nvSpPr>
        <p:spPr>
          <a:xfrm>
            <a:off x="2851027" y="3381704"/>
            <a:ext cx="59578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1" i="0" u="none" strike="noStrike" cap="none">
                <a:solidFill>
                  <a:schemeClr val="accent5"/>
                </a:solidFill>
                <a:latin typeface="Arial"/>
                <a:ea typeface="Arial"/>
                <a:cs typeface="Arial"/>
                <a:sym typeface="Arial"/>
              </a:rPr>
              <a:t>APP</a:t>
            </a:r>
            <a:endParaRPr/>
          </a:p>
        </p:txBody>
      </p:sp>
      <p:sp>
        <p:nvSpPr>
          <p:cNvPr id="223" name="Google Shape;223;p5"/>
          <p:cNvSpPr txBox="1"/>
          <p:nvPr/>
        </p:nvSpPr>
        <p:spPr>
          <a:xfrm>
            <a:off x="2266396" y="3119058"/>
            <a:ext cx="81066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1" i="0" u="none" strike="noStrike" cap="none">
                <a:solidFill>
                  <a:schemeClr val="accent5"/>
                </a:solidFill>
                <a:latin typeface="Arial"/>
                <a:ea typeface="Arial"/>
                <a:cs typeface="Arial"/>
                <a:sym typeface="Arial"/>
              </a:rPr>
              <a:t>MOD.</a:t>
            </a:r>
            <a:endParaRPr/>
          </a:p>
        </p:txBody>
      </p:sp>
      <p:sp>
        <p:nvSpPr>
          <p:cNvPr id="224" name="Google Shape;224;p5"/>
          <p:cNvSpPr txBox="1"/>
          <p:nvPr/>
        </p:nvSpPr>
        <p:spPr>
          <a:xfrm>
            <a:off x="1014307" y="2491028"/>
            <a:ext cx="59578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1" i="0" u="none" strike="noStrike" cap="none">
                <a:solidFill>
                  <a:schemeClr val="accent5"/>
                </a:solidFill>
                <a:latin typeface="Arial"/>
                <a:ea typeface="Arial"/>
                <a:cs typeface="Arial"/>
                <a:sym typeface="Arial"/>
              </a:rPr>
              <a:t>LANG</a:t>
            </a:r>
            <a:endParaRPr/>
          </a:p>
        </p:txBody>
      </p:sp>
      <p:sp>
        <p:nvSpPr>
          <p:cNvPr id="225" name="Google Shape;225;p5"/>
          <p:cNvSpPr txBox="1"/>
          <p:nvPr/>
        </p:nvSpPr>
        <p:spPr>
          <a:xfrm>
            <a:off x="1627349" y="2894164"/>
            <a:ext cx="67333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1" i="0" u="none" strike="noStrike" cap="none">
                <a:solidFill>
                  <a:schemeClr val="accent5"/>
                </a:solidFill>
                <a:latin typeface="Arial"/>
                <a:ea typeface="Arial"/>
                <a:cs typeface="Arial"/>
                <a:sym typeface="Arial"/>
              </a:rPr>
              <a:t>COMP</a:t>
            </a:r>
            <a:endParaRPr/>
          </a:p>
        </p:txBody>
      </p:sp>
      <p:sp>
        <p:nvSpPr>
          <p:cNvPr id="226" name="Google Shape;226;p5"/>
          <p:cNvSpPr txBox="1"/>
          <p:nvPr/>
        </p:nvSpPr>
        <p:spPr>
          <a:xfrm>
            <a:off x="1878641" y="2321498"/>
            <a:ext cx="59578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1" i="0" u="none" strike="noStrike" cap="none">
                <a:solidFill>
                  <a:schemeClr val="accent5"/>
                </a:solidFill>
                <a:latin typeface="Arial"/>
                <a:ea typeface="Arial"/>
                <a:cs typeface="Arial"/>
                <a:sym typeface="Arial"/>
              </a:rPr>
              <a:t>APP</a:t>
            </a:r>
            <a:endParaRPr/>
          </a:p>
        </p:txBody>
      </p:sp>
      <p:sp>
        <p:nvSpPr>
          <p:cNvPr id="227" name="Google Shape;227;p5"/>
          <p:cNvSpPr txBox="1"/>
          <p:nvPr/>
        </p:nvSpPr>
        <p:spPr>
          <a:xfrm>
            <a:off x="2828894" y="2696684"/>
            <a:ext cx="59578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1" i="0" u="none" strike="noStrike" cap="none">
                <a:solidFill>
                  <a:schemeClr val="accent5"/>
                </a:solidFill>
                <a:latin typeface="Arial"/>
                <a:ea typeface="Arial"/>
                <a:cs typeface="Arial"/>
                <a:sym typeface="Arial"/>
              </a:rPr>
              <a:t>LANG</a:t>
            </a:r>
            <a:endParaRPr/>
          </a:p>
        </p:txBody>
      </p:sp>
      <p:sp>
        <p:nvSpPr>
          <p:cNvPr id="228" name="Google Shape;228;p5"/>
          <p:cNvSpPr txBox="1"/>
          <p:nvPr/>
        </p:nvSpPr>
        <p:spPr>
          <a:xfrm>
            <a:off x="1052147" y="3383706"/>
            <a:ext cx="810668"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1" i="0" u="none" strike="noStrike" cap="none">
                <a:solidFill>
                  <a:schemeClr val="accent5"/>
                </a:solidFill>
                <a:latin typeface="Arial"/>
                <a:ea typeface="Arial"/>
                <a:cs typeface="Arial"/>
                <a:sym typeface="Arial"/>
              </a:rPr>
              <a:t>MOD.</a:t>
            </a:r>
            <a:endParaRPr/>
          </a:p>
        </p:txBody>
      </p:sp>
      <p:sp>
        <p:nvSpPr>
          <p:cNvPr id="229" name="Google Shape;229;p5"/>
          <p:cNvSpPr txBox="1"/>
          <p:nvPr/>
        </p:nvSpPr>
        <p:spPr>
          <a:xfrm>
            <a:off x="2001204" y="1950651"/>
            <a:ext cx="67333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1" i="0" u="none" strike="noStrike" cap="none">
                <a:solidFill>
                  <a:schemeClr val="accent5"/>
                </a:solidFill>
                <a:latin typeface="Arial"/>
                <a:ea typeface="Arial"/>
                <a:cs typeface="Arial"/>
                <a:sym typeface="Arial"/>
              </a:rPr>
              <a:t>COMP</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txBox="1">
            <a:spLocks noGrp="1"/>
          </p:cNvSpPr>
          <p:nvPr>
            <p:ph type="title"/>
          </p:nvPr>
        </p:nvSpPr>
        <p:spPr>
          <a:xfrm>
            <a:off x="609600" y="477540"/>
            <a:ext cx="11384396" cy="5912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3E48"/>
              </a:buClr>
              <a:buSzPts val="2800"/>
              <a:buFont typeface="Arial Black"/>
              <a:buNone/>
            </a:pPr>
            <a:r>
              <a:rPr lang="en-US" sz="2800" dirty="0">
                <a:latin typeface="Arial Black"/>
                <a:ea typeface="Arial Black"/>
                <a:cs typeface="Arial Black"/>
                <a:sym typeface="Arial Black"/>
              </a:rPr>
              <a:t>Teams are Overwhelmed by Scale of Testing</a:t>
            </a:r>
            <a:endParaRPr dirty="0"/>
          </a:p>
        </p:txBody>
      </p:sp>
      <p:sp>
        <p:nvSpPr>
          <p:cNvPr id="241" name="Google Shape;241;p6"/>
          <p:cNvSpPr txBox="1"/>
          <p:nvPr/>
        </p:nvSpPr>
        <p:spPr>
          <a:xfrm>
            <a:off x="609600" y="185667"/>
            <a:ext cx="10972800" cy="362504"/>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1400" b="0" i="0" u="none" strike="noStrike" cap="none">
                <a:solidFill>
                  <a:schemeClr val="accent4"/>
                </a:solidFill>
                <a:latin typeface="Arial"/>
                <a:ea typeface="Arial"/>
                <a:cs typeface="Arial"/>
                <a:sym typeface="Arial"/>
              </a:rPr>
              <a:t>APPLICATION SECURITY CHALLENGES</a:t>
            </a:r>
            <a:endParaRPr/>
          </a:p>
        </p:txBody>
      </p:sp>
      <p:sp>
        <p:nvSpPr>
          <p:cNvPr id="242" name="Google Shape;242;p6"/>
          <p:cNvSpPr txBox="1">
            <a:spLocks noGrp="1"/>
          </p:cNvSpPr>
          <p:nvPr>
            <p:ph type="sldNum" idx="12"/>
          </p:nvPr>
        </p:nvSpPr>
        <p:spPr>
          <a:xfrm>
            <a:off x="9149196" y="6312397"/>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243" name="Google Shape;243;p6"/>
          <p:cNvSpPr txBox="1"/>
          <p:nvPr/>
        </p:nvSpPr>
        <p:spPr>
          <a:xfrm>
            <a:off x="609600" y="1725798"/>
            <a:ext cx="10515600" cy="3480268"/>
          </a:xfrm>
          <a:prstGeom prst="rect">
            <a:avLst/>
          </a:prstGeom>
          <a:noFill/>
          <a:ln>
            <a:noFill/>
          </a:ln>
        </p:spPr>
        <p:txBody>
          <a:bodyPr spcFirstLastPara="1" wrap="square" lIns="91425" tIns="45700" rIns="91425" bIns="45700" anchor="t" anchorCtr="0">
            <a:normAutofit fontScale="77500" lnSpcReduction="20000"/>
          </a:bodyPr>
          <a:lstStyle/>
          <a:p>
            <a:pPr marL="228600" marR="0" lvl="0" indent="-228600" algn="l" rtl="0">
              <a:lnSpc>
                <a:spcPct val="90000"/>
              </a:lnSpc>
              <a:spcBef>
                <a:spcPts val="0"/>
              </a:spcBef>
              <a:spcAft>
                <a:spcPts val="0"/>
              </a:spcAft>
              <a:buClr>
                <a:schemeClr val="accent4"/>
              </a:buClr>
              <a:buSzPct val="116424"/>
              <a:buFont typeface="Arial"/>
              <a:buChar char="•"/>
            </a:pPr>
            <a:r>
              <a:rPr lang="en-US" sz="2600" b="0" i="0" u="none" strike="noStrike" cap="none" dirty="0">
                <a:solidFill>
                  <a:schemeClr val="dk1"/>
                </a:solidFill>
                <a:latin typeface="Arial"/>
                <a:ea typeface="Arial"/>
                <a:cs typeface="Arial"/>
                <a:sym typeface="Arial"/>
              </a:rPr>
              <a:t>Too many applications to test them all.</a:t>
            </a:r>
            <a:endParaRPr sz="26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None/>
            </a:pPr>
            <a:endParaRPr sz="26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accent4"/>
              </a:buClr>
              <a:buSzPct val="116424"/>
              <a:buFont typeface="Arial"/>
              <a:buChar char="•"/>
            </a:pPr>
            <a:r>
              <a:rPr lang="en-US" sz="2600" b="0" i="0" u="none" strike="noStrike" cap="none" dirty="0">
                <a:solidFill>
                  <a:schemeClr val="dk1"/>
                </a:solidFill>
                <a:latin typeface="Arial"/>
                <a:ea typeface="Arial"/>
                <a:cs typeface="Arial"/>
                <a:sym typeface="Arial"/>
              </a:rPr>
              <a:t>Application code changes daily, so they are not tested continuously.</a:t>
            </a:r>
            <a:endParaRPr sz="26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None/>
            </a:pPr>
            <a:endParaRPr sz="26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accent4"/>
              </a:buClr>
              <a:buSzPct val="116424"/>
              <a:buFont typeface="Arial"/>
              <a:buChar char="•"/>
            </a:pPr>
            <a:r>
              <a:rPr lang="en-US" sz="2600" b="0" i="0" u="none" strike="noStrike" cap="none" dirty="0">
                <a:solidFill>
                  <a:schemeClr val="dk1"/>
                </a:solidFill>
                <a:latin typeface="Arial"/>
                <a:ea typeface="Arial"/>
                <a:cs typeface="Arial"/>
                <a:sym typeface="Arial"/>
              </a:rPr>
              <a:t>Functional testing is automated, but security testing is not automated (if it is implemented at all).</a:t>
            </a:r>
            <a:endParaRPr sz="26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None/>
            </a:pPr>
            <a:endParaRPr sz="26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accent4"/>
              </a:buClr>
              <a:buSzPct val="116424"/>
              <a:buFont typeface="Arial"/>
              <a:buChar char="•"/>
            </a:pPr>
            <a:r>
              <a:rPr lang="en-US" sz="2600" b="0" i="0" u="none" strike="noStrike" cap="none" dirty="0">
                <a:solidFill>
                  <a:schemeClr val="dk1"/>
                </a:solidFill>
                <a:latin typeface="Arial"/>
                <a:ea typeface="Arial"/>
                <a:cs typeface="Arial"/>
                <a:sym typeface="Arial"/>
              </a:rPr>
              <a:t>Typical approach is to target a subset of applications for manual security testing.</a:t>
            </a:r>
          </a:p>
          <a:p>
            <a:pPr marL="228600" marR="0" lvl="0" indent="-228600" algn="l" rtl="0">
              <a:lnSpc>
                <a:spcPct val="90000"/>
              </a:lnSpc>
              <a:spcBef>
                <a:spcPts val="1000"/>
              </a:spcBef>
              <a:spcAft>
                <a:spcPts val="0"/>
              </a:spcAft>
              <a:buClr>
                <a:schemeClr val="accent4"/>
              </a:buClr>
              <a:buSzPct val="116424"/>
              <a:buFont typeface="Arial"/>
              <a:buChar char="•"/>
            </a:pPr>
            <a:endParaRPr lang="en-US" sz="2600" dirty="0">
              <a:solidFill>
                <a:schemeClr val="dk1"/>
              </a:solidFill>
            </a:endParaRPr>
          </a:p>
          <a:p>
            <a:pPr marL="228600" marR="0" lvl="0" indent="-228600" algn="l" rtl="0">
              <a:lnSpc>
                <a:spcPct val="90000"/>
              </a:lnSpc>
              <a:spcBef>
                <a:spcPts val="1000"/>
              </a:spcBef>
              <a:spcAft>
                <a:spcPts val="0"/>
              </a:spcAft>
              <a:buClr>
                <a:schemeClr val="accent4"/>
              </a:buClr>
              <a:buSzPct val="116424"/>
              <a:buFont typeface="Arial"/>
              <a:buChar char="•"/>
            </a:pPr>
            <a:r>
              <a:rPr lang="en-US" sz="2600" b="0" i="0" u="none" strike="noStrike" cap="none" dirty="0">
                <a:solidFill>
                  <a:schemeClr val="dk1"/>
                </a:solidFill>
                <a:latin typeface="Arial"/>
                <a:ea typeface="Arial"/>
                <a:cs typeface="Arial"/>
                <a:sym typeface="Arial"/>
              </a:rPr>
              <a:t>Lack of collaboration between the IT Team and the OT System Engineering Team.</a:t>
            </a:r>
            <a:endParaRPr sz="26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Default Theme">
  <a:themeElements>
    <a:clrScheme name="ADS">
      <a:dk1>
        <a:srgbClr val="000000"/>
      </a:dk1>
      <a:lt1>
        <a:srgbClr val="FFFFFF"/>
      </a:lt1>
      <a:dk2>
        <a:srgbClr val="1F497D"/>
      </a:dk2>
      <a:lt2>
        <a:srgbClr val="EEECE1"/>
      </a:lt2>
      <a:accent1>
        <a:srgbClr val="A7A9AC"/>
      </a:accent1>
      <a:accent2>
        <a:srgbClr val="7F8180"/>
      </a:accent2>
      <a:accent3>
        <a:srgbClr val="2CA5C3"/>
      </a:accent3>
      <a:accent4>
        <a:srgbClr val="1B75BC"/>
      </a:accent4>
      <a:accent5>
        <a:srgbClr val="1F2B57"/>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1834</Words>
  <Application>Microsoft Macintosh PowerPoint</Application>
  <PresentationFormat>Widescreen</PresentationFormat>
  <Paragraphs>339</Paragraphs>
  <Slides>25</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 Narrow</vt:lpstr>
      <vt:lpstr>Avenir</vt:lpstr>
      <vt:lpstr>Calibri</vt:lpstr>
      <vt:lpstr>Arial Black</vt:lpstr>
      <vt:lpstr>Arial</vt:lpstr>
      <vt:lpstr>Default Theme</vt:lpstr>
      <vt:lpstr>Paint.Picture</vt:lpstr>
      <vt:lpstr>PowerPoint Presentation</vt:lpstr>
      <vt:lpstr>Agenda</vt:lpstr>
      <vt:lpstr>Operational Technology (OT) Overview</vt:lpstr>
      <vt:lpstr>Test System Network</vt:lpstr>
      <vt:lpstr>Aerospace Example</vt:lpstr>
      <vt:lpstr>Problem #1 – Test Application Proliferation</vt:lpstr>
      <vt:lpstr>Problem #1 – Test Application Proliferation</vt:lpstr>
      <vt:lpstr>Problem #2 – Code Size &amp; Complexity</vt:lpstr>
      <vt:lpstr>Teams are Overwhelmed by Scale of Testing</vt:lpstr>
      <vt:lpstr>Industries</vt:lpstr>
      <vt:lpstr>From DevOps to DevSecOps</vt:lpstr>
      <vt:lpstr>Special Security Considerations for Code</vt:lpstr>
      <vt:lpstr>Adding DAST to Existing Pipeline</vt:lpstr>
      <vt:lpstr>Adding DAST to Existing Pipeline</vt:lpstr>
      <vt:lpstr>Starting Point</vt:lpstr>
      <vt:lpstr>DAST Automation Case Study – Venari DevOps</vt:lpstr>
      <vt:lpstr>DevSecOps DAST Example</vt:lpstr>
      <vt:lpstr>DevSecOps Dynamic Testing Example</vt:lpstr>
      <vt:lpstr>Software Factory Test Architecture</vt:lpstr>
      <vt:lpstr>Retrofit Existing Pipelines</vt:lpstr>
      <vt:lpstr>New Project Pipeline</vt:lpstr>
      <vt:lpstr>Automate Compliance Measurement for Security ATO</vt:lpstr>
      <vt:lpstr>Compliance Mapping Example</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Bartlett</dc:creator>
  <cp:lastModifiedBy>Lena Moran</cp:lastModifiedBy>
  <cp:revision>20</cp:revision>
  <dcterms:created xsi:type="dcterms:W3CDTF">2019-09-24T22:59:31Z</dcterms:created>
  <dcterms:modified xsi:type="dcterms:W3CDTF">2022-07-12T20:06:32Z</dcterms:modified>
</cp:coreProperties>
</file>